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9" r:id="rId2"/>
    <p:sldMasterId id="2147483704" r:id="rId3"/>
  </p:sldMasterIdLst>
  <p:notesMasterIdLst>
    <p:notesMasterId r:id="rId25"/>
  </p:notesMasterIdLst>
  <p:sldIdLst>
    <p:sldId id="257" r:id="rId4"/>
    <p:sldId id="1267" r:id="rId5"/>
    <p:sldId id="1190" r:id="rId6"/>
    <p:sldId id="1188" r:id="rId7"/>
    <p:sldId id="1296" r:id="rId8"/>
    <p:sldId id="1191" r:id="rId9"/>
    <p:sldId id="1226" r:id="rId10"/>
    <p:sldId id="1299" r:id="rId11"/>
    <p:sldId id="1295" r:id="rId12"/>
    <p:sldId id="1220" r:id="rId13"/>
    <p:sldId id="1202" r:id="rId14"/>
    <p:sldId id="1224" r:id="rId15"/>
    <p:sldId id="1221" r:id="rId16"/>
    <p:sldId id="1222" r:id="rId17"/>
    <p:sldId id="1223" r:id="rId18"/>
    <p:sldId id="1297" r:id="rId19"/>
    <p:sldId id="1225" r:id="rId20"/>
    <p:sldId id="1298" r:id="rId21"/>
    <p:sldId id="1228" r:id="rId22"/>
    <p:sldId id="1229" r:id="rId23"/>
    <p:sldId id="1301"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Martin" initials="DM" lastIdx="1" clrIdx="0">
    <p:extLst>
      <p:ext uri="{19B8F6BF-5375-455C-9EA6-DF929625EA0E}">
        <p15:presenceInfo xmlns:p15="http://schemas.microsoft.com/office/powerpoint/2012/main" userId="S::daniel.martin@franklincovey.com::95bef33e-95d1-4c1d-9bf8-199f222ed4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87108" autoAdjust="0"/>
  </p:normalViewPr>
  <p:slideViewPr>
    <p:cSldViewPr snapToGrid="0" snapToObjects="1">
      <p:cViewPr varScale="1">
        <p:scale>
          <a:sx n="30" d="100"/>
          <a:sy n="30" d="100"/>
        </p:scale>
        <p:origin x="1104" y="28"/>
      </p:cViewPr>
      <p:guideLst/>
    </p:cSldViewPr>
  </p:slideViewPr>
  <p:notesTextViewPr>
    <p:cViewPr>
      <p:scale>
        <a:sx n="3" d="2"/>
        <a:sy n="3" d="2"/>
      </p:scale>
      <p:origin x="0" y="0"/>
    </p:cViewPr>
  </p:notesTextViewPr>
  <p:sorterViewPr>
    <p:cViewPr varScale="1">
      <p:scale>
        <a:sx n="1" d="1"/>
        <a:sy n="1" d="1"/>
      </p:scale>
      <p:origin x="0" y="-37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1F7A5-D030-47B9-96B2-A6DAF5E34EB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E790222-288A-42FD-817E-59B92E47D4C6}">
      <dgm:prSet phldrT="[Text]" custT="1"/>
      <dgm:spPr/>
      <dgm:t>
        <a:bodyPr/>
        <a:lstStyle/>
        <a:p>
          <a:r>
            <a:rPr lang="en-US" sz="3600" kern="1200" dirty="0"/>
            <a:t>Getting Hired</a:t>
          </a:r>
        </a:p>
        <a:p>
          <a:r>
            <a:rPr lang="en-US" sz="1600" b="1" u="sng" kern="1200" dirty="0">
              <a:solidFill>
                <a:schemeClr val="tx2"/>
              </a:solidFill>
            </a:rPr>
            <a:t>Outreach: </a:t>
          </a:r>
          <a:r>
            <a:rPr lang="en-US" sz="1400" kern="1200" dirty="0"/>
            <a:t>campus</a:t>
          </a:r>
        </a:p>
        <a:p>
          <a:r>
            <a:rPr lang="en-US" sz="1400" kern="1200" dirty="0"/>
            <a:t>engagement, sites such as</a:t>
          </a:r>
        </a:p>
        <a:p>
          <a:r>
            <a:rPr lang="en-US" sz="1400" kern="1200" dirty="0"/>
            <a:t>LinkedIn and Glassdoor,</a:t>
          </a:r>
        </a:p>
        <a:p>
          <a:r>
            <a:rPr lang="en-US" sz="1400" kern="1200" dirty="0"/>
            <a:t>recruiting portals, etc.</a:t>
          </a:r>
        </a:p>
        <a:p>
          <a:r>
            <a:rPr lang="en-US" sz="1600" b="1" u="sng" kern="1200" dirty="0">
              <a:solidFill>
                <a:srgbClr val="000000"/>
              </a:solidFill>
              <a:latin typeface="Arial" panose="020B0604020202020204"/>
              <a:ea typeface="+mn-ea"/>
              <a:cs typeface="+mn-cs"/>
            </a:rPr>
            <a:t>Recruitment and Selection</a:t>
          </a:r>
          <a:r>
            <a:rPr lang="en-US" sz="1400" b="1" u="sng" kern="1200" dirty="0">
              <a:solidFill>
                <a:srgbClr val="000000"/>
              </a:solidFill>
              <a:latin typeface="Arial" panose="020B0604020202020204"/>
              <a:ea typeface="+mn-ea"/>
              <a:cs typeface="+mn-cs"/>
            </a:rPr>
            <a:t>:</a:t>
          </a:r>
        </a:p>
        <a:p>
          <a:r>
            <a:rPr lang="en-US" sz="1400" kern="1200" dirty="0"/>
            <a:t>job descriptions and</a:t>
          </a:r>
        </a:p>
        <a:p>
          <a:r>
            <a:rPr lang="en-US" sz="1400" kern="1200" dirty="0"/>
            <a:t>behavioral and competency</a:t>
          </a:r>
        </a:p>
        <a:p>
          <a:r>
            <a:rPr lang="en-US" sz="1400" kern="1200" dirty="0"/>
            <a:t>based interview questions</a:t>
          </a:r>
        </a:p>
      </dgm:t>
    </dgm:pt>
    <dgm:pt modelId="{92C96F87-C5A7-4388-9C47-817A8E6A8980}" type="parTrans" cxnId="{37CC7BF2-8B82-4512-A105-668CE7082EFA}">
      <dgm:prSet/>
      <dgm:spPr/>
      <dgm:t>
        <a:bodyPr/>
        <a:lstStyle/>
        <a:p>
          <a:endParaRPr lang="en-US"/>
        </a:p>
      </dgm:t>
    </dgm:pt>
    <dgm:pt modelId="{83E34FC9-B79C-4EF8-863B-9DC7264EF1B1}" type="sibTrans" cxnId="{37CC7BF2-8B82-4512-A105-668CE7082EFA}">
      <dgm:prSet/>
      <dgm:spPr/>
      <dgm:t>
        <a:bodyPr/>
        <a:lstStyle/>
        <a:p>
          <a:endParaRPr lang="en-US" dirty="0"/>
        </a:p>
      </dgm:t>
    </dgm:pt>
    <dgm:pt modelId="{0AE88F80-E518-425C-B834-C30CC3BE6DEF}">
      <dgm:prSet phldrT="[Text]" custT="1"/>
      <dgm:spPr/>
      <dgm:t>
        <a:bodyPr/>
        <a:lstStyle/>
        <a:p>
          <a:pPr marL="0" lvl="0" algn="ctr" defTabSz="711200">
            <a:lnSpc>
              <a:spcPct val="90000"/>
            </a:lnSpc>
            <a:spcBef>
              <a:spcPct val="0"/>
            </a:spcBef>
            <a:spcAft>
              <a:spcPct val="35000"/>
            </a:spcAft>
            <a:buNone/>
          </a:pPr>
          <a:r>
            <a:rPr lang="en-US" sz="3600" kern="1200" dirty="0">
              <a:solidFill>
                <a:srgbClr val="FFFFFF"/>
              </a:solidFill>
              <a:latin typeface="Arial" panose="020B0604020202020204"/>
              <a:ea typeface="+mn-ea"/>
              <a:cs typeface="+mn-cs"/>
            </a:rPr>
            <a:t>Contributing &amp; Engaging</a:t>
          </a:r>
        </a:p>
        <a:p>
          <a:pPr marL="0" lvl="0" algn="ctr" defTabSz="711200">
            <a:lnSpc>
              <a:spcPct val="90000"/>
            </a:lnSpc>
            <a:spcBef>
              <a:spcPct val="0"/>
            </a:spcBef>
            <a:spcAft>
              <a:spcPct val="35000"/>
            </a:spcAft>
            <a:buNone/>
          </a:pPr>
          <a:r>
            <a:rPr lang="en-US" sz="1600" b="1" u="sng" kern="1200" dirty="0">
              <a:solidFill>
                <a:srgbClr val="000000"/>
              </a:solidFill>
              <a:latin typeface="Arial" panose="020B0604020202020204"/>
              <a:ea typeface="+mn-ea"/>
              <a:cs typeface="+mn-cs"/>
            </a:rPr>
            <a:t>Onboarding: </a:t>
          </a:r>
          <a:r>
            <a:rPr lang="en-US" sz="1400" kern="1200" dirty="0">
              <a:solidFill>
                <a:srgbClr val="FFFFFF"/>
              </a:solidFill>
              <a:latin typeface="Arial" panose="020B0604020202020204"/>
              <a:ea typeface="+mn-ea"/>
              <a:cs typeface="+mn-cs"/>
            </a:rPr>
            <a:t>new hire</a:t>
          </a:r>
        </a:p>
        <a:p>
          <a:pPr marL="0" lvl="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orientation and new board</a:t>
          </a:r>
        </a:p>
        <a:p>
          <a:pPr marL="0" lvl="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member orientation, code of</a:t>
          </a:r>
        </a:p>
        <a:p>
          <a:pPr marL="0" lvl="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business conduct, company</a:t>
          </a:r>
        </a:p>
        <a:p>
          <a:pPr marL="0" lvl="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swag, and employee and</a:t>
          </a:r>
        </a:p>
        <a:p>
          <a:pPr marL="0" lvl="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manager onboarding sites</a:t>
          </a:r>
        </a:p>
        <a:p>
          <a:pPr marL="0" lvl="0" algn="ctr" defTabSz="711200">
            <a:lnSpc>
              <a:spcPct val="90000"/>
            </a:lnSpc>
            <a:spcBef>
              <a:spcPct val="0"/>
            </a:spcBef>
            <a:spcAft>
              <a:spcPct val="35000"/>
            </a:spcAft>
            <a:buNone/>
          </a:pPr>
          <a:r>
            <a:rPr lang="en-US" sz="1600" b="1" u="sng" kern="1200" dirty="0">
              <a:solidFill>
                <a:srgbClr val="000000"/>
              </a:solidFill>
              <a:latin typeface="Arial" panose="020B0604020202020204"/>
              <a:ea typeface="+mn-ea"/>
              <a:cs typeface="+mn-cs"/>
            </a:rPr>
            <a:t>Development/Training:</a:t>
          </a:r>
        </a:p>
        <a:p>
          <a:pPr marL="0" lvl="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leadership programs, core</a:t>
          </a:r>
        </a:p>
        <a:p>
          <a:pPr marL="0" lvl="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behaviors training, etc.</a:t>
          </a:r>
        </a:p>
      </dgm:t>
    </dgm:pt>
    <dgm:pt modelId="{605661D1-78DB-4129-AC08-F075C697D01D}" type="parTrans" cxnId="{A41A66F8-245D-4F28-B1D6-8FD6B2B02662}">
      <dgm:prSet/>
      <dgm:spPr/>
      <dgm:t>
        <a:bodyPr/>
        <a:lstStyle/>
        <a:p>
          <a:endParaRPr lang="en-US"/>
        </a:p>
      </dgm:t>
    </dgm:pt>
    <dgm:pt modelId="{AC0CEE0A-C4C3-4B29-8C47-C1EE89A867E3}" type="sibTrans" cxnId="{A41A66F8-245D-4F28-B1D6-8FD6B2B02662}">
      <dgm:prSet/>
      <dgm:spPr/>
      <dgm:t>
        <a:bodyPr/>
        <a:lstStyle/>
        <a:p>
          <a:endParaRPr lang="en-US" dirty="0"/>
        </a:p>
      </dgm:t>
    </dgm:pt>
    <dgm:pt modelId="{0C5DF7FE-C6F3-4DED-9A91-E9C49BCE6061}">
      <dgm:prSet phldrT="[Text]" custT="1"/>
      <dgm:spPr/>
      <dgm:t>
        <a:bodyPr/>
        <a:lstStyle/>
        <a:p>
          <a:pPr marL="0" lvl="0" indent="0" algn="ctr" defTabSz="711200">
            <a:lnSpc>
              <a:spcPct val="90000"/>
            </a:lnSpc>
            <a:spcBef>
              <a:spcPct val="0"/>
            </a:spcBef>
            <a:spcAft>
              <a:spcPct val="35000"/>
            </a:spcAft>
            <a:buNone/>
          </a:pPr>
          <a:r>
            <a:rPr lang="en-US" sz="3600" kern="1200" dirty="0">
              <a:solidFill>
                <a:srgbClr val="FFFFFF"/>
              </a:solidFill>
              <a:latin typeface="Arial" panose="020B0604020202020204"/>
              <a:ea typeface="+mn-ea"/>
              <a:cs typeface="+mn-cs"/>
            </a:rPr>
            <a:t>Moving Up</a:t>
          </a:r>
        </a:p>
        <a:p>
          <a:pPr marL="0" lvl="0" algn="ctr" defTabSz="666750">
            <a:lnSpc>
              <a:spcPct val="90000"/>
            </a:lnSpc>
            <a:spcBef>
              <a:spcPct val="0"/>
            </a:spcBef>
            <a:spcAft>
              <a:spcPct val="35000"/>
            </a:spcAft>
            <a:buNone/>
          </a:pPr>
          <a:r>
            <a:rPr lang="en-US" sz="1600" b="1" u="sng" kern="1200" dirty="0">
              <a:solidFill>
                <a:srgbClr val="000000"/>
              </a:solidFill>
              <a:latin typeface="Arial" panose="020B0604020202020204"/>
              <a:ea typeface="+mn-ea"/>
              <a:cs typeface="+mn-cs"/>
            </a:rPr>
            <a:t>Performance Management and</a:t>
          </a:r>
        </a:p>
        <a:p>
          <a:pPr marL="0" lvl="0" algn="ctr" defTabSz="666750">
            <a:lnSpc>
              <a:spcPct val="90000"/>
            </a:lnSpc>
            <a:spcBef>
              <a:spcPct val="0"/>
            </a:spcBef>
            <a:spcAft>
              <a:spcPct val="35000"/>
            </a:spcAft>
            <a:buNone/>
          </a:pPr>
          <a:r>
            <a:rPr lang="en-US" sz="1600" b="1" u="sng" kern="1200" dirty="0">
              <a:solidFill>
                <a:srgbClr val="000000"/>
              </a:solidFill>
              <a:latin typeface="Arial" panose="020B0604020202020204"/>
              <a:ea typeface="+mn-ea"/>
              <a:cs typeface="+mn-cs"/>
            </a:rPr>
            <a:t>Recognition</a:t>
          </a:r>
          <a:r>
            <a:rPr lang="en-US" sz="1500" kern="1200" dirty="0"/>
            <a:t>: performance goals</a:t>
          </a:r>
        </a:p>
        <a:p>
          <a:pPr marL="0" lvl="0" algn="ctr" defTabSz="666750">
            <a:lnSpc>
              <a:spcPct val="90000"/>
            </a:lnSpc>
            <a:spcBef>
              <a:spcPct val="0"/>
            </a:spcBef>
            <a:spcAft>
              <a:spcPct val="35000"/>
            </a:spcAft>
            <a:buNone/>
          </a:pPr>
          <a:r>
            <a:rPr lang="en-US" sz="1500" kern="1200" dirty="0"/>
            <a:t>and assessment, high potential</a:t>
          </a:r>
        </a:p>
        <a:p>
          <a:pPr marL="0" lvl="0" algn="ctr" defTabSz="666750">
            <a:lnSpc>
              <a:spcPct val="90000"/>
            </a:lnSpc>
            <a:spcBef>
              <a:spcPct val="0"/>
            </a:spcBef>
            <a:spcAft>
              <a:spcPct val="35000"/>
            </a:spcAft>
            <a:buNone/>
          </a:pPr>
          <a:r>
            <a:rPr lang="en-US" sz="1500" kern="1200" dirty="0"/>
            <a:t>and high performer programs,</a:t>
          </a:r>
        </a:p>
        <a:p>
          <a:pPr marL="0" lvl="0" algn="ctr" defTabSz="666750">
            <a:lnSpc>
              <a:spcPct val="90000"/>
            </a:lnSpc>
            <a:spcBef>
              <a:spcPct val="0"/>
            </a:spcBef>
            <a:spcAft>
              <a:spcPct val="35000"/>
            </a:spcAft>
            <a:buNone/>
          </a:pPr>
          <a:r>
            <a:rPr lang="en-US" sz="1500" kern="1200" dirty="0"/>
            <a:t>rotational assignments, special</a:t>
          </a:r>
        </a:p>
        <a:p>
          <a:pPr marL="0" lvl="0" algn="ctr" defTabSz="666750">
            <a:lnSpc>
              <a:spcPct val="90000"/>
            </a:lnSpc>
            <a:spcBef>
              <a:spcPct val="0"/>
            </a:spcBef>
            <a:spcAft>
              <a:spcPct val="35000"/>
            </a:spcAft>
            <a:buNone/>
          </a:pPr>
          <a:r>
            <a:rPr lang="en-US" sz="1500" kern="1200" dirty="0"/>
            <a:t>projects, leadership programs,</a:t>
          </a:r>
        </a:p>
        <a:p>
          <a:pPr marL="0" lvl="0" algn="ctr" defTabSz="666750">
            <a:lnSpc>
              <a:spcPct val="90000"/>
            </a:lnSpc>
            <a:spcBef>
              <a:spcPct val="0"/>
            </a:spcBef>
            <a:spcAft>
              <a:spcPct val="35000"/>
            </a:spcAft>
            <a:buNone/>
          </a:pPr>
          <a:r>
            <a:rPr lang="en-US" sz="1500" kern="1200" dirty="0"/>
            <a:t>mentoring, networking, career</a:t>
          </a:r>
        </a:p>
        <a:p>
          <a:pPr marL="0" lvl="0" algn="ctr" defTabSz="666750">
            <a:lnSpc>
              <a:spcPct val="90000"/>
            </a:lnSpc>
            <a:spcBef>
              <a:spcPct val="0"/>
            </a:spcBef>
            <a:spcAft>
              <a:spcPct val="35000"/>
            </a:spcAft>
            <a:buNone/>
          </a:pPr>
          <a:r>
            <a:rPr lang="en-US" sz="1500" kern="1200" dirty="0"/>
            <a:t>pathing, succession planning,</a:t>
          </a:r>
        </a:p>
        <a:p>
          <a:pPr marL="0" lvl="0" algn="ctr" defTabSz="666750">
            <a:lnSpc>
              <a:spcPct val="90000"/>
            </a:lnSpc>
            <a:spcBef>
              <a:spcPct val="0"/>
            </a:spcBef>
            <a:spcAft>
              <a:spcPct val="35000"/>
            </a:spcAft>
            <a:buNone/>
          </a:pPr>
          <a:r>
            <a:rPr lang="en-US" sz="1500" kern="1200" dirty="0"/>
            <a:t>recognition and awards, etc.</a:t>
          </a:r>
        </a:p>
        <a:p>
          <a:pPr marL="0" lvl="0" algn="ctr" defTabSz="666750">
            <a:lnSpc>
              <a:spcPct val="90000"/>
            </a:lnSpc>
            <a:spcBef>
              <a:spcPct val="0"/>
            </a:spcBef>
            <a:spcAft>
              <a:spcPct val="35000"/>
            </a:spcAft>
            <a:buNone/>
          </a:pPr>
          <a:r>
            <a:rPr lang="en-US" sz="1600" b="1" u="sng" kern="1200" dirty="0">
              <a:solidFill>
                <a:srgbClr val="000000"/>
              </a:solidFill>
              <a:latin typeface="Arial" panose="020B0604020202020204"/>
              <a:ea typeface="+mn-ea"/>
              <a:cs typeface="+mn-cs"/>
            </a:rPr>
            <a:t>Off Boarding:</a:t>
          </a:r>
          <a:r>
            <a:rPr lang="en-US" sz="1500" kern="1200" dirty="0"/>
            <a:t> exit interviews</a:t>
          </a:r>
        </a:p>
        <a:p>
          <a:pPr marL="0" lvl="0" algn="ctr" defTabSz="666750">
            <a:lnSpc>
              <a:spcPct val="90000"/>
            </a:lnSpc>
            <a:spcBef>
              <a:spcPct val="0"/>
            </a:spcBef>
            <a:spcAft>
              <a:spcPct val="35000"/>
            </a:spcAft>
            <a:buNone/>
          </a:pPr>
          <a:r>
            <a:rPr lang="en-US" sz="1500" kern="1200" dirty="0"/>
            <a:t>and evaluations</a:t>
          </a:r>
        </a:p>
      </dgm:t>
    </dgm:pt>
    <dgm:pt modelId="{CF60843C-3668-4E09-8A92-70C0DCEE5654}" type="parTrans" cxnId="{CCC09B77-49D7-488D-8062-5E64ABDB8AFC}">
      <dgm:prSet/>
      <dgm:spPr/>
      <dgm:t>
        <a:bodyPr/>
        <a:lstStyle/>
        <a:p>
          <a:endParaRPr lang="en-US"/>
        </a:p>
      </dgm:t>
    </dgm:pt>
    <dgm:pt modelId="{7A19070E-13FD-43D8-A61F-90F905CC55CA}" type="sibTrans" cxnId="{CCC09B77-49D7-488D-8062-5E64ABDB8AFC}">
      <dgm:prSet/>
      <dgm:spPr/>
      <dgm:t>
        <a:bodyPr/>
        <a:lstStyle/>
        <a:p>
          <a:endParaRPr lang="en-US" dirty="0"/>
        </a:p>
      </dgm:t>
    </dgm:pt>
    <dgm:pt modelId="{30107303-77BB-4F0F-B2B8-09902965546C}" type="pres">
      <dgm:prSet presAssocID="{07F1F7A5-D030-47B9-96B2-A6DAF5E34EB8}" presName="cycle" presStyleCnt="0">
        <dgm:presLayoutVars>
          <dgm:dir/>
          <dgm:resizeHandles val="exact"/>
        </dgm:presLayoutVars>
      </dgm:prSet>
      <dgm:spPr/>
    </dgm:pt>
    <dgm:pt modelId="{79E46427-6C4E-4F59-9F0A-486EC0E8DA2A}" type="pres">
      <dgm:prSet presAssocID="{EE790222-288A-42FD-817E-59B92E47D4C6}" presName="node" presStyleLbl="node1" presStyleIdx="0" presStyleCnt="3">
        <dgm:presLayoutVars>
          <dgm:bulletEnabled val="1"/>
        </dgm:presLayoutVars>
      </dgm:prSet>
      <dgm:spPr/>
    </dgm:pt>
    <dgm:pt modelId="{9F14F174-0047-45FC-80D1-E109DB8573E0}" type="pres">
      <dgm:prSet presAssocID="{83E34FC9-B79C-4EF8-863B-9DC7264EF1B1}" presName="sibTrans" presStyleLbl="sibTrans2D1" presStyleIdx="0" presStyleCnt="3"/>
      <dgm:spPr/>
    </dgm:pt>
    <dgm:pt modelId="{0EC0F1FF-FDFC-4EBB-B30D-DE423B1EAB73}" type="pres">
      <dgm:prSet presAssocID="{83E34FC9-B79C-4EF8-863B-9DC7264EF1B1}" presName="connectorText" presStyleLbl="sibTrans2D1" presStyleIdx="0" presStyleCnt="3"/>
      <dgm:spPr/>
    </dgm:pt>
    <dgm:pt modelId="{3751D1EC-E94F-4A47-87BA-748203B4030B}" type="pres">
      <dgm:prSet presAssocID="{0AE88F80-E518-425C-B834-C30CC3BE6DEF}" presName="node" presStyleLbl="node1" presStyleIdx="1" presStyleCnt="3">
        <dgm:presLayoutVars>
          <dgm:bulletEnabled val="1"/>
        </dgm:presLayoutVars>
      </dgm:prSet>
      <dgm:spPr/>
    </dgm:pt>
    <dgm:pt modelId="{1E764BD4-FFA8-4FA3-9B3A-3C0FA3985A41}" type="pres">
      <dgm:prSet presAssocID="{AC0CEE0A-C4C3-4B29-8C47-C1EE89A867E3}" presName="sibTrans" presStyleLbl="sibTrans2D1" presStyleIdx="1" presStyleCnt="3"/>
      <dgm:spPr/>
    </dgm:pt>
    <dgm:pt modelId="{B5C83EB8-015D-4161-A8F6-1C8A356DC9EB}" type="pres">
      <dgm:prSet presAssocID="{AC0CEE0A-C4C3-4B29-8C47-C1EE89A867E3}" presName="connectorText" presStyleLbl="sibTrans2D1" presStyleIdx="1" presStyleCnt="3"/>
      <dgm:spPr/>
    </dgm:pt>
    <dgm:pt modelId="{04F62579-6052-420E-B6CF-C94948AAA370}" type="pres">
      <dgm:prSet presAssocID="{0C5DF7FE-C6F3-4DED-9A91-E9C49BCE6061}" presName="node" presStyleLbl="node1" presStyleIdx="2" presStyleCnt="3">
        <dgm:presLayoutVars>
          <dgm:bulletEnabled val="1"/>
        </dgm:presLayoutVars>
      </dgm:prSet>
      <dgm:spPr/>
    </dgm:pt>
    <dgm:pt modelId="{455D3B5B-E7FB-4084-AAFA-1AB28BDFD87E}" type="pres">
      <dgm:prSet presAssocID="{7A19070E-13FD-43D8-A61F-90F905CC55CA}" presName="sibTrans" presStyleLbl="sibTrans2D1" presStyleIdx="2" presStyleCnt="3"/>
      <dgm:spPr/>
    </dgm:pt>
    <dgm:pt modelId="{7AAE72BC-C79C-424C-B039-8E647E484ADC}" type="pres">
      <dgm:prSet presAssocID="{7A19070E-13FD-43D8-A61F-90F905CC55CA}" presName="connectorText" presStyleLbl="sibTrans2D1" presStyleIdx="2" presStyleCnt="3"/>
      <dgm:spPr/>
    </dgm:pt>
  </dgm:ptLst>
  <dgm:cxnLst>
    <dgm:cxn modelId="{8715F00C-B303-4BB0-9A5A-AE8DE7B0EE5E}" type="presOf" srcId="{07F1F7A5-D030-47B9-96B2-A6DAF5E34EB8}" destId="{30107303-77BB-4F0F-B2B8-09902965546C}" srcOrd="0" destOrd="0" presId="urn:microsoft.com/office/officeart/2005/8/layout/cycle2"/>
    <dgm:cxn modelId="{0ED7F40C-3CC0-40E9-BC57-ED2A5366888B}" type="presOf" srcId="{83E34FC9-B79C-4EF8-863B-9DC7264EF1B1}" destId="{9F14F174-0047-45FC-80D1-E109DB8573E0}" srcOrd="0" destOrd="0" presId="urn:microsoft.com/office/officeart/2005/8/layout/cycle2"/>
    <dgm:cxn modelId="{34AD8231-AFAA-4667-A9D6-51470FA285CD}" type="presOf" srcId="{7A19070E-13FD-43D8-A61F-90F905CC55CA}" destId="{7AAE72BC-C79C-424C-B039-8E647E484ADC}" srcOrd="1" destOrd="0" presId="urn:microsoft.com/office/officeart/2005/8/layout/cycle2"/>
    <dgm:cxn modelId="{AB250972-BB75-4CDC-A2BE-1553A3E8958F}" type="presOf" srcId="{AC0CEE0A-C4C3-4B29-8C47-C1EE89A867E3}" destId="{1E764BD4-FFA8-4FA3-9B3A-3C0FA3985A41}" srcOrd="0" destOrd="0" presId="urn:microsoft.com/office/officeart/2005/8/layout/cycle2"/>
    <dgm:cxn modelId="{AAB6BB75-F828-4DDF-B318-BBF69DF4957B}" type="presOf" srcId="{EE790222-288A-42FD-817E-59B92E47D4C6}" destId="{79E46427-6C4E-4F59-9F0A-486EC0E8DA2A}" srcOrd="0" destOrd="0" presId="urn:microsoft.com/office/officeart/2005/8/layout/cycle2"/>
    <dgm:cxn modelId="{CCC09B77-49D7-488D-8062-5E64ABDB8AFC}" srcId="{07F1F7A5-D030-47B9-96B2-A6DAF5E34EB8}" destId="{0C5DF7FE-C6F3-4DED-9A91-E9C49BCE6061}" srcOrd="2" destOrd="0" parTransId="{CF60843C-3668-4E09-8A92-70C0DCEE5654}" sibTransId="{7A19070E-13FD-43D8-A61F-90F905CC55CA}"/>
    <dgm:cxn modelId="{1BE1DF87-4BB6-4F45-B9B7-6FFD72166F53}" type="presOf" srcId="{0AE88F80-E518-425C-B834-C30CC3BE6DEF}" destId="{3751D1EC-E94F-4A47-87BA-748203B4030B}" srcOrd="0" destOrd="0" presId="urn:microsoft.com/office/officeart/2005/8/layout/cycle2"/>
    <dgm:cxn modelId="{A80746A0-6CB0-4635-A6E9-6D77E5244084}" type="presOf" srcId="{83E34FC9-B79C-4EF8-863B-9DC7264EF1B1}" destId="{0EC0F1FF-FDFC-4EBB-B30D-DE423B1EAB73}" srcOrd="1" destOrd="0" presId="urn:microsoft.com/office/officeart/2005/8/layout/cycle2"/>
    <dgm:cxn modelId="{C9094CB5-8F3B-4F8C-A633-278F15CFC1D7}" type="presOf" srcId="{7A19070E-13FD-43D8-A61F-90F905CC55CA}" destId="{455D3B5B-E7FB-4084-AAFA-1AB28BDFD87E}" srcOrd="0" destOrd="0" presId="urn:microsoft.com/office/officeart/2005/8/layout/cycle2"/>
    <dgm:cxn modelId="{2EB713B7-444A-4E9E-9F2D-4AD72F2560D8}" type="presOf" srcId="{AC0CEE0A-C4C3-4B29-8C47-C1EE89A867E3}" destId="{B5C83EB8-015D-4161-A8F6-1C8A356DC9EB}" srcOrd="1" destOrd="0" presId="urn:microsoft.com/office/officeart/2005/8/layout/cycle2"/>
    <dgm:cxn modelId="{E76357CD-0637-490B-A5C8-5D188490C6EA}" type="presOf" srcId="{0C5DF7FE-C6F3-4DED-9A91-E9C49BCE6061}" destId="{04F62579-6052-420E-B6CF-C94948AAA370}" srcOrd="0" destOrd="0" presId="urn:microsoft.com/office/officeart/2005/8/layout/cycle2"/>
    <dgm:cxn modelId="{37CC7BF2-8B82-4512-A105-668CE7082EFA}" srcId="{07F1F7A5-D030-47B9-96B2-A6DAF5E34EB8}" destId="{EE790222-288A-42FD-817E-59B92E47D4C6}" srcOrd="0" destOrd="0" parTransId="{92C96F87-C5A7-4388-9C47-817A8E6A8980}" sibTransId="{83E34FC9-B79C-4EF8-863B-9DC7264EF1B1}"/>
    <dgm:cxn modelId="{A41A66F8-245D-4F28-B1D6-8FD6B2B02662}" srcId="{07F1F7A5-D030-47B9-96B2-A6DAF5E34EB8}" destId="{0AE88F80-E518-425C-B834-C30CC3BE6DEF}" srcOrd="1" destOrd="0" parTransId="{605661D1-78DB-4129-AC08-F075C697D01D}" sibTransId="{AC0CEE0A-C4C3-4B29-8C47-C1EE89A867E3}"/>
    <dgm:cxn modelId="{C66D9AB5-B498-4FCC-A940-39633B5A52A2}" type="presParOf" srcId="{30107303-77BB-4F0F-B2B8-09902965546C}" destId="{79E46427-6C4E-4F59-9F0A-486EC0E8DA2A}" srcOrd="0" destOrd="0" presId="urn:microsoft.com/office/officeart/2005/8/layout/cycle2"/>
    <dgm:cxn modelId="{2F09638D-B2CD-45FB-9D7E-A3220A648249}" type="presParOf" srcId="{30107303-77BB-4F0F-B2B8-09902965546C}" destId="{9F14F174-0047-45FC-80D1-E109DB8573E0}" srcOrd="1" destOrd="0" presId="urn:microsoft.com/office/officeart/2005/8/layout/cycle2"/>
    <dgm:cxn modelId="{6C270336-726D-4BE9-8EC4-3160C4A5A942}" type="presParOf" srcId="{9F14F174-0047-45FC-80D1-E109DB8573E0}" destId="{0EC0F1FF-FDFC-4EBB-B30D-DE423B1EAB73}" srcOrd="0" destOrd="0" presId="urn:microsoft.com/office/officeart/2005/8/layout/cycle2"/>
    <dgm:cxn modelId="{B8EADC42-42B6-4581-B6F3-272CA30A9791}" type="presParOf" srcId="{30107303-77BB-4F0F-B2B8-09902965546C}" destId="{3751D1EC-E94F-4A47-87BA-748203B4030B}" srcOrd="2" destOrd="0" presId="urn:microsoft.com/office/officeart/2005/8/layout/cycle2"/>
    <dgm:cxn modelId="{DD566EEB-853E-4E11-BE8F-D4B0B709E648}" type="presParOf" srcId="{30107303-77BB-4F0F-B2B8-09902965546C}" destId="{1E764BD4-FFA8-4FA3-9B3A-3C0FA3985A41}" srcOrd="3" destOrd="0" presId="urn:microsoft.com/office/officeart/2005/8/layout/cycle2"/>
    <dgm:cxn modelId="{4EDF7470-19FA-4341-A022-765CF0BBC977}" type="presParOf" srcId="{1E764BD4-FFA8-4FA3-9B3A-3C0FA3985A41}" destId="{B5C83EB8-015D-4161-A8F6-1C8A356DC9EB}" srcOrd="0" destOrd="0" presId="urn:microsoft.com/office/officeart/2005/8/layout/cycle2"/>
    <dgm:cxn modelId="{E581E96E-2980-4E94-BA1B-09324373C1FD}" type="presParOf" srcId="{30107303-77BB-4F0F-B2B8-09902965546C}" destId="{04F62579-6052-420E-B6CF-C94948AAA370}" srcOrd="4" destOrd="0" presId="urn:microsoft.com/office/officeart/2005/8/layout/cycle2"/>
    <dgm:cxn modelId="{685E7083-2D25-4397-B57D-B14737235858}" type="presParOf" srcId="{30107303-77BB-4F0F-B2B8-09902965546C}" destId="{455D3B5B-E7FB-4084-AAFA-1AB28BDFD87E}" srcOrd="5" destOrd="0" presId="urn:microsoft.com/office/officeart/2005/8/layout/cycle2"/>
    <dgm:cxn modelId="{A34F5ADF-ABBE-4785-AEE9-4D0B071AE434}" type="presParOf" srcId="{455D3B5B-E7FB-4084-AAFA-1AB28BDFD87E}" destId="{7AAE72BC-C79C-424C-B039-8E647E484AD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46427-6C4E-4F59-9F0A-486EC0E8DA2A}">
      <dsp:nvSpPr>
        <dsp:cNvPr id="0" name=""/>
        <dsp:cNvSpPr/>
      </dsp:nvSpPr>
      <dsp:spPr>
        <a:xfrm>
          <a:off x="5774531" y="1616"/>
          <a:ext cx="4706937" cy="4706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Getting Hired</a:t>
          </a:r>
        </a:p>
        <a:p>
          <a:pPr marL="0" lvl="0" indent="0" algn="ctr" defTabSz="1600200">
            <a:lnSpc>
              <a:spcPct val="90000"/>
            </a:lnSpc>
            <a:spcBef>
              <a:spcPct val="0"/>
            </a:spcBef>
            <a:spcAft>
              <a:spcPct val="35000"/>
            </a:spcAft>
            <a:buNone/>
          </a:pPr>
          <a:r>
            <a:rPr lang="en-US" sz="1600" b="1" u="sng" kern="1200" dirty="0">
              <a:solidFill>
                <a:schemeClr val="tx2"/>
              </a:solidFill>
            </a:rPr>
            <a:t>Outreach: </a:t>
          </a:r>
          <a:r>
            <a:rPr lang="en-US" sz="1400" kern="1200" dirty="0"/>
            <a:t>campus</a:t>
          </a:r>
        </a:p>
        <a:p>
          <a:pPr marL="0" lvl="0" indent="0" algn="ctr" defTabSz="1600200">
            <a:lnSpc>
              <a:spcPct val="90000"/>
            </a:lnSpc>
            <a:spcBef>
              <a:spcPct val="0"/>
            </a:spcBef>
            <a:spcAft>
              <a:spcPct val="35000"/>
            </a:spcAft>
            <a:buNone/>
          </a:pPr>
          <a:r>
            <a:rPr lang="en-US" sz="1400" kern="1200" dirty="0"/>
            <a:t>engagement, sites such as</a:t>
          </a:r>
        </a:p>
        <a:p>
          <a:pPr marL="0" lvl="0" indent="0" algn="ctr" defTabSz="1600200">
            <a:lnSpc>
              <a:spcPct val="90000"/>
            </a:lnSpc>
            <a:spcBef>
              <a:spcPct val="0"/>
            </a:spcBef>
            <a:spcAft>
              <a:spcPct val="35000"/>
            </a:spcAft>
            <a:buNone/>
          </a:pPr>
          <a:r>
            <a:rPr lang="en-US" sz="1400" kern="1200" dirty="0"/>
            <a:t>LinkedIn and Glassdoor,</a:t>
          </a:r>
        </a:p>
        <a:p>
          <a:pPr marL="0" lvl="0" indent="0" algn="ctr" defTabSz="1600200">
            <a:lnSpc>
              <a:spcPct val="90000"/>
            </a:lnSpc>
            <a:spcBef>
              <a:spcPct val="0"/>
            </a:spcBef>
            <a:spcAft>
              <a:spcPct val="35000"/>
            </a:spcAft>
            <a:buNone/>
          </a:pPr>
          <a:r>
            <a:rPr lang="en-US" sz="1400" kern="1200" dirty="0"/>
            <a:t>recruiting portals, etc.</a:t>
          </a:r>
        </a:p>
        <a:p>
          <a:pPr marL="0" lvl="0" indent="0" algn="ctr" defTabSz="1600200">
            <a:lnSpc>
              <a:spcPct val="90000"/>
            </a:lnSpc>
            <a:spcBef>
              <a:spcPct val="0"/>
            </a:spcBef>
            <a:spcAft>
              <a:spcPct val="35000"/>
            </a:spcAft>
            <a:buNone/>
          </a:pPr>
          <a:r>
            <a:rPr lang="en-US" sz="1600" b="1" u="sng" kern="1200" dirty="0">
              <a:solidFill>
                <a:srgbClr val="000000"/>
              </a:solidFill>
              <a:latin typeface="Arial" panose="020B0604020202020204"/>
              <a:ea typeface="+mn-ea"/>
              <a:cs typeface="+mn-cs"/>
            </a:rPr>
            <a:t>Recruitment and Selection</a:t>
          </a:r>
          <a:r>
            <a:rPr lang="en-US" sz="1400" b="1" u="sng" kern="1200" dirty="0">
              <a:solidFill>
                <a:srgbClr val="000000"/>
              </a:solidFill>
              <a:latin typeface="Arial" panose="020B0604020202020204"/>
              <a:ea typeface="+mn-ea"/>
              <a:cs typeface="+mn-cs"/>
            </a:rPr>
            <a:t>:</a:t>
          </a:r>
        </a:p>
        <a:p>
          <a:pPr marL="0" lvl="0" indent="0" algn="ctr" defTabSz="1600200">
            <a:lnSpc>
              <a:spcPct val="90000"/>
            </a:lnSpc>
            <a:spcBef>
              <a:spcPct val="0"/>
            </a:spcBef>
            <a:spcAft>
              <a:spcPct val="35000"/>
            </a:spcAft>
            <a:buNone/>
          </a:pPr>
          <a:r>
            <a:rPr lang="en-US" sz="1400" kern="1200" dirty="0"/>
            <a:t>job descriptions and</a:t>
          </a:r>
        </a:p>
        <a:p>
          <a:pPr marL="0" lvl="0" indent="0" algn="ctr" defTabSz="1600200">
            <a:lnSpc>
              <a:spcPct val="90000"/>
            </a:lnSpc>
            <a:spcBef>
              <a:spcPct val="0"/>
            </a:spcBef>
            <a:spcAft>
              <a:spcPct val="35000"/>
            </a:spcAft>
            <a:buNone/>
          </a:pPr>
          <a:r>
            <a:rPr lang="en-US" sz="1400" kern="1200" dirty="0"/>
            <a:t>behavioral and competency</a:t>
          </a:r>
        </a:p>
        <a:p>
          <a:pPr marL="0" lvl="0" indent="0" algn="ctr" defTabSz="1600200">
            <a:lnSpc>
              <a:spcPct val="90000"/>
            </a:lnSpc>
            <a:spcBef>
              <a:spcPct val="0"/>
            </a:spcBef>
            <a:spcAft>
              <a:spcPct val="35000"/>
            </a:spcAft>
            <a:buNone/>
          </a:pPr>
          <a:r>
            <a:rPr lang="en-US" sz="1400" kern="1200" dirty="0"/>
            <a:t>based interview questions</a:t>
          </a:r>
        </a:p>
      </dsp:txBody>
      <dsp:txXfrm>
        <a:off x="6463846" y="690931"/>
        <a:ext cx="3328307" cy="3328307"/>
      </dsp:txXfrm>
    </dsp:sp>
    <dsp:sp modelId="{9F14F174-0047-45FC-80D1-E109DB8573E0}">
      <dsp:nvSpPr>
        <dsp:cNvPr id="0" name=""/>
        <dsp:cNvSpPr/>
      </dsp:nvSpPr>
      <dsp:spPr>
        <a:xfrm rot="3600000">
          <a:off x="9251452" y="4593608"/>
          <a:ext cx="1255093" cy="1588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9345584" y="4748285"/>
        <a:ext cx="878565" cy="953155"/>
      </dsp:txXfrm>
    </dsp:sp>
    <dsp:sp modelId="{3751D1EC-E94F-4A47-87BA-748203B4030B}">
      <dsp:nvSpPr>
        <dsp:cNvPr id="0" name=""/>
        <dsp:cNvSpPr/>
      </dsp:nvSpPr>
      <dsp:spPr>
        <a:xfrm>
          <a:off x="9312050" y="6128780"/>
          <a:ext cx="4706937" cy="4706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711200">
            <a:lnSpc>
              <a:spcPct val="90000"/>
            </a:lnSpc>
            <a:spcBef>
              <a:spcPct val="0"/>
            </a:spcBef>
            <a:spcAft>
              <a:spcPct val="35000"/>
            </a:spcAft>
            <a:buNone/>
          </a:pPr>
          <a:r>
            <a:rPr lang="en-US" sz="3600" kern="1200" dirty="0">
              <a:solidFill>
                <a:srgbClr val="FFFFFF"/>
              </a:solidFill>
              <a:latin typeface="Arial" panose="020B0604020202020204"/>
              <a:ea typeface="+mn-ea"/>
              <a:cs typeface="+mn-cs"/>
            </a:rPr>
            <a:t>Contributing &amp; Engaging</a:t>
          </a:r>
        </a:p>
        <a:p>
          <a:pPr marL="0" lvl="0" indent="0" algn="ctr" defTabSz="711200">
            <a:lnSpc>
              <a:spcPct val="90000"/>
            </a:lnSpc>
            <a:spcBef>
              <a:spcPct val="0"/>
            </a:spcBef>
            <a:spcAft>
              <a:spcPct val="35000"/>
            </a:spcAft>
            <a:buNone/>
          </a:pPr>
          <a:r>
            <a:rPr lang="en-US" sz="1600" b="1" u="sng" kern="1200" dirty="0">
              <a:solidFill>
                <a:srgbClr val="000000"/>
              </a:solidFill>
              <a:latin typeface="Arial" panose="020B0604020202020204"/>
              <a:ea typeface="+mn-ea"/>
              <a:cs typeface="+mn-cs"/>
            </a:rPr>
            <a:t>Onboarding: </a:t>
          </a:r>
          <a:r>
            <a:rPr lang="en-US" sz="1400" kern="1200" dirty="0">
              <a:solidFill>
                <a:srgbClr val="FFFFFF"/>
              </a:solidFill>
              <a:latin typeface="Arial" panose="020B0604020202020204"/>
              <a:ea typeface="+mn-ea"/>
              <a:cs typeface="+mn-cs"/>
            </a:rPr>
            <a:t>new hire</a:t>
          </a:r>
        </a:p>
        <a:p>
          <a:pPr marL="0" lvl="0" indent="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orientation and new board</a:t>
          </a:r>
        </a:p>
        <a:p>
          <a:pPr marL="0" lvl="0" indent="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member orientation, code of</a:t>
          </a:r>
        </a:p>
        <a:p>
          <a:pPr marL="0" lvl="0" indent="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business conduct, company</a:t>
          </a:r>
        </a:p>
        <a:p>
          <a:pPr marL="0" lvl="0" indent="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swag, and employee and</a:t>
          </a:r>
        </a:p>
        <a:p>
          <a:pPr marL="0" lvl="0" indent="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manager onboarding sites</a:t>
          </a:r>
        </a:p>
        <a:p>
          <a:pPr marL="0" lvl="0" indent="0" algn="ctr" defTabSz="711200">
            <a:lnSpc>
              <a:spcPct val="90000"/>
            </a:lnSpc>
            <a:spcBef>
              <a:spcPct val="0"/>
            </a:spcBef>
            <a:spcAft>
              <a:spcPct val="35000"/>
            </a:spcAft>
            <a:buNone/>
          </a:pPr>
          <a:r>
            <a:rPr lang="en-US" sz="1600" b="1" u="sng" kern="1200" dirty="0">
              <a:solidFill>
                <a:srgbClr val="000000"/>
              </a:solidFill>
              <a:latin typeface="Arial" panose="020B0604020202020204"/>
              <a:ea typeface="+mn-ea"/>
              <a:cs typeface="+mn-cs"/>
            </a:rPr>
            <a:t>Development/Training:</a:t>
          </a:r>
        </a:p>
        <a:p>
          <a:pPr marL="0" lvl="0" indent="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leadership programs, core</a:t>
          </a:r>
        </a:p>
        <a:p>
          <a:pPr marL="0" lvl="0" indent="0" algn="ctr" defTabSz="711200">
            <a:lnSpc>
              <a:spcPct val="90000"/>
            </a:lnSpc>
            <a:spcBef>
              <a:spcPct val="0"/>
            </a:spcBef>
            <a:spcAft>
              <a:spcPct val="35000"/>
            </a:spcAft>
            <a:buNone/>
          </a:pPr>
          <a:r>
            <a:rPr lang="en-US" sz="1400" kern="1200" dirty="0">
              <a:solidFill>
                <a:srgbClr val="FFFFFF"/>
              </a:solidFill>
              <a:latin typeface="Arial" panose="020B0604020202020204"/>
              <a:ea typeface="+mn-ea"/>
              <a:cs typeface="+mn-cs"/>
            </a:rPr>
            <a:t>behaviors training, etc.</a:t>
          </a:r>
        </a:p>
      </dsp:txBody>
      <dsp:txXfrm>
        <a:off x="10001365" y="6818095"/>
        <a:ext cx="3328307" cy="3328307"/>
      </dsp:txXfrm>
    </dsp:sp>
    <dsp:sp modelId="{1E764BD4-FFA8-4FA3-9B3A-3C0FA3985A41}">
      <dsp:nvSpPr>
        <dsp:cNvPr id="0" name=""/>
        <dsp:cNvSpPr/>
      </dsp:nvSpPr>
      <dsp:spPr>
        <a:xfrm rot="10800000">
          <a:off x="7535974" y="7687953"/>
          <a:ext cx="1255093" cy="1588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rot="10800000">
        <a:off x="7912502" y="8005671"/>
        <a:ext cx="878565" cy="953155"/>
      </dsp:txXfrm>
    </dsp:sp>
    <dsp:sp modelId="{04F62579-6052-420E-B6CF-C94948AAA370}">
      <dsp:nvSpPr>
        <dsp:cNvPr id="0" name=""/>
        <dsp:cNvSpPr/>
      </dsp:nvSpPr>
      <dsp:spPr>
        <a:xfrm>
          <a:off x="2237011" y="6128780"/>
          <a:ext cx="4706937" cy="4706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711200">
            <a:lnSpc>
              <a:spcPct val="90000"/>
            </a:lnSpc>
            <a:spcBef>
              <a:spcPct val="0"/>
            </a:spcBef>
            <a:spcAft>
              <a:spcPct val="35000"/>
            </a:spcAft>
            <a:buNone/>
          </a:pPr>
          <a:r>
            <a:rPr lang="en-US" sz="3600" kern="1200" dirty="0">
              <a:solidFill>
                <a:srgbClr val="FFFFFF"/>
              </a:solidFill>
              <a:latin typeface="Arial" panose="020B0604020202020204"/>
              <a:ea typeface="+mn-ea"/>
              <a:cs typeface="+mn-cs"/>
            </a:rPr>
            <a:t>Moving Up</a:t>
          </a:r>
        </a:p>
        <a:p>
          <a:pPr marL="0" lvl="0" algn="ctr" defTabSz="666750">
            <a:lnSpc>
              <a:spcPct val="90000"/>
            </a:lnSpc>
            <a:spcBef>
              <a:spcPct val="0"/>
            </a:spcBef>
            <a:spcAft>
              <a:spcPct val="35000"/>
            </a:spcAft>
            <a:buNone/>
          </a:pPr>
          <a:r>
            <a:rPr lang="en-US" sz="1600" b="1" u="sng" kern="1200" dirty="0">
              <a:solidFill>
                <a:srgbClr val="000000"/>
              </a:solidFill>
              <a:latin typeface="Arial" panose="020B0604020202020204"/>
              <a:ea typeface="+mn-ea"/>
              <a:cs typeface="+mn-cs"/>
            </a:rPr>
            <a:t>Performance Management and</a:t>
          </a:r>
        </a:p>
        <a:p>
          <a:pPr marL="0" lvl="0" algn="ctr" defTabSz="666750">
            <a:lnSpc>
              <a:spcPct val="90000"/>
            </a:lnSpc>
            <a:spcBef>
              <a:spcPct val="0"/>
            </a:spcBef>
            <a:spcAft>
              <a:spcPct val="35000"/>
            </a:spcAft>
            <a:buNone/>
          </a:pPr>
          <a:r>
            <a:rPr lang="en-US" sz="1600" b="1" u="sng" kern="1200" dirty="0">
              <a:solidFill>
                <a:srgbClr val="000000"/>
              </a:solidFill>
              <a:latin typeface="Arial" panose="020B0604020202020204"/>
              <a:ea typeface="+mn-ea"/>
              <a:cs typeface="+mn-cs"/>
            </a:rPr>
            <a:t>Recognition</a:t>
          </a:r>
          <a:r>
            <a:rPr lang="en-US" sz="1500" kern="1200" dirty="0"/>
            <a:t>: performance goals</a:t>
          </a:r>
        </a:p>
        <a:p>
          <a:pPr marL="0" lvl="0" algn="ctr" defTabSz="666750">
            <a:lnSpc>
              <a:spcPct val="90000"/>
            </a:lnSpc>
            <a:spcBef>
              <a:spcPct val="0"/>
            </a:spcBef>
            <a:spcAft>
              <a:spcPct val="35000"/>
            </a:spcAft>
            <a:buNone/>
          </a:pPr>
          <a:r>
            <a:rPr lang="en-US" sz="1500" kern="1200" dirty="0"/>
            <a:t>and assessment, high potential</a:t>
          </a:r>
        </a:p>
        <a:p>
          <a:pPr marL="0" lvl="0" algn="ctr" defTabSz="666750">
            <a:lnSpc>
              <a:spcPct val="90000"/>
            </a:lnSpc>
            <a:spcBef>
              <a:spcPct val="0"/>
            </a:spcBef>
            <a:spcAft>
              <a:spcPct val="35000"/>
            </a:spcAft>
            <a:buNone/>
          </a:pPr>
          <a:r>
            <a:rPr lang="en-US" sz="1500" kern="1200" dirty="0"/>
            <a:t>and high performer programs,</a:t>
          </a:r>
        </a:p>
        <a:p>
          <a:pPr marL="0" lvl="0" algn="ctr" defTabSz="666750">
            <a:lnSpc>
              <a:spcPct val="90000"/>
            </a:lnSpc>
            <a:spcBef>
              <a:spcPct val="0"/>
            </a:spcBef>
            <a:spcAft>
              <a:spcPct val="35000"/>
            </a:spcAft>
            <a:buNone/>
          </a:pPr>
          <a:r>
            <a:rPr lang="en-US" sz="1500" kern="1200" dirty="0"/>
            <a:t>rotational assignments, special</a:t>
          </a:r>
        </a:p>
        <a:p>
          <a:pPr marL="0" lvl="0" algn="ctr" defTabSz="666750">
            <a:lnSpc>
              <a:spcPct val="90000"/>
            </a:lnSpc>
            <a:spcBef>
              <a:spcPct val="0"/>
            </a:spcBef>
            <a:spcAft>
              <a:spcPct val="35000"/>
            </a:spcAft>
            <a:buNone/>
          </a:pPr>
          <a:r>
            <a:rPr lang="en-US" sz="1500" kern="1200" dirty="0"/>
            <a:t>projects, leadership programs,</a:t>
          </a:r>
        </a:p>
        <a:p>
          <a:pPr marL="0" lvl="0" algn="ctr" defTabSz="666750">
            <a:lnSpc>
              <a:spcPct val="90000"/>
            </a:lnSpc>
            <a:spcBef>
              <a:spcPct val="0"/>
            </a:spcBef>
            <a:spcAft>
              <a:spcPct val="35000"/>
            </a:spcAft>
            <a:buNone/>
          </a:pPr>
          <a:r>
            <a:rPr lang="en-US" sz="1500" kern="1200" dirty="0"/>
            <a:t>mentoring, networking, career</a:t>
          </a:r>
        </a:p>
        <a:p>
          <a:pPr marL="0" lvl="0" algn="ctr" defTabSz="666750">
            <a:lnSpc>
              <a:spcPct val="90000"/>
            </a:lnSpc>
            <a:spcBef>
              <a:spcPct val="0"/>
            </a:spcBef>
            <a:spcAft>
              <a:spcPct val="35000"/>
            </a:spcAft>
            <a:buNone/>
          </a:pPr>
          <a:r>
            <a:rPr lang="en-US" sz="1500" kern="1200" dirty="0"/>
            <a:t>pathing, succession planning,</a:t>
          </a:r>
        </a:p>
        <a:p>
          <a:pPr marL="0" lvl="0" algn="ctr" defTabSz="666750">
            <a:lnSpc>
              <a:spcPct val="90000"/>
            </a:lnSpc>
            <a:spcBef>
              <a:spcPct val="0"/>
            </a:spcBef>
            <a:spcAft>
              <a:spcPct val="35000"/>
            </a:spcAft>
            <a:buNone/>
          </a:pPr>
          <a:r>
            <a:rPr lang="en-US" sz="1500" kern="1200" dirty="0"/>
            <a:t>recognition and awards, etc.</a:t>
          </a:r>
        </a:p>
        <a:p>
          <a:pPr marL="0" lvl="0" algn="ctr" defTabSz="666750">
            <a:lnSpc>
              <a:spcPct val="90000"/>
            </a:lnSpc>
            <a:spcBef>
              <a:spcPct val="0"/>
            </a:spcBef>
            <a:spcAft>
              <a:spcPct val="35000"/>
            </a:spcAft>
            <a:buNone/>
          </a:pPr>
          <a:r>
            <a:rPr lang="en-US" sz="1600" b="1" u="sng" kern="1200" dirty="0">
              <a:solidFill>
                <a:srgbClr val="000000"/>
              </a:solidFill>
              <a:latin typeface="Arial" panose="020B0604020202020204"/>
              <a:ea typeface="+mn-ea"/>
              <a:cs typeface="+mn-cs"/>
            </a:rPr>
            <a:t>Off Boarding:</a:t>
          </a:r>
          <a:r>
            <a:rPr lang="en-US" sz="1500" kern="1200" dirty="0"/>
            <a:t> exit interviews</a:t>
          </a:r>
        </a:p>
        <a:p>
          <a:pPr marL="0" lvl="0" algn="ctr" defTabSz="666750">
            <a:lnSpc>
              <a:spcPct val="90000"/>
            </a:lnSpc>
            <a:spcBef>
              <a:spcPct val="0"/>
            </a:spcBef>
            <a:spcAft>
              <a:spcPct val="35000"/>
            </a:spcAft>
            <a:buNone/>
          </a:pPr>
          <a:r>
            <a:rPr lang="en-US" sz="1500" kern="1200" dirty="0"/>
            <a:t>and evaluations</a:t>
          </a:r>
        </a:p>
      </dsp:txBody>
      <dsp:txXfrm>
        <a:off x="2926326" y="6818095"/>
        <a:ext cx="3328307" cy="3328307"/>
      </dsp:txXfrm>
    </dsp:sp>
    <dsp:sp modelId="{455D3B5B-E7FB-4084-AAFA-1AB28BDFD87E}">
      <dsp:nvSpPr>
        <dsp:cNvPr id="0" name=""/>
        <dsp:cNvSpPr/>
      </dsp:nvSpPr>
      <dsp:spPr>
        <a:xfrm rot="18000000">
          <a:off x="5713932" y="4655133"/>
          <a:ext cx="1255093" cy="15885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5808064" y="5135892"/>
        <a:ext cx="878565" cy="95315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Helvetica Neue"/>
              <a:cs typeface="Calibri" panose="020F0502020204030204" pitchFamily="34" charset="0"/>
              <a:sym typeface="Helvetica Neue"/>
            </a:endParaRPr>
          </a:p>
        </p:txBody>
      </p:sp>
    </p:spTree>
    <p:extLst>
      <p:ext uri="{BB962C8B-B14F-4D97-AF65-F5344CB8AC3E}">
        <p14:creationId xmlns:p14="http://schemas.microsoft.com/office/powerpoint/2010/main" val="1787609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899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584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170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1612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571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1470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71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90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010C3-5F78-4632-91EF-587025156E0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224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03249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331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427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326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73084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362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7289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with Ref">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CAD41FA-3D3D-E94A-9A4E-8F0F5E80F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39031"/>
            <a:ext cx="24371300" cy="13723151"/>
          </a:xfrm>
          <a:prstGeom prst="rect">
            <a:avLst/>
          </a:prstGeom>
        </p:spPr>
      </p:pic>
      <p:sp>
        <p:nvSpPr>
          <p:cNvPr id="5" name="Title 7">
            <a:extLst>
              <a:ext uri="{FF2B5EF4-FFF2-40B4-BE49-F238E27FC236}">
                <a16:creationId xmlns:a16="http://schemas.microsoft.com/office/drawing/2014/main" id="{ABABBF5A-11F9-4845-86C1-2B571152ED2E}"/>
              </a:ext>
            </a:extLst>
          </p:cNvPr>
          <p:cNvSpPr>
            <a:spLocks noGrp="1"/>
          </p:cNvSpPr>
          <p:nvPr>
            <p:ph type="title"/>
          </p:nvPr>
        </p:nvSpPr>
        <p:spPr>
          <a:xfrm>
            <a:off x="1350818" y="778741"/>
            <a:ext cx="21031200" cy="1695054"/>
          </a:xfrm>
        </p:spPr>
        <p:txBody>
          <a:bodyPr/>
          <a:lstStyle/>
          <a:p>
            <a:r>
              <a:rPr lang="en-US"/>
              <a:t>Click to edit Master title style</a:t>
            </a:r>
          </a:p>
        </p:txBody>
      </p:sp>
      <p:cxnSp>
        <p:nvCxnSpPr>
          <p:cNvPr id="6" name="Straight Connector 5">
            <a:extLst>
              <a:ext uri="{FF2B5EF4-FFF2-40B4-BE49-F238E27FC236}">
                <a16:creationId xmlns:a16="http://schemas.microsoft.com/office/drawing/2014/main" id="{D7827A6B-0E61-9B4D-AFDC-818CED6B6179}"/>
              </a:ext>
            </a:extLst>
          </p:cNvPr>
          <p:cNvCxnSpPr/>
          <p:nvPr userDrawn="1"/>
        </p:nvCxnSpPr>
        <p:spPr>
          <a:xfrm>
            <a:off x="1350818" y="2819400"/>
            <a:ext cx="3304309" cy="0"/>
          </a:xfrm>
          <a:prstGeom prst="line">
            <a:avLst/>
          </a:prstGeom>
          <a:noFill/>
          <a:ln w="31750"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7" name="Rectangle 6">
            <a:extLst>
              <a:ext uri="{FF2B5EF4-FFF2-40B4-BE49-F238E27FC236}">
                <a16:creationId xmlns:a16="http://schemas.microsoft.com/office/drawing/2014/main" id="{B4A95E61-C81F-464C-83CE-CC947127FB26}"/>
              </a:ext>
            </a:extLst>
          </p:cNvPr>
          <p:cNvSpPr/>
          <p:nvPr userDrawn="1"/>
        </p:nvSpPr>
        <p:spPr>
          <a:xfrm>
            <a:off x="22506709" y="12488569"/>
            <a:ext cx="1874520" cy="82296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8A56A008-2B20-5843-8654-14C76E3973D9}"/>
              </a:ext>
            </a:extLst>
          </p:cNvPr>
          <p:cNvSpPr txBox="1"/>
          <p:nvPr userDrawn="1"/>
        </p:nvSpPr>
        <p:spPr>
          <a:xfrm>
            <a:off x="22503938" y="12540977"/>
            <a:ext cx="186736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FFFFFF"/>
                </a:solidFill>
                <a:effectLst/>
                <a:uFillTx/>
                <a:latin typeface="+mj-lt"/>
                <a:ea typeface="Helvetica Neue"/>
                <a:cs typeface="Helvetica Neue"/>
                <a:sym typeface="Helvetica Neue"/>
              </a:rPr>
              <a:t>#</a:t>
            </a:r>
          </a:p>
        </p:txBody>
      </p:sp>
      <p:sp>
        <p:nvSpPr>
          <p:cNvPr id="10" name="Slide Number Placeholder 35">
            <a:extLst>
              <a:ext uri="{FF2B5EF4-FFF2-40B4-BE49-F238E27FC236}">
                <a16:creationId xmlns:a16="http://schemas.microsoft.com/office/drawing/2014/main" id="{FB288B6A-B66E-6E45-87FB-7494EFBBC345}"/>
              </a:ext>
            </a:extLst>
          </p:cNvPr>
          <p:cNvSpPr>
            <a:spLocks noGrp="1"/>
          </p:cNvSpPr>
          <p:nvPr>
            <p:ph type="sldNum" sz="quarter" idx="4"/>
          </p:nvPr>
        </p:nvSpPr>
        <p:spPr>
          <a:xfrm>
            <a:off x="870527" y="12713297"/>
            <a:ext cx="960582" cy="730250"/>
          </a:xfrm>
          <a:prstGeom prst="rect">
            <a:avLst/>
          </a:prstGeom>
        </p:spPr>
        <p:txBody>
          <a:bodyPr vert="horz" lIns="91440" tIns="45720" rIns="91440" bIns="45720" rtlCol="0" anchor="ctr"/>
          <a:lstStyle>
            <a:lvl1pPr algn="l">
              <a:defRPr sz="2400">
                <a:solidFill>
                  <a:schemeClr val="tx1"/>
                </a:solidFill>
                <a:latin typeface="+mn-lt"/>
              </a:defRPr>
            </a:lvl1pPr>
          </a:lstStyle>
          <a:p>
            <a:fld id="{ACC80C8B-94C9-8148-8E43-AE1AB64F64FA}" type="slidenum">
              <a:rPr lang="en-US" smtClean="0"/>
              <a:pPr/>
              <a:t>‹#›</a:t>
            </a:fld>
            <a:endParaRPr lang="en-US" dirty="0"/>
          </a:p>
        </p:txBody>
      </p:sp>
      <p:sp>
        <p:nvSpPr>
          <p:cNvPr id="11" name="Text Placeholder 2">
            <a:extLst>
              <a:ext uri="{FF2B5EF4-FFF2-40B4-BE49-F238E27FC236}">
                <a16:creationId xmlns:a16="http://schemas.microsoft.com/office/drawing/2014/main" id="{12D4839D-03F5-B444-B82E-AC5A7910BB24}"/>
              </a:ext>
            </a:extLst>
          </p:cNvPr>
          <p:cNvSpPr>
            <a:spLocks noGrp="1"/>
          </p:cNvSpPr>
          <p:nvPr>
            <p:ph type="body" sz="quarter" idx="10"/>
          </p:nvPr>
        </p:nvSpPr>
        <p:spPr>
          <a:xfrm>
            <a:off x="1350818" y="4094163"/>
            <a:ext cx="21031345" cy="837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948104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ias in Action">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ABABBF5A-11F9-4845-86C1-2B571152ED2E}"/>
              </a:ext>
            </a:extLst>
          </p:cNvPr>
          <p:cNvSpPr>
            <a:spLocks noGrp="1"/>
          </p:cNvSpPr>
          <p:nvPr>
            <p:ph type="title"/>
          </p:nvPr>
        </p:nvSpPr>
        <p:spPr>
          <a:xfrm>
            <a:off x="1350818" y="778747"/>
            <a:ext cx="21031200" cy="1695054"/>
          </a:xfrm>
        </p:spPr>
        <p:txBody>
          <a:bodyPr/>
          <a:lstStyle>
            <a:lvl1pPr>
              <a:defRPr b="0">
                <a:solidFill>
                  <a:srgbClr val="2D3640"/>
                </a:solidFill>
                <a:latin typeface="Gotham Medium" pitchFamily="50" charset="0"/>
                <a:cs typeface="Gotham Medium" pitchFamily="50"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D7827A6B-0E61-9B4D-AFDC-818CED6B6179}"/>
              </a:ext>
            </a:extLst>
          </p:cNvPr>
          <p:cNvCxnSpPr/>
          <p:nvPr userDrawn="1"/>
        </p:nvCxnSpPr>
        <p:spPr>
          <a:xfrm>
            <a:off x="1350823" y="2819400"/>
            <a:ext cx="3304310" cy="0"/>
          </a:xfrm>
          <a:prstGeom prst="line">
            <a:avLst/>
          </a:prstGeom>
          <a:noFill/>
          <a:ln w="31750" cap="flat">
            <a:solidFill>
              <a:srgbClr val="F37248"/>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2">
            <a:extLst>
              <a:ext uri="{FF2B5EF4-FFF2-40B4-BE49-F238E27FC236}">
                <a16:creationId xmlns:a16="http://schemas.microsoft.com/office/drawing/2014/main" id="{12D4839D-03F5-B444-B82E-AC5A7910BB24}"/>
              </a:ext>
            </a:extLst>
          </p:cNvPr>
          <p:cNvSpPr>
            <a:spLocks noGrp="1"/>
          </p:cNvSpPr>
          <p:nvPr>
            <p:ph type="body" sz="quarter" idx="10"/>
          </p:nvPr>
        </p:nvSpPr>
        <p:spPr>
          <a:xfrm>
            <a:off x="1350823" y="4094163"/>
            <a:ext cx="21031346" cy="8375650"/>
          </a:xfrm>
        </p:spPr>
        <p:txBody>
          <a:bodyPr/>
          <a:lstStyle>
            <a:lvl1pPr>
              <a:defRPr>
                <a:solidFill>
                  <a:srgbClr val="2D3640"/>
                </a:solidFill>
                <a:latin typeface="Gotham Book" pitchFamily="50" charset="0"/>
                <a:cs typeface="Gotham Book" pitchFamily="50" charset="0"/>
              </a:defRPr>
            </a:lvl1pPr>
            <a:lvl2pPr>
              <a:defRPr>
                <a:solidFill>
                  <a:srgbClr val="2D3640"/>
                </a:solidFill>
                <a:latin typeface="Gotham Book" pitchFamily="50" charset="0"/>
                <a:cs typeface="Gotham Book" pitchFamily="50" charset="0"/>
              </a:defRPr>
            </a:lvl2pPr>
            <a:lvl3pPr>
              <a:defRPr>
                <a:solidFill>
                  <a:srgbClr val="2D3640"/>
                </a:solidFill>
                <a:latin typeface="Gotham Book" pitchFamily="50" charset="0"/>
                <a:cs typeface="Gotham Book" pitchFamily="50" charset="0"/>
              </a:defRPr>
            </a:lvl3pPr>
            <a:lvl4pPr>
              <a:defRPr>
                <a:solidFill>
                  <a:srgbClr val="2D3640"/>
                </a:solidFill>
                <a:latin typeface="Gotham Book" pitchFamily="50" charset="0"/>
                <a:cs typeface="Gotham Book" pitchFamily="50" charset="0"/>
              </a:defRPr>
            </a:lvl4pPr>
            <a:lvl5pPr>
              <a:defRPr>
                <a:solidFill>
                  <a:srgbClr val="2D3640"/>
                </a:solidFill>
                <a:latin typeface="Gotham Book" pitchFamily="50" charset="0"/>
                <a:cs typeface="Gotham Book"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952F3B4F-9CB3-4309-848D-8ECF18313C80}"/>
              </a:ext>
            </a:extLst>
          </p:cNvPr>
          <p:cNvSpPr txBox="1"/>
          <p:nvPr userDrawn="1"/>
        </p:nvSpPr>
        <p:spPr>
          <a:xfrm>
            <a:off x="444058" y="13075374"/>
            <a:ext cx="6143348" cy="355108"/>
          </a:xfrm>
          <a:prstGeom prst="rect">
            <a:avLst/>
          </a:prstGeom>
          <a:noFill/>
        </p:spPr>
        <p:txBody>
          <a:bodyPr wrap="square" lIns="0" tIns="0" rIns="0" bIns="0" rtlCol="0">
            <a:no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D3640"/>
                </a:solidFill>
                <a:effectLst/>
                <a:uLnTx/>
                <a:uFillTx/>
                <a:latin typeface="Gotham Light" pitchFamily="2" charset="0"/>
                <a:ea typeface="+mn-ea"/>
                <a:cs typeface="Gotham Light" pitchFamily="2" charset="0"/>
              </a:rPr>
              <a:t>© Franklin Covey Co. All rights reserved.</a:t>
            </a:r>
          </a:p>
        </p:txBody>
      </p:sp>
    </p:spTree>
    <p:custDataLst>
      <p:tags r:id="rId1"/>
    </p:custDataLst>
    <p:extLst>
      <p:ext uri="{BB962C8B-B14F-4D97-AF65-F5344CB8AC3E}">
        <p14:creationId xmlns:p14="http://schemas.microsoft.com/office/powerpoint/2010/main" val="332197274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924F14-1F41-634E-A79D-8F53C5815D3C}" type="datetimeFigureOut">
              <a:rPr lang="en-US" smtClean="0"/>
              <a:pPr/>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EBB997-C215-AF4E-B397-C4F98FA0C79B}" type="slidenum">
              <a:rPr lang="en-US" smtClean="0"/>
              <a:pPr/>
              <a:t>‹#›</a:t>
            </a:fld>
            <a:endParaRPr lang="en-US" dirty="0"/>
          </a:p>
        </p:txBody>
      </p:sp>
    </p:spTree>
    <p:extLst>
      <p:ext uri="{BB962C8B-B14F-4D97-AF65-F5344CB8AC3E}">
        <p14:creationId xmlns:p14="http://schemas.microsoft.com/office/powerpoint/2010/main" val="200217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lang="en-US" sz="6400" b="1" kern="1200" dirty="0" smtClean="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3924F14-1F41-634E-A79D-8F53C5815D3C}" type="datetimeFigureOut">
              <a:rPr lang="en-US" smtClean="0"/>
              <a:pPr/>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EBB997-C215-AF4E-B397-C4F98FA0C79B}" type="slidenum">
              <a:rPr lang="en-US" smtClean="0"/>
              <a:pPr/>
              <a:t>‹#›</a:t>
            </a:fld>
            <a:endParaRPr lang="en-US" dirty="0"/>
          </a:p>
        </p:txBody>
      </p:sp>
      <p:pic>
        <p:nvPicPr>
          <p:cNvPr id="7" name="Picture 6">
            <a:extLst>
              <a:ext uri="{FF2B5EF4-FFF2-40B4-BE49-F238E27FC236}">
                <a16:creationId xmlns:a16="http://schemas.microsoft.com/office/drawing/2014/main" id="{5DBA2295-B6B2-8546-A0CE-4C688F75399D}"/>
              </a:ext>
            </a:extLst>
          </p:cNvPr>
          <p:cNvPicPr>
            <a:picLocks noChangeAspect="1"/>
          </p:cNvPicPr>
          <p:nvPr userDrawn="1"/>
        </p:nvPicPr>
        <p:blipFill>
          <a:blip r:embed="rId2"/>
          <a:stretch>
            <a:fillRect/>
          </a:stretch>
        </p:blipFill>
        <p:spPr>
          <a:xfrm>
            <a:off x="547410" y="12349456"/>
            <a:ext cx="3084328" cy="986984"/>
          </a:xfrm>
          <a:prstGeom prst="rect">
            <a:avLst/>
          </a:prstGeom>
        </p:spPr>
      </p:pic>
    </p:spTree>
    <p:extLst>
      <p:ext uri="{BB962C8B-B14F-4D97-AF65-F5344CB8AC3E}">
        <p14:creationId xmlns:p14="http://schemas.microsoft.com/office/powerpoint/2010/main" val="218940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dirty="0"/>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924F14-1F41-634E-A79D-8F53C5815D3C}" type="datetimeFigureOut">
              <a:rPr lang="en-US" smtClean="0"/>
              <a:pPr/>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EBB997-C215-AF4E-B397-C4F98FA0C79B}" type="slidenum">
              <a:rPr lang="en-US" smtClean="0"/>
              <a:pPr/>
              <a:t>‹#›</a:t>
            </a:fld>
            <a:endParaRPr lang="en-US" dirty="0"/>
          </a:p>
        </p:txBody>
      </p:sp>
    </p:spTree>
    <p:extLst>
      <p:ext uri="{BB962C8B-B14F-4D97-AF65-F5344CB8AC3E}">
        <p14:creationId xmlns:p14="http://schemas.microsoft.com/office/powerpoint/2010/main" val="227812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924F14-1F41-634E-A79D-8F53C5815D3C}" type="datetimeFigureOut">
              <a:rPr lang="en-US" smtClean="0"/>
              <a:t>7/13/2021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EBB997-C215-AF4E-B397-C4F98FA0C79B}" type="slidenum">
              <a:rPr lang="en-US" smtClean="0"/>
              <a:t>‹#›</a:t>
            </a:fld>
            <a:endParaRPr lang="en-US" dirty="0"/>
          </a:p>
        </p:txBody>
      </p:sp>
      <p:pic>
        <p:nvPicPr>
          <p:cNvPr id="8" name="Picture 7">
            <a:extLst>
              <a:ext uri="{FF2B5EF4-FFF2-40B4-BE49-F238E27FC236}">
                <a16:creationId xmlns:a16="http://schemas.microsoft.com/office/drawing/2014/main" id="{5DBA2295-B6B2-8546-A0CE-4C688F75399D}"/>
              </a:ext>
            </a:extLst>
          </p:cNvPr>
          <p:cNvPicPr>
            <a:picLocks noChangeAspect="1"/>
          </p:cNvPicPr>
          <p:nvPr userDrawn="1"/>
        </p:nvPicPr>
        <p:blipFill>
          <a:blip r:embed="rId2"/>
          <a:stretch>
            <a:fillRect/>
          </a:stretch>
        </p:blipFill>
        <p:spPr>
          <a:xfrm>
            <a:off x="269295" y="12567502"/>
            <a:ext cx="4112438" cy="986984"/>
          </a:xfrm>
          <a:prstGeom prst="rect">
            <a:avLst/>
          </a:prstGeom>
        </p:spPr>
      </p:pic>
    </p:spTree>
    <p:extLst>
      <p:ext uri="{BB962C8B-B14F-4D97-AF65-F5344CB8AC3E}">
        <p14:creationId xmlns:p14="http://schemas.microsoft.com/office/powerpoint/2010/main" val="3374330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924F14-1F41-634E-A79D-8F53C5815D3C}" type="datetimeFigureOut">
              <a:rPr lang="en-US" smtClean="0"/>
              <a:t>7/13/2021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EBB997-C215-AF4E-B397-C4F98FA0C79B}" type="slidenum">
              <a:rPr lang="en-US" smtClean="0"/>
              <a:t>‹#›</a:t>
            </a:fld>
            <a:endParaRPr lang="en-US" dirty="0"/>
          </a:p>
        </p:txBody>
      </p:sp>
      <p:pic>
        <p:nvPicPr>
          <p:cNvPr id="10" name="Picture 9">
            <a:extLst>
              <a:ext uri="{FF2B5EF4-FFF2-40B4-BE49-F238E27FC236}">
                <a16:creationId xmlns:a16="http://schemas.microsoft.com/office/drawing/2014/main" id="{5DBA2295-B6B2-8546-A0CE-4C688F75399D}"/>
              </a:ext>
            </a:extLst>
          </p:cNvPr>
          <p:cNvPicPr>
            <a:picLocks noChangeAspect="1"/>
          </p:cNvPicPr>
          <p:nvPr userDrawn="1"/>
        </p:nvPicPr>
        <p:blipFill>
          <a:blip r:embed="rId2"/>
          <a:stretch>
            <a:fillRect/>
          </a:stretch>
        </p:blipFill>
        <p:spPr>
          <a:xfrm>
            <a:off x="269295" y="12567502"/>
            <a:ext cx="4112438" cy="986984"/>
          </a:xfrm>
          <a:prstGeom prst="rect">
            <a:avLst/>
          </a:prstGeom>
        </p:spPr>
      </p:pic>
    </p:spTree>
    <p:extLst>
      <p:ext uri="{BB962C8B-B14F-4D97-AF65-F5344CB8AC3E}">
        <p14:creationId xmlns:p14="http://schemas.microsoft.com/office/powerpoint/2010/main" val="995837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924F14-1F41-634E-A79D-8F53C5815D3C}" type="datetimeFigureOut">
              <a:rPr lang="en-US" smtClean="0"/>
              <a:t>7/13/2021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EBB997-C215-AF4E-B397-C4F98FA0C79B}" type="slidenum">
              <a:rPr lang="en-US" smtClean="0"/>
              <a:t>‹#›</a:t>
            </a:fld>
            <a:endParaRPr lang="en-US" dirty="0"/>
          </a:p>
        </p:txBody>
      </p:sp>
      <p:pic>
        <p:nvPicPr>
          <p:cNvPr id="7" name="Picture 6">
            <a:extLst>
              <a:ext uri="{FF2B5EF4-FFF2-40B4-BE49-F238E27FC236}">
                <a16:creationId xmlns:a16="http://schemas.microsoft.com/office/drawing/2014/main" id="{5DBA2295-B6B2-8546-A0CE-4C688F75399D}"/>
              </a:ext>
            </a:extLst>
          </p:cNvPr>
          <p:cNvPicPr>
            <a:picLocks noChangeAspect="1"/>
          </p:cNvPicPr>
          <p:nvPr userDrawn="1"/>
        </p:nvPicPr>
        <p:blipFill>
          <a:blip r:embed="rId2"/>
          <a:stretch>
            <a:fillRect/>
          </a:stretch>
        </p:blipFill>
        <p:spPr>
          <a:xfrm>
            <a:off x="547410" y="12349456"/>
            <a:ext cx="3084328" cy="986984"/>
          </a:xfrm>
          <a:prstGeom prst="rect">
            <a:avLst/>
          </a:prstGeom>
        </p:spPr>
      </p:pic>
      <p:sp>
        <p:nvSpPr>
          <p:cNvPr id="6" name="Rectangle 5"/>
          <p:cNvSpPr/>
          <p:nvPr userDrawn="1"/>
        </p:nvSpPr>
        <p:spPr>
          <a:xfrm>
            <a:off x="-294290" y="-231228"/>
            <a:ext cx="25140744" cy="3930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Tree>
    <p:extLst>
      <p:ext uri="{BB962C8B-B14F-4D97-AF65-F5344CB8AC3E}">
        <p14:creationId xmlns:p14="http://schemas.microsoft.com/office/powerpoint/2010/main" val="1410111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24F14-1F41-634E-A79D-8F53C5815D3C}" type="datetimeFigureOut">
              <a:rPr lang="en-US" smtClean="0"/>
              <a:pPr/>
              <a:t>7/13/2021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EBB997-C215-AF4E-B397-C4F98FA0C79B}" type="slidenum">
              <a:rPr lang="en-US" smtClean="0"/>
              <a:pPr/>
              <a:t>‹#›</a:t>
            </a:fld>
            <a:endParaRPr lang="en-US" dirty="0"/>
          </a:p>
        </p:txBody>
      </p:sp>
      <p:pic>
        <p:nvPicPr>
          <p:cNvPr id="5" name="Picture 4">
            <a:extLst>
              <a:ext uri="{FF2B5EF4-FFF2-40B4-BE49-F238E27FC236}">
                <a16:creationId xmlns:a16="http://schemas.microsoft.com/office/drawing/2014/main" id="{5DBA2295-B6B2-8546-A0CE-4C688F75399D}"/>
              </a:ext>
            </a:extLst>
          </p:cNvPr>
          <p:cNvPicPr>
            <a:picLocks noChangeAspect="1"/>
          </p:cNvPicPr>
          <p:nvPr userDrawn="1"/>
        </p:nvPicPr>
        <p:blipFill>
          <a:blip r:embed="rId2"/>
          <a:stretch>
            <a:fillRect/>
          </a:stretch>
        </p:blipFill>
        <p:spPr>
          <a:xfrm>
            <a:off x="547410" y="12349456"/>
            <a:ext cx="3084328" cy="986984"/>
          </a:xfrm>
          <a:prstGeom prst="rect">
            <a:avLst/>
          </a:prstGeom>
        </p:spPr>
      </p:pic>
    </p:spTree>
    <p:extLst>
      <p:ext uri="{BB962C8B-B14F-4D97-AF65-F5344CB8AC3E}">
        <p14:creationId xmlns:p14="http://schemas.microsoft.com/office/powerpoint/2010/main" val="3495514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63924F14-1F41-634E-A79D-8F53C5815D3C}" type="datetimeFigureOut">
              <a:rPr lang="en-US" smtClean="0"/>
              <a:pPr/>
              <a:t>7/13/2021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EBB997-C215-AF4E-B397-C4F98FA0C79B}" type="slidenum">
              <a:rPr lang="en-US" smtClean="0"/>
              <a:pPr/>
              <a:t>‹#›</a:t>
            </a:fld>
            <a:endParaRPr lang="en-US" dirty="0"/>
          </a:p>
        </p:txBody>
      </p:sp>
    </p:spTree>
    <p:extLst>
      <p:ext uri="{BB962C8B-B14F-4D97-AF65-F5344CB8AC3E}">
        <p14:creationId xmlns:p14="http://schemas.microsoft.com/office/powerpoint/2010/main" val="1603237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63924F14-1F41-634E-A79D-8F53C5815D3C}" type="datetimeFigureOut">
              <a:rPr lang="en-US" smtClean="0"/>
              <a:pPr/>
              <a:t>7/13/2021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EBB997-C215-AF4E-B397-C4F98FA0C79B}" type="slidenum">
              <a:rPr lang="en-US" smtClean="0"/>
              <a:pPr/>
              <a:t>‹#›</a:t>
            </a:fld>
            <a:endParaRPr lang="en-US" dirty="0"/>
          </a:p>
        </p:txBody>
      </p:sp>
    </p:spTree>
    <p:extLst>
      <p:ext uri="{BB962C8B-B14F-4D97-AF65-F5344CB8AC3E}">
        <p14:creationId xmlns:p14="http://schemas.microsoft.com/office/powerpoint/2010/main" val="99540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9D687F2E-8274-5848-B2EE-812AFBF99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30302"/>
          </a:xfrm>
          <a:prstGeom prst="rect">
            <a:avLst/>
          </a:prstGeom>
        </p:spPr>
      </p:pic>
      <p:sp>
        <p:nvSpPr>
          <p:cNvPr id="6" name="Rectangle 5">
            <a:extLst>
              <a:ext uri="{FF2B5EF4-FFF2-40B4-BE49-F238E27FC236}">
                <a16:creationId xmlns:a16="http://schemas.microsoft.com/office/drawing/2014/main" id="{0AF53156-AD0B-0248-A0BF-734EA36B21CF}"/>
              </a:ext>
            </a:extLst>
          </p:cNvPr>
          <p:cNvSpPr/>
          <p:nvPr userDrawn="1"/>
        </p:nvSpPr>
        <p:spPr>
          <a:xfrm>
            <a:off x="22506709" y="12488569"/>
            <a:ext cx="1874520" cy="822960"/>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TextBox 6">
            <a:extLst>
              <a:ext uri="{FF2B5EF4-FFF2-40B4-BE49-F238E27FC236}">
                <a16:creationId xmlns:a16="http://schemas.microsoft.com/office/drawing/2014/main" id="{5033B753-5191-2140-ACC6-006EDE9B191E}"/>
              </a:ext>
            </a:extLst>
          </p:cNvPr>
          <p:cNvSpPr txBox="1"/>
          <p:nvPr userDrawn="1"/>
        </p:nvSpPr>
        <p:spPr>
          <a:xfrm>
            <a:off x="22503938" y="12540977"/>
            <a:ext cx="186736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FFFFFF"/>
                </a:solidFill>
                <a:effectLst/>
                <a:uFillTx/>
                <a:latin typeface="+mj-lt"/>
                <a:ea typeface="Helvetica Neue"/>
                <a:cs typeface="Helvetica Neue"/>
                <a:sym typeface="Helvetica Neue"/>
              </a:rPr>
              <a:t>#</a:t>
            </a:r>
          </a:p>
        </p:txBody>
      </p:sp>
      <p:sp>
        <p:nvSpPr>
          <p:cNvPr id="8" name="Text Placeholder 19">
            <a:extLst>
              <a:ext uri="{FF2B5EF4-FFF2-40B4-BE49-F238E27FC236}">
                <a16:creationId xmlns:a16="http://schemas.microsoft.com/office/drawing/2014/main" id="{A13206F6-2EF5-8F45-99F0-9BED5ACDC107}"/>
              </a:ext>
            </a:extLst>
          </p:cNvPr>
          <p:cNvSpPr>
            <a:spLocks noGrp="1"/>
          </p:cNvSpPr>
          <p:nvPr>
            <p:ph type="body" sz="quarter" idx="11" hasCustomPrompt="1"/>
          </p:nvPr>
        </p:nvSpPr>
        <p:spPr>
          <a:xfrm>
            <a:off x="1350963" y="5703580"/>
            <a:ext cx="21737637" cy="780571"/>
          </a:xfrm>
          <a:prstGeom prst="rect">
            <a:avLst/>
          </a:prstGeom>
        </p:spPr>
        <p:txBody>
          <a:bodyPr/>
          <a:lstStyle>
            <a:lvl1pPr marL="0" indent="0" algn="ctr">
              <a:buClr>
                <a:schemeClr val="tx1"/>
              </a:buClr>
              <a:buFont typeface="Arial" panose="020B0604020202020204" pitchFamily="34" charset="0"/>
              <a:buNone/>
              <a:defRPr sz="4800" b="1">
                <a:solidFill>
                  <a:schemeClr val="accent2"/>
                </a:solidFill>
                <a:latin typeface="Arial" panose="020B0604020202020204" pitchFamily="34" charset="0"/>
                <a:cs typeface="Arial" panose="020B0604020202020204" pitchFamily="34" charset="0"/>
              </a:defRPr>
            </a:lvl1pPr>
            <a:lvl2pPr marL="635000" indent="0" algn="ctr">
              <a:buClr>
                <a:schemeClr val="tx1"/>
              </a:buClr>
              <a:buFont typeface="Arial" panose="020B0604020202020204" pitchFamily="34" charset="0"/>
              <a:buNone/>
              <a:defRPr>
                <a:solidFill>
                  <a:schemeClr val="bg2"/>
                </a:solidFill>
              </a:defRPr>
            </a:lvl2pPr>
            <a:lvl3pPr marL="1270000" indent="0" algn="ctr">
              <a:buClr>
                <a:schemeClr val="tx1"/>
              </a:buClr>
              <a:buFont typeface="Arial" panose="020B0604020202020204" pitchFamily="34" charset="0"/>
              <a:buNone/>
              <a:defRPr>
                <a:solidFill>
                  <a:schemeClr val="bg2"/>
                </a:solidFill>
              </a:defRPr>
            </a:lvl3pPr>
            <a:lvl4pPr marL="1905000" indent="0" algn="ctr">
              <a:buClr>
                <a:schemeClr val="tx1"/>
              </a:buClr>
              <a:buFont typeface="Arial" panose="020B0604020202020204" pitchFamily="34" charset="0"/>
              <a:buNone/>
              <a:defRPr>
                <a:solidFill>
                  <a:schemeClr val="bg2"/>
                </a:solidFill>
              </a:defRPr>
            </a:lvl4pPr>
            <a:lvl5pPr marL="2540000" indent="0" algn="ctr">
              <a:buClr>
                <a:schemeClr val="tx1"/>
              </a:buClr>
              <a:buFont typeface="Arial" panose="020B0604020202020204" pitchFamily="34" charset="0"/>
              <a:buNone/>
              <a:defRPr>
                <a:solidFill>
                  <a:schemeClr val="bg2"/>
                </a:solidFill>
              </a:defRPr>
            </a:lvl5pPr>
          </a:lstStyle>
          <a:p>
            <a:pPr lvl="0"/>
            <a:r>
              <a:rPr lang="en-US" dirty="0"/>
              <a:t>CLICK TO EDIT MASTER TEXT STYLES</a:t>
            </a:r>
          </a:p>
        </p:txBody>
      </p:sp>
      <p:sp>
        <p:nvSpPr>
          <p:cNvPr id="9" name="Text Placeholder 19">
            <a:extLst>
              <a:ext uri="{FF2B5EF4-FFF2-40B4-BE49-F238E27FC236}">
                <a16:creationId xmlns:a16="http://schemas.microsoft.com/office/drawing/2014/main" id="{76243767-B87F-DF47-B254-E1E267679CDA}"/>
              </a:ext>
            </a:extLst>
          </p:cNvPr>
          <p:cNvSpPr>
            <a:spLocks noGrp="1"/>
          </p:cNvSpPr>
          <p:nvPr>
            <p:ph type="body" sz="quarter" idx="12" hasCustomPrompt="1"/>
          </p:nvPr>
        </p:nvSpPr>
        <p:spPr>
          <a:xfrm>
            <a:off x="1350963" y="6484151"/>
            <a:ext cx="21737637" cy="1625600"/>
          </a:xfrm>
          <a:prstGeom prst="rect">
            <a:avLst/>
          </a:prstGeom>
        </p:spPr>
        <p:txBody>
          <a:bodyPr>
            <a:normAutofit/>
          </a:bodyPr>
          <a:lstStyle>
            <a:lvl1pPr marL="0" indent="0" algn="ctr">
              <a:buClr>
                <a:schemeClr val="tx1"/>
              </a:buClr>
              <a:buFont typeface="Arial" panose="020B0604020202020204" pitchFamily="34" charset="0"/>
              <a:buNone/>
              <a:defRPr sz="8000" b="1" i="1">
                <a:solidFill>
                  <a:schemeClr val="bg1"/>
                </a:solidFill>
                <a:latin typeface="Arial" panose="020B0604020202020204" pitchFamily="34" charset="0"/>
                <a:cs typeface="Arial" panose="020B0604020202020204" pitchFamily="34" charset="0"/>
              </a:defRPr>
            </a:lvl1pPr>
            <a:lvl2pPr marL="635000" indent="0" algn="ctr">
              <a:buClr>
                <a:schemeClr val="tx1"/>
              </a:buClr>
              <a:buFont typeface="Arial" panose="020B0604020202020204" pitchFamily="34" charset="0"/>
              <a:buNone/>
              <a:defRPr>
                <a:solidFill>
                  <a:schemeClr val="bg2"/>
                </a:solidFill>
              </a:defRPr>
            </a:lvl2pPr>
            <a:lvl3pPr marL="1270000" indent="0" algn="ctr">
              <a:buClr>
                <a:schemeClr val="tx1"/>
              </a:buClr>
              <a:buFont typeface="Arial" panose="020B0604020202020204" pitchFamily="34" charset="0"/>
              <a:buNone/>
              <a:defRPr>
                <a:solidFill>
                  <a:schemeClr val="bg2"/>
                </a:solidFill>
              </a:defRPr>
            </a:lvl3pPr>
            <a:lvl4pPr marL="1905000" indent="0" algn="ctr">
              <a:buClr>
                <a:schemeClr val="tx1"/>
              </a:buClr>
              <a:buFont typeface="Arial" panose="020B0604020202020204" pitchFamily="34" charset="0"/>
              <a:buNone/>
              <a:defRPr>
                <a:solidFill>
                  <a:schemeClr val="bg2"/>
                </a:solidFill>
              </a:defRPr>
            </a:lvl4pPr>
            <a:lvl5pPr marL="2540000" indent="0" algn="ctr">
              <a:buClr>
                <a:schemeClr val="tx1"/>
              </a:buClr>
              <a:buFont typeface="Arial" panose="020B0604020202020204" pitchFamily="34" charset="0"/>
              <a:buNone/>
              <a:defRPr>
                <a:solidFill>
                  <a:schemeClr val="bg2"/>
                </a:solidFill>
              </a:defRPr>
            </a:lvl5pPr>
          </a:lstStyle>
          <a:p>
            <a:pPr lvl="0"/>
            <a:r>
              <a:rPr lang="en-US" dirty="0"/>
              <a:t>CLICK TO EDIT MASTER TEXT STYLES</a:t>
            </a:r>
          </a:p>
        </p:txBody>
      </p:sp>
      <p:sp>
        <p:nvSpPr>
          <p:cNvPr id="14" name="Slide Number Placeholder 35">
            <a:extLst>
              <a:ext uri="{FF2B5EF4-FFF2-40B4-BE49-F238E27FC236}">
                <a16:creationId xmlns:a16="http://schemas.microsoft.com/office/drawing/2014/main" id="{D725FC7A-9C50-0340-87B5-58AD1ADDA483}"/>
              </a:ext>
            </a:extLst>
          </p:cNvPr>
          <p:cNvSpPr txBox="1">
            <a:spLocks/>
          </p:cNvSpPr>
          <p:nvPr userDrawn="1"/>
        </p:nvSpPr>
        <p:spPr>
          <a:xfrm>
            <a:off x="870527" y="12713297"/>
            <a:ext cx="960582"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chemeClr val="tx1"/>
                </a:solidFill>
                <a:effectLst/>
                <a:uFillTx/>
                <a:latin typeface="+mn-lt"/>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ACC80C8B-94C9-8148-8E43-AE1AB64F64FA}"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12260840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24F14-1F41-634E-A79D-8F53C5815D3C}" type="datetimeFigureOut">
              <a:rPr lang="en-US" smtClean="0"/>
              <a:pPr/>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EBB997-C215-AF4E-B397-C4F98FA0C79B}" type="slidenum">
              <a:rPr lang="en-US" smtClean="0"/>
              <a:pPr/>
              <a:t>‹#›</a:t>
            </a:fld>
            <a:endParaRPr lang="en-US" dirty="0"/>
          </a:p>
        </p:txBody>
      </p:sp>
    </p:spTree>
    <p:extLst>
      <p:ext uri="{BB962C8B-B14F-4D97-AF65-F5344CB8AC3E}">
        <p14:creationId xmlns:p14="http://schemas.microsoft.com/office/powerpoint/2010/main" val="3595151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24F14-1F41-634E-A79D-8F53C5815D3C}" type="datetimeFigureOut">
              <a:rPr lang="en-US" smtClean="0"/>
              <a:pPr/>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EBB997-C215-AF4E-B397-C4F98FA0C79B}" type="slidenum">
              <a:rPr lang="en-US" smtClean="0"/>
              <a:pPr/>
              <a:t>‹#›</a:t>
            </a:fld>
            <a:endParaRPr lang="en-US" dirty="0"/>
          </a:p>
        </p:txBody>
      </p:sp>
    </p:spTree>
    <p:extLst>
      <p:ext uri="{BB962C8B-B14F-4D97-AF65-F5344CB8AC3E}">
        <p14:creationId xmlns:p14="http://schemas.microsoft.com/office/powerpoint/2010/main" val="2927280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ctivity 3">
    <p:spTree>
      <p:nvGrpSpPr>
        <p:cNvPr id="1" name=""/>
        <p:cNvGrpSpPr/>
        <p:nvPr/>
      </p:nvGrpSpPr>
      <p:grpSpPr>
        <a:xfrm>
          <a:off x="0" y="0"/>
          <a:ext cx="0" cy="0"/>
          <a:chOff x="0" y="0"/>
          <a:chExt cx="0" cy="0"/>
        </a:xfrm>
      </p:grpSpPr>
      <p:sp>
        <p:nvSpPr>
          <p:cNvPr id="7" name="Rectangle 6"/>
          <p:cNvSpPr/>
          <p:nvPr userDrawn="1"/>
        </p:nvSpPr>
        <p:spPr>
          <a:xfrm>
            <a:off x="0" y="3"/>
            <a:ext cx="24384000" cy="3381378"/>
          </a:xfrm>
          <a:prstGeom prst="rect">
            <a:avLst/>
          </a:prstGeom>
          <a:solidFill>
            <a:srgbClr val="327AA4"/>
          </a:solidFill>
          <a:ln>
            <a:solidFill>
              <a:srgbClr val="327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endParaRPr>
          </a:p>
        </p:txBody>
      </p:sp>
      <p:sp>
        <p:nvSpPr>
          <p:cNvPr id="2" name="Title 1"/>
          <p:cNvSpPr>
            <a:spLocks noGrp="1"/>
          </p:cNvSpPr>
          <p:nvPr>
            <p:ph type="title" hasCustomPrompt="1"/>
          </p:nvPr>
        </p:nvSpPr>
        <p:spPr/>
        <p:txBody>
          <a:bodyPr>
            <a:normAutofit/>
          </a:bodyPr>
          <a:lstStyle>
            <a:lvl1pPr>
              <a:defRPr lang="en-US" sz="6400" b="1" kern="120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63924F14-1F41-634E-A79D-8F53C5815D3C}" type="datetimeFigureOut">
              <a:rPr lang="en-US" smtClean="0"/>
              <a:t>7/13/2021</a:t>
            </a:fld>
            <a:endParaRPr lang="en-US" dirty="0"/>
          </a:p>
        </p:txBody>
      </p:sp>
      <p:sp>
        <p:nvSpPr>
          <p:cNvPr id="6" name="Slide Number Placeholder 5"/>
          <p:cNvSpPr>
            <a:spLocks noGrp="1"/>
          </p:cNvSpPr>
          <p:nvPr>
            <p:ph type="sldNum" sz="quarter" idx="12"/>
          </p:nvPr>
        </p:nvSpPr>
        <p:spPr/>
        <p:txBody>
          <a:bodyPr/>
          <a:lstStyle/>
          <a:p>
            <a:fld id="{7CEBB997-C215-AF4E-B397-C4F98FA0C79B}"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4211" y="11835896"/>
            <a:ext cx="3402774" cy="1880104"/>
          </a:xfrm>
          <a:prstGeom prst="rect">
            <a:avLst/>
          </a:prstGeom>
        </p:spPr>
      </p:pic>
      <p:sp>
        <p:nvSpPr>
          <p:cNvPr id="10" name="Content Placeholder 2"/>
          <p:cNvSpPr>
            <a:spLocks noGrp="1"/>
          </p:cNvSpPr>
          <p:nvPr>
            <p:ph idx="1"/>
          </p:nvPr>
        </p:nvSpPr>
        <p:spPr>
          <a:xfrm>
            <a:off x="1676400" y="3651250"/>
            <a:ext cx="21031200" cy="8702676"/>
          </a:xfrm>
        </p:spPr>
        <p:txBody>
          <a:bodyPr/>
          <a:lstStyle>
            <a:lvl1pPr marL="0" indent="0">
              <a:buNone/>
              <a:defRPr b="1">
                <a:latin typeface="Arial Black" panose="020B0A04020102020204" pitchFamily="34" charset="0"/>
                <a:ea typeface="Arial Black" panose="020B0A04020102020204" pitchFamily="34" charset="0"/>
                <a:cs typeface="Arial Black" panose="020B0A04020102020204" pitchFamily="34" charset="0"/>
              </a:defRPr>
            </a:lvl1pPr>
            <a:lvl2pPr>
              <a:defRPr sz="5600"/>
            </a:lvl2pPr>
            <a:lvl3pPr>
              <a:defRPr sz="4800"/>
            </a:lvl3pPr>
            <a:lvl4pPr>
              <a:defRPr sz="4000"/>
            </a:lvl4pPr>
          </a:lstStyle>
          <a:p>
            <a:pPr lvl="0"/>
            <a:r>
              <a:rPr lang="en-US" dirty="0"/>
              <a:t>Click to edit Master text styles</a:t>
            </a:r>
          </a:p>
          <a:p>
            <a:pPr lvl="0"/>
            <a:endParaRPr lang="en-US" dirty="0"/>
          </a:p>
          <a:p>
            <a:pPr lvl="1"/>
            <a:r>
              <a:rPr lang="en-US" dirty="0"/>
              <a:t>Third level</a:t>
            </a:r>
          </a:p>
          <a:p>
            <a:pPr lvl="2"/>
            <a:r>
              <a:rPr lang="en-US" dirty="0"/>
              <a:t>Fourth level</a:t>
            </a:r>
          </a:p>
          <a:p>
            <a:pPr lvl="3"/>
            <a:r>
              <a:rPr lang="en-US" dirty="0"/>
              <a:t>Fifth level</a:t>
            </a:r>
          </a:p>
        </p:txBody>
      </p:sp>
      <p:pic>
        <p:nvPicPr>
          <p:cNvPr id="11" name="Picture 10">
            <a:extLst>
              <a:ext uri="{FF2B5EF4-FFF2-40B4-BE49-F238E27FC236}">
                <a16:creationId xmlns:a16="http://schemas.microsoft.com/office/drawing/2014/main" id="{5DBA2295-B6B2-8546-A0CE-4C688F75399D}"/>
              </a:ext>
            </a:extLst>
          </p:cNvPr>
          <p:cNvPicPr>
            <a:picLocks noChangeAspect="1"/>
          </p:cNvPicPr>
          <p:nvPr userDrawn="1"/>
        </p:nvPicPr>
        <p:blipFill>
          <a:blip r:embed="rId3"/>
          <a:stretch>
            <a:fillRect/>
          </a:stretch>
        </p:blipFill>
        <p:spPr>
          <a:xfrm>
            <a:off x="547410" y="12349456"/>
            <a:ext cx="3084328" cy="986984"/>
          </a:xfrm>
          <a:prstGeom prst="rect">
            <a:avLst/>
          </a:prstGeom>
        </p:spPr>
      </p:pic>
    </p:spTree>
    <p:extLst>
      <p:ext uri="{BB962C8B-B14F-4D97-AF65-F5344CB8AC3E}">
        <p14:creationId xmlns:p14="http://schemas.microsoft.com/office/powerpoint/2010/main" val="632629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dentify Bias Quote">
    <p:spTree>
      <p:nvGrpSpPr>
        <p:cNvPr id="1" name=""/>
        <p:cNvGrpSpPr/>
        <p:nvPr/>
      </p:nvGrpSpPr>
      <p:grpSpPr>
        <a:xfrm>
          <a:off x="0" y="0"/>
          <a:ext cx="0" cy="0"/>
          <a:chOff x="0" y="0"/>
          <a:chExt cx="0" cy="0"/>
        </a:xfrm>
      </p:grpSpPr>
      <p:sp>
        <p:nvSpPr>
          <p:cNvPr id="7" name="Rectangle 6"/>
          <p:cNvSpPr/>
          <p:nvPr userDrawn="1"/>
        </p:nvSpPr>
        <p:spPr>
          <a:xfrm>
            <a:off x="0" y="0"/>
            <a:ext cx="24384000" cy="13716000"/>
          </a:xfrm>
          <a:prstGeom prst="rect">
            <a:avLst/>
          </a:prstGeom>
          <a:solidFill>
            <a:srgbClr val="267878"/>
          </a:solidFill>
          <a:ln>
            <a:solidFill>
              <a:srgbClr val="26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endParaRPr>
          </a:p>
        </p:txBody>
      </p:sp>
      <p:sp>
        <p:nvSpPr>
          <p:cNvPr id="2" name="Title 1"/>
          <p:cNvSpPr>
            <a:spLocks noGrp="1"/>
          </p:cNvSpPr>
          <p:nvPr>
            <p:ph type="title" hasCustomPrompt="1"/>
          </p:nvPr>
        </p:nvSpPr>
        <p:spPr>
          <a:xfrm>
            <a:off x="1676400" y="5123784"/>
            <a:ext cx="21031200" cy="3468432"/>
          </a:xfrm>
        </p:spPr>
        <p:txBody>
          <a:bodyPr anchor="b">
            <a:normAutofit/>
          </a:bodyPr>
          <a:lstStyle>
            <a:lvl1pPr algn="ctr">
              <a:defRPr sz="8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48886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dentify Bias Quote">
    <p:spTree>
      <p:nvGrpSpPr>
        <p:cNvPr id="1" name=""/>
        <p:cNvGrpSpPr/>
        <p:nvPr/>
      </p:nvGrpSpPr>
      <p:grpSpPr>
        <a:xfrm>
          <a:off x="0" y="0"/>
          <a:ext cx="0" cy="0"/>
          <a:chOff x="0" y="0"/>
          <a:chExt cx="0" cy="0"/>
        </a:xfrm>
      </p:grpSpPr>
      <p:sp>
        <p:nvSpPr>
          <p:cNvPr id="7" name="Rectangle 6"/>
          <p:cNvSpPr/>
          <p:nvPr userDrawn="1"/>
        </p:nvSpPr>
        <p:spPr>
          <a:xfrm>
            <a:off x="0" y="0"/>
            <a:ext cx="24384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endParaRPr>
          </a:p>
        </p:txBody>
      </p:sp>
    </p:spTree>
    <p:extLst>
      <p:ext uri="{BB962C8B-B14F-4D97-AF65-F5344CB8AC3E}">
        <p14:creationId xmlns:p14="http://schemas.microsoft.com/office/powerpoint/2010/main" val="1311568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dentify Bias Quote">
    <p:spTree>
      <p:nvGrpSpPr>
        <p:cNvPr id="1" name=""/>
        <p:cNvGrpSpPr/>
        <p:nvPr/>
      </p:nvGrpSpPr>
      <p:grpSpPr>
        <a:xfrm>
          <a:off x="0" y="0"/>
          <a:ext cx="0" cy="0"/>
          <a:chOff x="0" y="0"/>
          <a:chExt cx="0" cy="0"/>
        </a:xfrm>
      </p:grpSpPr>
      <p:sp>
        <p:nvSpPr>
          <p:cNvPr id="7" name="Rectangle 6"/>
          <p:cNvSpPr/>
          <p:nvPr userDrawn="1"/>
        </p:nvSpPr>
        <p:spPr>
          <a:xfrm>
            <a:off x="0" y="0"/>
            <a:ext cx="24384000"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endParaRPr>
          </a:p>
        </p:txBody>
      </p:sp>
      <p:sp>
        <p:nvSpPr>
          <p:cNvPr id="2" name="Title 1"/>
          <p:cNvSpPr>
            <a:spLocks noGrp="1"/>
          </p:cNvSpPr>
          <p:nvPr>
            <p:ph type="title" hasCustomPrompt="1"/>
          </p:nvPr>
        </p:nvSpPr>
        <p:spPr>
          <a:xfrm>
            <a:off x="1676400" y="5123784"/>
            <a:ext cx="21031200" cy="3468432"/>
          </a:xfrm>
        </p:spPr>
        <p:txBody>
          <a:bodyPr anchor="b">
            <a:normAutofit/>
          </a:bodyPr>
          <a:lstStyle>
            <a:lvl1pPr algn="ctr">
              <a:defRPr sz="8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65990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ctivity 3">
    <p:spTree>
      <p:nvGrpSpPr>
        <p:cNvPr id="1" name=""/>
        <p:cNvGrpSpPr/>
        <p:nvPr/>
      </p:nvGrpSpPr>
      <p:grpSpPr>
        <a:xfrm>
          <a:off x="0" y="0"/>
          <a:ext cx="0" cy="0"/>
          <a:chOff x="0" y="0"/>
          <a:chExt cx="0" cy="0"/>
        </a:xfrm>
      </p:grpSpPr>
      <p:sp>
        <p:nvSpPr>
          <p:cNvPr id="7" name="Rectangle 6"/>
          <p:cNvSpPr/>
          <p:nvPr userDrawn="1"/>
        </p:nvSpPr>
        <p:spPr>
          <a:xfrm>
            <a:off x="0" y="3"/>
            <a:ext cx="24384000" cy="3381378"/>
          </a:xfrm>
          <a:prstGeom prst="rect">
            <a:avLst/>
          </a:prstGeom>
          <a:solidFill>
            <a:schemeClr val="accent4"/>
          </a:solidFill>
          <a:ln>
            <a:solidFill>
              <a:srgbClr val="327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endParaRPr>
          </a:p>
        </p:txBody>
      </p:sp>
      <p:sp>
        <p:nvSpPr>
          <p:cNvPr id="2" name="Title 1"/>
          <p:cNvSpPr>
            <a:spLocks noGrp="1"/>
          </p:cNvSpPr>
          <p:nvPr>
            <p:ph type="title" hasCustomPrompt="1"/>
          </p:nvPr>
        </p:nvSpPr>
        <p:spPr/>
        <p:txBody>
          <a:bodyPr/>
          <a:lstStyle>
            <a:lvl1pPr>
              <a:defRPr lang="en-US" sz="6400" b="1" kern="120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4211" y="11835896"/>
            <a:ext cx="3402774" cy="1880104"/>
          </a:xfrm>
          <a:prstGeom prst="rect">
            <a:avLst/>
          </a:prstGeom>
        </p:spPr>
      </p:pic>
      <p:sp>
        <p:nvSpPr>
          <p:cNvPr id="10" name="Content Placeholder 2"/>
          <p:cNvSpPr>
            <a:spLocks noGrp="1"/>
          </p:cNvSpPr>
          <p:nvPr>
            <p:ph idx="1"/>
          </p:nvPr>
        </p:nvSpPr>
        <p:spPr>
          <a:xfrm>
            <a:off x="1676400" y="3651250"/>
            <a:ext cx="21031200" cy="8702676"/>
          </a:xfrm>
        </p:spPr>
        <p:txBody>
          <a:bodyPr/>
          <a:lstStyle>
            <a:lvl1pPr marL="0" indent="0">
              <a:buNone/>
              <a:defRPr b="1">
                <a:latin typeface="Arial Black" panose="020B0A04020102020204" pitchFamily="34" charset="0"/>
                <a:ea typeface="Arial Black" panose="020B0A04020102020204" pitchFamily="34" charset="0"/>
                <a:cs typeface="Arial Black" panose="020B0A04020102020204" pitchFamily="34" charset="0"/>
              </a:defRPr>
            </a:lvl1pPr>
            <a:lvl2pPr>
              <a:defRPr sz="5600"/>
            </a:lvl2pPr>
            <a:lvl3pPr>
              <a:defRPr sz="4800"/>
            </a:lvl3pPr>
            <a:lvl4pPr>
              <a:defRPr sz="4000"/>
            </a:lvl4pPr>
          </a:lstStyle>
          <a:p>
            <a:pPr lvl="0"/>
            <a:r>
              <a:rPr lang="en-US" dirty="0"/>
              <a:t>Click to edit Master text styles</a:t>
            </a:r>
          </a:p>
          <a:p>
            <a:pPr lvl="0"/>
            <a:endParaRPr lang="en-US" dirty="0"/>
          </a:p>
          <a:p>
            <a:pPr lvl="1"/>
            <a:r>
              <a:rPr lang="en-US" dirty="0"/>
              <a:t>Third level</a:t>
            </a:r>
          </a:p>
          <a:p>
            <a:pPr lvl="2"/>
            <a:r>
              <a:rPr lang="en-US" dirty="0"/>
              <a:t>Fourth level</a:t>
            </a:r>
          </a:p>
          <a:p>
            <a:pPr lvl="3"/>
            <a:r>
              <a:rPr lang="en-US" dirty="0"/>
              <a:t>Fifth level</a:t>
            </a:r>
          </a:p>
        </p:txBody>
      </p:sp>
      <p:pic>
        <p:nvPicPr>
          <p:cNvPr id="11" name="Picture 10">
            <a:extLst>
              <a:ext uri="{FF2B5EF4-FFF2-40B4-BE49-F238E27FC236}">
                <a16:creationId xmlns:a16="http://schemas.microsoft.com/office/drawing/2014/main" id="{5DBA2295-B6B2-8546-A0CE-4C688F75399D}"/>
              </a:ext>
            </a:extLst>
          </p:cNvPr>
          <p:cNvPicPr>
            <a:picLocks noChangeAspect="1"/>
          </p:cNvPicPr>
          <p:nvPr userDrawn="1"/>
        </p:nvPicPr>
        <p:blipFill>
          <a:blip r:embed="rId3"/>
          <a:stretch>
            <a:fillRect/>
          </a:stretch>
        </p:blipFill>
        <p:spPr>
          <a:xfrm>
            <a:off x="547410" y="12349456"/>
            <a:ext cx="3084328" cy="986984"/>
          </a:xfrm>
          <a:prstGeom prst="rect">
            <a:avLst/>
          </a:prstGeom>
        </p:spPr>
      </p:pic>
    </p:spTree>
    <p:extLst>
      <p:ext uri="{BB962C8B-B14F-4D97-AF65-F5344CB8AC3E}">
        <p14:creationId xmlns:p14="http://schemas.microsoft.com/office/powerpoint/2010/main" val="1893467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1056000" y="1303201"/>
            <a:ext cx="22272000" cy="1514510"/>
          </a:xfrm>
          <a:prstGeom prst="rect">
            <a:avLst/>
          </a:prstGeom>
        </p:spPr>
        <p:txBody>
          <a:bodyPr lIns="0" tIns="0" rIns="0" bIns="0">
            <a:noAutofit/>
          </a:bodyPr>
          <a:lstStyle>
            <a:lvl1pPr marL="0" indent="0">
              <a:buNone/>
              <a:defRPr sz="4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1056000" y="591366"/>
            <a:ext cx="22272000" cy="938984"/>
          </a:xfrm>
          <a:prstGeom prst="rect">
            <a:avLst/>
          </a:prstGeom>
        </p:spPr>
        <p:txBody>
          <a:bodyPr vert="horz" lIns="0" tIns="0" rIns="0" bIns="0" rtlCol="0" anchor="t" anchorCtr="0">
            <a:noAutofit/>
          </a:bodyPr>
          <a:lstStyle>
            <a:lvl1pPr>
              <a:defRPr lang="en-US" sz="6400" b="1" kern="120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a:t>
            </a:r>
          </a:p>
        </p:txBody>
      </p:sp>
      <p:pic>
        <p:nvPicPr>
          <p:cNvPr id="4" name="Picture 3">
            <a:extLst>
              <a:ext uri="{FF2B5EF4-FFF2-40B4-BE49-F238E27FC236}">
                <a16:creationId xmlns:a16="http://schemas.microsoft.com/office/drawing/2014/main" id="{5DBA2295-B6B2-8546-A0CE-4C688F75399D}"/>
              </a:ext>
            </a:extLst>
          </p:cNvPr>
          <p:cNvPicPr>
            <a:picLocks noChangeAspect="1"/>
          </p:cNvPicPr>
          <p:nvPr userDrawn="1"/>
        </p:nvPicPr>
        <p:blipFill>
          <a:blip r:embed="rId2"/>
          <a:stretch>
            <a:fillRect/>
          </a:stretch>
        </p:blipFill>
        <p:spPr>
          <a:xfrm>
            <a:off x="547410" y="12349456"/>
            <a:ext cx="3084328" cy="986984"/>
          </a:xfrm>
          <a:prstGeom prst="rect">
            <a:avLst/>
          </a:prstGeom>
        </p:spPr>
      </p:pic>
    </p:spTree>
    <p:extLst>
      <p:ext uri="{BB962C8B-B14F-4D97-AF65-F5344CB8AC3E}">
        <p14:creationId xmlns:p14="http://schemas.microsoft.com/office/powerpoint/2010/main" val="13061444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33597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99632-FA26-4341-B53D-EC960976AA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58600" cy="13716000"/>
          </a:xfrm>
          <a:prstGeom prst="rect">
            <a:avLst/>
          </a:prstGeom>
        </p:spPr>
      </p:pic>
      <p:sp>
        <p:nvSpPr>
          <p:cNvPr id="4" name="Rectangle 3">
            <a:extLst>
              <a:ext uri="{FF2B5EF4-FFF2-40B4-BE49-F238E27FC236}">
                <a16:creationId xmlns:a16="http://schemas.microsoft.com/office/drawing/2014/main" id="{3A0677B8-0864-5E4E-9FDC-CEA34039BFE6}"/>
              </a:ext>
            </a:extLst>
          </p:cNvPr>
          <p:cNvSpPr/>
          <p:nvPr userDrawn="1"/>
        </p:nvSpPr>
        <p:spPr>
          <a:xfrm>
            <a:off x="22506709" y="12488569"/>
            <a:ext cx="1874520" cy="82296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TextBox 4">
            <a:extLst>
              <a:ext uri="{FF2B5EF4-FFF2-40B4-BE49-F238E27FC236}">
                <a16:creationId xmlns:a16="http://schemas.microsoft.com/office/drawing/2014/main" id="{3BC0F7D1-6D09-C741-989E-E49B78D57611}"/>
              </a:ext>
            </a:extLst>
          </p:cNvPr>
          <p:cNvSpPr txBox="1"/>
          <p:nvPr userDrawn="1"/>
        </p:nvSpPr>
        <p:spPr>
          <a:xfrm>
            <a:off x="22518946" y="12540977"/>
            <a:ext cx="186736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tx1"/>
                </a:solidFill>
                <a:effectLst/>
                <a:uFillTx/>
                <a:latin typeface="+mj-lt"/>
                <a:ea typeface="Helvetica Neue"/>
                <a:cs typeface="Helvetica Neue"/>
                <a:sym typeface="Helvetica Neue"/>
              </a:rPr>
              <a:t>#</a:t>
            </a:r>
          </a:p>
        </p:txBody>
      </p:sp>
      <p:sp>
        <p:nvSpPr>
          <p:cNvPr id="6" name="Text Placeholder 19">
            <a:extLst>
              <a:ext uri="{FF2B5EF4-FFF2-40B4-BE49-F238E27FC236}">
                <a16:creationId xmlns:a16="http://schemas.microsoft.com/office/drawing/2014/main" id="{DE274903-C643-D843-8CBB-6CBD0C37CAF0}"/>
              </a:ext>
            </a:extLst>
          </p:cNvPr>
          <p:cNvSpPr>
            <a:spLocks noGrp="1"/>
          </p:cNvSpPr>
          <p:nvPr>
            <p:ph type="body" sz="quarter" idx="10" hasCustomPrompt="1"/>
          </p:nvPr>
        </p:nvSpPr>
        <p:spPr>
          <a:xfrm>
            <a:off x="1350963" y="6077429"/>
            <a:ext cx="21737637" cy="780571"/>
          </a:xfrm>
          <a:prstGeom prst="rect">
            <a:avLst/>
          </a:prstGeom>
        </p:spPr>
        <p:txBody>
          <a:bodyPr/>
          <a:lstStyle>
            <a:lvl1pPr marL="0" indent="0" algn="ctr">
              <a:buClr>
                <a:schemeClr val="tx1"/>
              </a:buClr>
              <a:buFont typeface="Arial" panose="020B0604020202020204" pitchFamily="34" charset="0"/>
              <a:buNone/>
              <a:defRPr sz="4800" b="1">
                <a:solidFill>
                  <a:schemeClr val="bg1"/>
                </a:solidFill>
                <a:latin typeface="Arial" panose="020B0604020202020204" pitchFamily="34" charset="0"/>
                <a:cs typeface="Arial" panose="020B0604020202020204" pitchFamily="34" charset="0"/>
              </a:defRPr>
            </a:lvl1pPr>
            <a:lvl2pPr marL="635000" indent="0" algn="ctr">
              <a:buClr>
                <a:schemeClr val="tx1"/>
              </a:buClr>
              <a:buFont typeface="Arial" panose="020B0604020202020204" pitchFamily="34" charset="0"/>
              <a:buNone/>
              <a:defRPr>
                <a:solidFill>
                  <a:schemeClr val="bg2"/>
                </a:solidFill>
              </a:defRPr>
            </a:lvl2pPr>
            <a:lvl3pPr marL="1270000" indent="0" algn="ctr">
              <a:buClr>
                <a:schemeClr val="tx1"/>
              </a:buClr>
              <a:buFont typeface="Arial" panose="020B0604020202020204" pitchFamily="34" charset="0"/>
              <a:buNone/>
              <a:defRPr>
                <a:solidFill>
                  <a:schemeClr val="bg2"/>
                </a:solidFill>
              </a:defRPr>
            </a:lvl3pPr>
            <a:lvl4pPr marL="1905000" indent="0" algn="ctr">
              <a:buClr>
                <a:schemeClr val="tx1"/>
              </a:buClr>
              <a:buFont typeface="Arial" panose="020B0604020202020204" pitchFamily="34" charset="0"/>
              <a:buNone/>
              <a:defRPr>
                <a:solidFill>
                  <a:schemeClr val="bg2"/>
                </a:solidFill>
              </a:defRPr>
            </a:lvl4pPr>
            <a:lvl5pPr marL="2540000" indent="0" algn="ctr">
              <a:buClr>
                <a:schemeClr val="tx1"/>
              </a:buClr>
              <a:buFont typeface="Arial" panose="020B0604020202020204" pitchFamily="34" charset="0"/>
              <a:buNone/>
              <a:defRPr>
                <a:solidFill>
                  <a:schemeClr val="bg2"/>
                </a:solidFill>
              </a:defRPr>
            </a:lvl5pPr>
          </a:lstStyle>
          <a:p>
            <a:pPr lvl="0"/>
            <a:r>
              <a:rPr lang="en-US" dirty="0"/>
              <a:t>CLICK TO EDIT MASTER TEXT STYLES</a:t>
            </a:r>
          </a:p>
        </p:txBody>
      </p:sp>
      <p:sp>
        <p:nvSpPr>
          <p:cNvPr id="7" name="Slide Number Placeholder 35">
            <a:extLst>
              <a:ext uri="{FF2B5EF4-FFF2-40B4-BE49-F238E27FC236}">
                <a16:creationId xmlns:a16="http://schemas.microsoft.com/office/drawing/2014/main" id="{D326BBBA-697C-254A-BC6B-A02E8285D0F4}"/>
              </a:ext>
            </a:extLst>
          </p:cNvPr>
          <p:cNvSpPr>
            <a:spLocks noGrp="1"/>
          </p:cNvSpPr>
          <p:nvPr>
            <p:ph type="sldNum" sz="quarter" idx="4"/>
          </p:nvPr>
        </p:nvSpPr>
        <p:spPr>
          <a:xfrm>
            <a:off x="870527" y="12713297"/>
            <a:ext cx="960582" cy="730250"/>
          </a:xfrm>
          <a:prstGeom prst="rect">
            <a:avLst/>
          </a:prstGeom>
        </p:spPr>
        <p:txBody>
          <a:bodyPr vert="horz" lIns="91440" tIns="45720" rIns="91440" bIns="45720" rtlCol="0" anchor="ctr"/>
          <a:lstStyle>
            <a:lvl1pPr algn="l">
              <a:defRPr sz="2400">
                <a:solidFill>
                  <a:schemeClr val="bg1"/>
                </a:solidFill>
                <a:latin typeface="+mn-lt"/>
              </a:defRPr>
            </a:lvl1pPr>
          </a:lstStyle>
          <a:p>
            <a:fld id="{ACC80C8B-94C9-8148-8E43-AE1AB64F64FA}" type="slidenum">
              <a:rPr lang="en-US" smtClean="0"/>
              <a:pPr/>
              <a:t>‹#›</a:t>
            </a:fld>
            <a:endParaRPr lang="en-US" dirty="0"/>
          </a:p>
        </p:txBody>
      </p:sp>
    </p:spTree>
    <p:extLst>
      <p:ext uri="{BB962C8B-B14F-4D97-AF65-F5344CB8AC3E}">
        <p14:creationId xmlns:p14="http://schemas.microsoft.com/office/powerpoint/2010/main" val="356389393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970323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with Ref">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CAD41FA-3D3D-E94A-9A4E-8F0F5E80F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39032"/>
            <a:ext cx="24371300" cy="13723152"/>
          </a:xfrm>
          <a:prstGeom prst="rect">
            <a:avLst/>
          </a:prstGeom>
        </p:spPr>
      </p:pic>
      <p:sp>
        <p:nvSpPr>
          <p:cNvPr id="5" name="Title 7">
            <a:extLst>
              <a:ext uri="{FF2B5EF4-FFF2-40B4-BE49-F238E27FC236}">
                <a16:creationId xmlns:a16="http://schemas.microsoft.com/office/drawing/2014/main" id="{ABABBF5A-11F9-4845-86C1-2B571152ED2E}"/>
              </a:ext>
            </a:extLst>
          </p:cNvPr>
          <p:cNvSpPr>
            <a:spLocks noGrp="1"/>
          </p:cNvSpPr>
          <p:nvPr>
            <p:ph type="title"/>
          </p:nvPr>
        </p:nvSpPr>
        <p:spPr>
          <a:xfrm>
            <a:off x="1350818" y="778743"/>
            <a:ext cx="21031200" cy="1695054"/>
          </a:xfrm>
        </p:spPr>
        <p:txBody>
          <a:bodyPr/>
          <a:lstStyle/>
          <a:p>
            <a:r>
              <a:rPr lang="en-US"/>
              <a:t>Click to edit Master title style</a:t>
            </a:r>
          </a:p>
        </p:txBody>
      </p:sp>
      <p:cxnSp>
        <p:nvCxnSpPr>
          <p:cNvPr id="6" name="Straight Connector 5">
            <a:extLst>
              <a:ext uri="{FF2B5EF4-FFF2-40B4-BE49-F238E27FC236}">
                <a16:creationId xmlns:a16="http://schemas.microsoft.com/office/drawing/2014/main" id="{D7827A6B-0E61-9B4D-AFDC-818CED6B6179}"/>
              </a:ext>
            </a:extLst>
          </p:cNvPr>
          <p:cNvCxnSpPr/>
          <p:nvPr userDrawn="1"/>
        </p:nvCxnSpPr>
        <p:spPr>
          <a:xfrm>
            <a:off x="1350819" y="2819400"/>
            <a:ext cx="3304310" cy="0"/>
          </a:xfrm>
          <a:prstGeom prst="line">
            <a:avLst/>
          </a:prstGeom>
          <a:noFill/>
          <a:ln w="31750"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7" name="Rectangle 6">
            <a:extLst>
              <a:ext uri="{FF2B5EF4-FFF2-40B4-BE49-F238E27FC236}">
                <a16:creationId xmlns:a16="http://schemas.microsoft.com/office/drawing/2014/main" id="{B4A95E61-C81F-464C-83CE-CC947127FB26}"/>
              </a:ext>
            </a:extLst>
          </p:cNvPr>
          <p:cNvSpPr/>
          <p:nvPr userDrawn="1"/>
        </p:nvSpPr>
        <p:spPr>
          <a:xfrm>
            <a:off x="22506710" y="12602532"/>
            <a:ext cx="1874520" cy="595035"/>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8A56A008-2B20-5843-8654-14C76E3973D9}"/>
              </a:ext>
            </a:extLst>
          </p:cNvPr>
          <p:cNvSpPr txBox="1"/>
          <p:nvPr userDrawn="1"/>
        </p:nvSpPr>
        <p:spPr>
          <a:xfrm>
            <a:off x="22503938" y="12540979"/>
            <a:ext cx="186736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FFFFFF"/>
                </a:solidFill>
                <a:effectLst/>
                <a:uFillTx/>
                <a:latin typeface="+mj-lt"/>
                <a:ea typeface="Helvetica Neue"/>
                <a:cs typeface="Helvetica Neue"/>
                <a:sym typeface="Helvetica Neue"/>
              </a:rPr>
              <a:t>#</a:t>
            </a:r>
          </a:p>
        </p:txBody>
      </p:sp>
      <p:sp>
        <p:nvSpPr>
          <p:cNvPr id="10" name="Slide Number Placeholder 35">
            <a:extLst>
              <a:ext uri="{FF2B5EF4-FFF2-40B4-BE49-F238E27FC236}">
                <a16:creationId xmlns:a16="http://schemas.microsoft.com/office/drawing/2014/main" id="{FB288B6A-B66E-6E45-87FB-7494EFBBC345}"/>
              </a:ext>
            </a:extLst>
          </p:cNvPr>
          <p:cNvSpPr>
            <a:spLocks noGrp="1"/>
          </p:cNvSpPr>
          <p:nvPr>
            <p:ph type="sldNum" sz="quarter" idx="4"/>
          </p:nvPr>
        </p:nvSpPr>
        <p:spPr>
          <a:xfrm>
            <a:off x="870529" y="12713299"/>
            <a:ext cx="960582" cy="730250"/>
          </a:xfrm>
          <a:prstGeom prst="rect">
            <a:avLst/>
          </a:prstGeom>
        </p:spPr>
        <p:txBody>
          <a:bodyPr vert="horz" lIns="91440" tIns="45720" rIns="91440" bIns="45720" rtlCol="0" anchor="ctr"/>
          <a:lstStyle>
            <a:lvl1pPr algn="l">
              <a:defRPr sz="2400">
                <a:solidFill>
                  <a:schemeClr val="tx1"/>
                </a:solidFill>
                <a:latin typeface="+mn-lt"/>
              </a:defRPr>
            </a:lvl1pPr>
          </a:lstStyle>
          <a:p>
            <a:fld id="{ACC80C8B-94C9-8148-8E43-AE1AB64F64FA}" type="slidenum">
              <a:rPr lang="en-US" smtClean="0"/>
              <a:pPr/>
              <a:t>‹#›</a:t>
            </a:fld>
            <a:endParaRPr lang="en-US" dirty="0"/>
          </a:p>
        </p:txBody>
      </p:sp>
      <p:sp>
        <p:nvSpPr>
          <p:cNvPr id="11" name="Text Placeholder 2">
            <a:extLst>
              <a:ext uri="{FF2B5EF4-FFF2-40B4-BE49-F238E27FC236}">
                <a16:creationId xmlns:a16="http://schemas.microsoft.com/office/drawing/2014/main" id="{12D4839D-03F5-B444-B82E-AC5A7910BB24}"/>
              </a:ext>
            </a:extLst>
          </p:cNvPr>
          <p:cNvSpPr>
            <a:spLocks noGrp="1"/>
          </p:cNvSpPr>
          <p:nvPr>
            <p:ph type="body" sz="quarter" idx="10"/>
          </p:nvPr>
        </p:nvSpPr>
        <p:spPr>
          <a:xfrm>
            <a:off x="1350819" y="4094163"/>
            <a:ext cx="21031346" cy="837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372758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9D687F2E-8274-5848-B2EE-812AFBF99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4384000" cy="13730302"/>
          </a:xfrm>
          <a:prstGeom prst="rect">
            <a:avLst/>
          </a:prstGeom>
        </p:spPr>
      </p:pic>
      <p:sp>
        <p:nvSpPr>
          <p:cNvPr id="6" name="Rectangle 5">
            <a:extLst>
              <a:ext uri="{FF2B5EF4-FFF2-40B4-BE49-F238E27FC236}">
                <a16:creationId xmlns:a16="http://schemas.microsoft.com/office/drawing/2014/main" id="{0AF53156-AD0B-0248-A0BF-734EA36B21CF}"/>
              </a:ext>
            </a:extLst>
          </p:cNvPr>
          <p:cNvSpPr/>
          <p:nvPr userDrawn="1"/>
        </p:nvSpPr>
        <p:spPr>
          <a:xfrm>
            <a:off x="22506710" y="12602532"/>
            <a:ext cx="1874520" cy="595035"/>
          </a:xfrm>
          <a:prstGeom prst="rect">
            <a:avLst/>
          </a:prstGeom>
          <a:solidFill>
            <a:schemeClr val="accent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TextBox 6">
            <a:extLst>
              <a:ext uri="{FF2B5EF4-FFF2-40B4-BE49-F238E27FC236}">
                <a16:creationId xmlns:a16="http://schemas.microsoft.com/office/drawing/2014/main" id="{5033B753-5191-2140-ACC6-006EDE9B191E}"/>
              </a:ext>
            </a:extLst>
          </p:cNvPr>
          <p:cNvSpPr txBox="1"/>
          <p:nvPr userDrawn="1"/>
        </p:nvSpPr>
        <p:spPr>
          <a:xfrm>
            <a:off x="22503938" y="12540979"/>
            <a:ext cx="186736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FFFFFF"/>
                </a:solidFill>
                <a:effectLst/>
                <a:uFillTx/>
                <a:latin typeface="+mj-lt"/>
                <a:ea typeface="Helvetica Neue"/>
                <a:cs typeface="Helvetica Neue"/>
                <a:sym typeface="Helvetica Neue"/>
              </a:rPr>
              <a:t>#</a:t>
            </a:r>
          </a:p>
        </p:txBody>
      </p:sp>
      <p:sp>
        <p:nvSpPr>
          <p:cNvPr id="8" name="Text Placeholder 19">
            <a:extLst>
              <a:ext uri="{FF2B5EF4-FFF2-40B4-BE49-F238E27FC236}">
                <a16:creationId xmlns:a16="http://schemas.microsoft.com/office/drawing/2014/main" id="{A13206F6-2EF5-8F45-99F0-9BED5ACDC107}"/>
              </a:ext>
            </a:extLst>
          </p:cNvPr>
          <p:cNvSpPr>
            <a:spLocks noGrp="1"/>
          </p:cNvSpPr>
          <p:nvPr>
            <p:ph type="body" sz="quarter" idx="11" hasCustomPrompt="1"/>
          </p:nvPr>
        </p:nvSpPr>
        <p:spPr>
          <a:xfrm>
            <a:off x="1350965" y="5703580"/>
            <a:ext cx="21737638" cy="780572"/>
          </a:xfrm>
          <a:prstGeom prst="rect">
            <a:avLst/>
          </a:prstGeom>
        </p:spPr>
        <p:txBody>
          <a:bodyPr/>
          <a:lstStyle>
            <a:lvl1pPr marL="0" indent="0" algn="ctr">
              <a:buClr>
                <a:schemeClr val="tx1"/>
              </a:buClr>
              <a:buFont typeface="Arial" panose="020B0604020202020204" pitchFamily="34" charset="0"/>
              <a:buNone/>
              <a:defRPr sz="4800" b="1">
                <a:solidFill>
                  <a:schemeClr val="accent2"/>
                </a:solidFill>
                <a:latin typeface="Arial" panose="020B0604020202020204" pitchFamily="34" charset="0"/>
                <a:cs typeface="Arial" panose="020B0604020202020204" pitchFamily="34" charset="0"/>
              </a:defRPr>
            </a:lvl1pPr>
            <a:lvl2pPr marL="635000" indent="0" algn="ctr">
              <a:buClr>
                <a:schemeClr val="tx1"/>
              </a:buClr>
              <a:buFont typeface="Arial" panose="020B0604020202020204" pitchFamily="34" charset="0"/>
              <a:buNone/>
              <a:defRPr>
                <a:solidFill>
                  <a:schemeClr val="bg2"/>
                </a:solidFill>
              </a:defRPr>
            </a:lvl2pPr>
            <a:lvl3pPr marL="1270000" indent="0" algn="ctr">
              <a:buClr>
                <a:schemeClr val="tx1"/>
              </a:buClr>
              <a:buFont typeface="Arial" panose="020B0604020202020204" pitchFamily="34" charset="0"/>
              <a:buNone/>
              <a:defRPr>
                <a:solidFill>
                  <a:schemeClr val="bg2"/>
                </a:solidFill>
              </a:defRPr>
            </a:lvl3pPr>
            <a:lvl4pPr marL="1905000" indent="0" algn="ctr">
              <a:buClr>
                <a:schemeClr val="tx1"/>
              </a:buClr>
              <a:buFont typeface="Arial" panose="020B0604020202020204" pitchFamily="34" charset="0"/>
              <a:buNone/>
              <a:defRPr>
                <a:solidFill>
                  <a:schemeClr val="bg2"/>
                </a:solidFill>
              </a:defRPr>
            </a:lvl4pPr>
            <a:lvl5pPr marL="2540000" indent="0" algn="ctr">
              <a:buClr>
                <a:schemeClr val="tx1"/>
              </a:buClr>
              <a:buFont typeface="Arial" panose="020B0604020202020204" pitchFamily="34" charset="0"/>
              <a:buNone/>
              <a:defRPr>
                <a:solidFill>
                  <a:schemeClr val="bg2"/>
                </a:solidFill>
              </a:defRPr>
            </a:lvl5pPr>
          </a:lstStyle>
          <a:p>
            <a:pPr lvl="0"/>
            <a:r>
              <a:rPr lang="en-US" dirty="0"/>
              <a:t>CLICK TO EDIT MASTER TEXT STYLES</a:t>
            </a:r>
          </a:p>
        </p:txBody>
      </p:sp>
      <p:sp>
        <p:nvSpPr>
          <p:cNvPr id="9" name="Text Placeholder 19">
            <a:extLst>
              <a:ext uri="{FF2B5EF4-FFF2-40B4-BE49-F238E27FC236}">
                <a16:creationId xmlns:a16="http://schemas.microsoft.com/office/drawing/2014/main" id="{76243767-B87F-DF47-B254-E1E267679CDA}"/>
              </a:ext>
            </a:extLst>
          </p:cNvPr>
          <p:cNvSpPr>
            <a:spLocks noGrp="1"/>
          </p:cNvSpPr>
          <p:nvPr>
            <p:ph type="body" sz="quarter" idx="12" hasCustomPrompt="1"/>
          </p:nvPr>
        </p:nvSpPr>
        <p:spPr>
          <a:xfrm>
            <a:off x="1350965" y="6484152"/>
            <a:ext cx="21737638" cy="1625600"/>
          </a:xfrm>
          <a:prstGeom prst="rect">
            <a:avLst/>
          </a:prstGeom>
        </p:spPr>
        <p:txBody>
          <a:bodyPr>
            <a:normAutofit/>
          </a:bodyPr>
          <a:lstStyle>
            <a:lvl1pPr marL="0" indent="0" algn="ctr">
              <a:buClr>
                <a:schemeClr val="tx1"/>
              </a:buClr>
              <a:buFont typeface="Arial" panose="020B0604020202020204" pitchFamily="34" charset="0"/>
              <a:buNone/>
              <a:defRPr sz="8000" b="1" i="1">
                <a:solidFill>
                  <a:schemeClr val="bg1"/>
                </a:solidFill>
                <a:latin typeface="Arial" panose="020B0604020202020204" pitchFamily="34" charset="0"/>
                <a:cs typeface="Arial" panose="020B0604020202020204" pitchFamily="34" charset="0"/>
              </a:defRPr>
            </a:lvl1pPr>
            <a:lvl2pPr marL="635000" indent="0" algn="ctr">
              <a:buClr>
                <a:schemeClr val="tx1"/>
              </a:buClr>
              <a:buFont typeface="Arial" panose="020B0604020202020204" pitchFamily="34" charset="0"/>
              <a:buNone/>
              <a:defRPr>
                <a:solidFill>
                  <a:schemeClr val="bg2"/>
                </a:solidFill>
              </a:defRPr>
            </a:lvl2pPr>
            <a:lvl3pPr marL="1270000" indent="0" algn="ctr">
              <a:buClr>
                <a:schemeClr val="tx1"/>
              </a:buClr>
              <a:buFont typeface="Arial" panose="020B0604020202020204" pitchFamily="34" charset="0"/>
              <a:buNone/>
              <a:defRPr>
                <a:solidFill>
                  <a:schemeClr val="bg2"/>
                </a:solidFill>
              </a:defRPr>
            </a:lvl3pPr>
            <a:lvl4pPr marL="1905000" indent="0" algn="ctr">
              <a:buClr>
                <a:schemeClr val="tx1"/>
              </a:buClr>
              <a:buFont typeface="Arial" panose="020B0604020202020204" pitchFamily="34" charset="0"/>
              <a:buNone/>
              <a:defRPr>
                <a:solidFill>
                  <a:schemeClr val="bg2"/>
                </a:solidFill>
              </a:defRPr>
            </a:lvl4pPr>
            <a:lvl5pPr marL="2540000" indent="0" algn="ctr">
              <a:buClr>
                <a:schemeClr val="tx1"/>
              </a:buClr>
              <a:buFont typeface="Arial" panose="020B0604020202020204" pitchFamily="34" charset="0"/>
              <a:buNone/>
              <a:defRPr>
                <a:solidFill>
                  <a:schemeClr val="bg2"/>
                </a:solidFill>
              </a:defRPr>
            </a:lvl5pPr>
          </a:lstStyle>
          <a:p>
            <a:pPr lvl="0"/>
            <a:r>
              <a:rPr lang="en-US" dirty="0"/>
              <a:t>CLICK TO EDIT MASTER TEXT STYLES</a:t>
            </a:r>
          </a:p>
        </p:txBody>
      </p:sp>
      <p:sp>
        <p:nvSpPr>
          <p:cNvPr id="14" name="Slide Number Placeholder 35">
            <a:extLst>
              <a:ext uri="{FF2B5EF4-FFF2-40B4-BE49-F238E27FC236}">
                <a16:creationId xmlns:a16="http://schemas.microsoft.com/office/drawing/2014/main" id="{D725FC7A-9C50-0340-87B5-58AD1ADDA483}"/>
              </a:ext>
            </a:extLst>
          </p:cNvPr>
          <p:cNvSpPr txBox="1">
            <a:spLocks/>
          </p:cNvSpPr>
          <p:nvPr userDrawn="1"/>
        </p:nvSpPr>
        <p:spPr>
          <a:xfrm>
            <a:off x="870529" y="12713299"/>
            <a:ext cx="960582"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chemeClr val="tx1"/>
                </a:solidFill>
                <a:effectLst/>
                <a:uFillTx/>
                <a:latin typeface="+mn-lt"/>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ACC80C8B-94C9-8148-8E43-AE1AB64F64FA}" type="slidenum">
              <a:rPr lang="en-US" sz="2400" smtClean="0">
                <a:solidFill>
                  <a:schemeClr val="bg1"/>
                </a:solidFill>
              </a:rPr>
              <a:pPr/>
              <a:t>‹#›</a:t>
            </a:fld>
            <a:endParaRPr lang="en-US" sz="2400" dirty="0">
              <a:solidFill>
                <a:schemeClr val="bg1"/>
              </a:solidFill>
            </a:endParaRPr>
          </a:p>
        </p:txBody>
      </p:sp>
    </p:spTree>
    <p:extLst>
      <p:ext uri="{BB962C8B-B14F-4D97-AF65-F5344CB8AC3E}">
        <p14:creationId xmlns:p14="http://schemas.microsoft.com/office/powerpoint/2010/main" val="104933384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99632-FA26-4341-B53D-EC960976AA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58600" cy="13716000"/>
          </a:xfrm>
          <a:prstGeom prst="rect">
            <a:avLst/>
          </a:prstGeom>
        </p:spPr>
      </p:pic>
      <p:sp>
        <p:nvSpPr>
          <p:cNvPr id="4" name="Rectangle 3">
            <a:extLst>
              <a:ext uri="{FF2B5EF4-FFF2-40B4-BE49-F238E27FC236}">
                <a16:creationId xmlns:a16="http://schemas.microsoft.com/office/drawing/2014/main" id="{3A0677B8-0864-5E4E-9FDC-CEA34039BFE6}"/>
              </a:ext>
            </a:extLst>
          </p:cNvPr>
          <p:cNvSpPr/>
          <p:nvPr userDrawn="1"/>
        </p:nvSpPr>
        <p:spPr>
          <a:xfrm>
            <a:off x="22506710" y="12602532"/>
            <a:ext cx="1874520" cy="59503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TextBox 4">
            <a:extLst>
              <a:ext uri="{FF2B5EF4-FFF2-40B4-BE49-F238E27FC236}">
                <a16:creationId xmlns:a16="http://schemas.microsoft.com/office/drawing/2014/main" id="{3BC0F7D1-6D09-C741-989E-E49B78D57611}"/>
              </a:ext>
            </a:extLst>
          </p:cNvPr>
          <p:cNvSpPr txBox="1"/>
          <p:nvPr userDrawn="1"/>
        </p:nvSpPr>
        <p:spPr>
          <a:xfrm>
            <a:off x="22518946" y="12540979"/>
            <a:ext cx="186736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tx1"/>
                </a:solidFill>
                <a:effectLst/>
                <a:uFillTx/>
                <a:latin typeface="+mj-lt"/>
                <a:ea typeface="Helvetica Neue"/>
                <a:cs typeface="Helvetica Neue"/>
                <a:sym typeface="Helvetica Neue"/>
              </a:rPr>
              <a:t>#</a:t>
            </a:r>
          </a:p>
        </p:txBody>
      </p:sp>
      <p:sp>
        <p:nvSpPr>
          <p:cNvPr id="6" name="Text Placeholder 19">
            <a:extLst>
              <a:ext uri="{FF2B5EF4-FFF2-40B4-BE49-F238E27FC236}">
                <a16:creationId xmlns:a16="http://schemas.microsoft.com/office/drawing/2014/main" id="{DE274903-C643-D843-8CBB-6CBD0C37CAF0}"/>
              </a:ext>
            </a:extLst>
          </p:cNvPr>
          <p:cNvSpPr>
            <a:spLocks noGrp="1"/>
          </p:cNvSpPr>
          <p:nvPr>
            <p:ph type="body" sz="quarter" idx="10" hasCustomPrompt="1"/>
          </p:nvPr>
        </p:nvSpPr>
        <p:spPr>
          <a:xfrm>
            <a:off x="1350965" y="6077430"/>
            <a:ext cx="21737638" cy="780572"/>
          </a:xfrm>
          <a:prstGeom prst="rect">
            <a:avLst/>
          </a:prstGeom>
        </p:spPr>
        <p:txBody>
          <a:bodyPr/>
          <a:lstStyle>
            <a:lvl1pPr marL="0" indent="0" algn="ctr">
              <a:buClr>
                <a:schemeClr val="tx1"/>
              </a:buClr>
              <a:buFont typeface="Arial" panose="020B0604020202020204" pitchFamily="34" charset="0"/>
              <a:buNone/>
              <a:defRPr sz="4800" b="1">
                <a:solidFill>
                  <a:schemeClr val="bg1"/>
                </a:solidFill>
                <a:latin typeface="Arial" panose="020B0604020202020204" pitchFamily="34" charset="0"/>
                <a:cs typeface="Arial" panose="020B0604020202020204" pitchFamily="34" charset="0"/>
              </a:defRPr>
            </a:lvl1pPr>
            <a:lvl2pPr marL="635000" indent="0" algn="ctr">
              <a:buClr>
                <a:schemeClr val="tx1"/>
              </a:buClr>
              <a:buFont typeface="Arial" panose="020B0604020202020204" pitchFamily="34" charset="0"/>
              <a:buNone/>
              <a:defRPr>
                <a:solidFill>
                  <a:schemeClr val="bg2"/>
                </a:solidFill>
              </a:defRPr>
            </a:lvl2pPr>
            <a:lvl3pPr marL="1270000" indent="0" algn="ctr">
              <a:buClr>
                <a:schemeClr val="tx1"/>
              </a:buClr>
              <a:buFont typeface="Arial" panose="020B0604020202020204" pitchFamily="34" charset="0"/>
              <a:buNone/>
              <a:defRPr>
                <a:solidFill>
                  <a:schemeClr val="bg2"/>
                </a:solidFill>
              </a:defRPr>
            </a:lvl3pPr>
            <a:lvl4pPr marL="1905000" indent="0" algn="ctr">
              <a:buClr>
                <a:schemeClr val="tx1"/>
              </a:buClr>
              <a:buFont typeface="Arial" panose="020B0604020202020204" pitchFamily="34" charset="0"/>
              <a:buNone/>
              <a:defRPr>
                <a:solidFill>
                  <a:schemeClr val="bg2"/>
                </a:solidFill>
              </a:defRPr>
            </a:lvl4pPr>
            <a:lvl5pPr marL="2540000" indent="0" algn="ctr">
              <a:buClr>
                <a:schemeClr val="tx1"/>
              </a:buClr>
              <a:buFont typeface="Arial" panose="020B0604020202020204" pitchFamily="34" charset="0"/>
              <a:buNone/>
              <a:defRPr>
                <a:solidFill>
                  <a:schemeClr val="bg2"/>
                </a:solidFill>
              </a:defRPr>
            </a:lvl5pPr>
          </a:lstStyle>
          <a:p>
            <a:pPr lvl="0"/>
            <a:r>
              <a:rPr lang="en-US" dirty="0"/>
              <a:t>CLICK TO EDIT MASTER TEXT STYLES</a:t>
            </a:r>
          </a:p>
        </p:txBody>
      </p:sp>
      <p:sp>
        <p:nvSpPr>
          <p:cNvPr id="7" name="Slide Number Placeholder 35">
            <a:extLst>
              <a:ext uri="{FF2B5EF4-FFF2-40B4-BE49-F238E27FC236}">
                <a16:creationId xmlns:a16="http://schemas.microsoft.com/office/drawing/2014/main" id="{D326BBBA-697C-254A-BC6B-A02E8285D0F4}"/>
              </a:ext>
            </a:extLst>
          </p:cNvPr>
          <p:cNvSpPr>
            <a:spLocks noGrp="1"/>
          </p:cNvSpPr>
          <p:nvPr>
            <p:ph type="sldNum" sz="quarter" idx="4"/>
          </p:nvPr>
        </p:nvSpPr>
        <p:spPr>
          <a:xfrm>
            <a:off x="870529" y="12713299"/>
            <a:ext cx="960582" cy="730250"/>
          </a:xfrm>
          <a:prstGeom prst="rect">
            <a:avLst/>
          </a:prstGeom>
        </p:spPr>
        <p:txBody>
          <a:bodyPr vert="horz" lIns="91440" tIns="45720" rIns="91440" bIns="45720" rtlCol="0" anchor="ctr"/>
          <a:lstStyle>
            <a:lvl1pPr algn="l">
              <a:defRPr sz="2400">
                <a:solidFill>
                  <a:schemeClr val="bg1"/>
                </a:solidFill>
                <a:latin typeface="+mn-lt"/>
              </a:defRPr>
            </a:lvl1pPr>
          </a:lstStyle>
          <a:p>
            <a:fld id="{ACC80C8B-94C9-8148-8E43-AE1AB64F64FA}" type="slidenum">
              <a:rPr lang="en-US" smtClean="0"/>
              <a:pPr/>
              <a:t>‹#›</a:t>
            </a:fld>
            <a:endParaRPr lang="en-US" dirty="0"/>
          </a:p>
        </p:txBody>
      </p:sp>
    </p:spTree>
    <p:extLst>
      <p:ext uri="{BB962C8B-B14F-4D97-AF65-F5344CB8AC3E}">
        <p14:creationId xmlns:p14="http://schemas.microsoft.com/office/powerpoint/2010/main" val="367082522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2544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24C67-7E9F-4DA1-B941-2C78A32668BA}"/>
              </a:ext>
            </a:extLst>
          </p:cNvPr>
          <p:cNvSpPr>
            <a:spLocks noGrp="1"/>
          </p:cNvSpPr>
          <p:nvPr>
            <p:ph type="dt" sz="half" idx="10"/>
          </p:nvPr>
        </p:nvSpPr>
        <p:spPr/>
        <p:txBody>
          <a:bodyPr/>
          <a:lstStyle/>
          <a:p>
            <a:fld id="{84C68180-EA5A-4984-BF6F-582DF647576C}" type="datetimeFigureOut">
              <a:rPr lang="en-US" smtClean="0"/>
              <a:t>7/13/2021</a:t>
            </a:fld>
            <a:endParaRPr lang="en-US" dirty="0"/>
          </a:p>
        </p:txBody>
      </p:sp>
      <p:sp>
        <p:nvSpPr>
          <p:cNvPr id="3" name="Footer Placeholder 2">
            <a:extLst>
              <a:ext uri="{FF2B5EF4-FFF2-40B4-BE49-F238E27FC236}">
                <a16:creationId xmlns:a16="http://schemas.microsoft.com/office/drawing/2014/main" id="{92B6275D-0E11-4138-BFC3-07D94B8F44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E2F4B4-8639-4EF9-B881-E03040AA8FCE}"/>
              </a:ext>
            </a:extLst>
          </p:cNvPr>
          <p:cNvSpPr>
            <a:spLocks noGrp="1"/>
          </p:cNvSpPr>
          <p:nvPr>
            <p:ph type="sldNum" sz="quarter" idx="12"/>
          </p:nvPr>
        </p:nvSpPr>
        <p:spPr/>
        <p:txBody>
          <a:bodyPr/>
          <a:lstStyle/>
          <a:p>
            <a:fld id="{C2D60B08-419C-495B-A96D-B3F6B33AB875}" type="slidenum">
              <a:rPr lang="en-US" smtClean="0"/>
              <a:t>‹#›</a:t>
            </a:fld>
            <a:endParaRPr lang="en-US" dirty="0"/>
          </a:p>
        </p:txBody>
      </p:sp>
    </p:spTree>
    <p:extLst>
      <p:ext uri="{BB962C8B-B14F-4D97-AF65-F5344CB8AC3E}">
        <p14:creationId xmlns:p14="http://schemas.microsoft.com/office/powerpoint/2010/main" val="1652073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Body Level One…"/>
          <p:cNvSpPr txBox="1">
            <a:spLocks noGrp="1"/>
          </p:cNvSpPr>
          <p:nvPr>
            <p:ph type="body" idx="1"/>
          </p:nvPr>
        </p:nvSpPr>
        <p:spPr>
          <a:xfrm>
            <a:off x="1350818" y="4140200"/>
            <a:ext cx="21005800" cy="8293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Title Placeholder 4">
            <a:extLst>
              <a:ext uri="{FF2B5EF4-FFF2-40B4-BE49-F238E27FC236}">
                <a16:creationId xmlns:a16="http://schemas.microsoft.com/office/drawing/2014/main" id="{B88BA94F-51D5-8F40-AC9D-5505454319DA}"/>
              </a:ext>
            </a:extLst>
          </p:cNvPr>
          <p:cNvSpPr>
            <a:spLocks noGrp="1"/>
          </p:cNvSpPr>
          <p:nvPr>
            <p:ph type="title"/>
          </p:nvPr>
        </p:nvSpPr>
        <p:spPr>
          <a:xfrm>
            <a:off x="1350818" y="778741"/>
            <a:ext cx="21031200" cy="1695054"/>
          </a:xfrm>
          <a:prstGeom prst="rect">
            <a:avLst/>
          </a:prstGeom>
        </p:spPr>
        <p:txBody>
          <a:bodyPr vert="horz" lIns="91440" tIns="45720" rIns="91440" bIns="45720" rtlCol="0" anchor="ctr">
            <a:normAutofit/>
          </a:bodyPr>
          <a:lstStyle/>
          <a:p>
            <a:r>
              <a:rPr lang="en-US" dirty="0"/>
              <a:t>Click to edit Master title style</a:t>
            </a:r>
          </a:p>
        </p:txBody>
      </p:sp>
      <p:sp>
        <p:nvSpPr>
          <p:cNvPr id="36" name="Slide Number Placeholder 35">
            <a:extLst>
              <a:ext uri="{FF2B5EF4-FFF2-40B4-BE49-F238E27FC236}">
                <a16:creationId xmlns:a16="http://schemas.microsoft.com/office/drawing/2014/main" id="{9E7C3955-F7CC-9E4E-B617-2AB392E90C42}"/>
              </a:ext>
            </a:extLst>
          </p:cNvPr>
          <p:cNvSpPr>
            <a:spLocks noGrp="1"/>
          </p:cNvSpPr>
          <p:nvPr>
            <p:ph type="sldNum" sz="quarter" idx="4"/>
          </p:nvPr>
        </p:nvSpPr>
        <p:spPr>
          <a:xfrm>
            <a:off x="1350818" y="12873759"/>
            <a:ext cx="960582" cy="730250"/>
          </a:xfrm>
          <a:prstGeom prst="rect">
            <a:avLst/>
          </a:prstGeom>
        </p:spPr>
        <p:txBody>
          <a:bodyPr vert="horz" lIns="91440" tIns="45720" rIns="91440" bIns="45720" rtlCol="0" anchor="ctr"/>
          <a:lstStyle>
            <a:lvl1pPr algn="l">
              <a:defRPr sz="3600">
                <a:solidFill>
                  <a:schemeClr val="tx1"/>
                </a:solidFill>
                <a:latin typeface="+mn-lt"/>
              </a:defRPr>
            </a:lvl1pPr>
          </a:lstStyle>
          <a:p>
            <a:fld id="{ACC80C8B-94C9-8148-8E43-AE1AB64F64F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5" r:id="rId4"/>
  </p:sldLayoutIdLst>
  <p:transition spd="med"/>
  <p:txStyles>
    <p:titleStyle>
      <a:lvl1pPr marL="0" marR="0" indent="0" algn="l" defTabSz="825500" rtl="0" latinLnBrk="0">
        <a:lnSpc>
          <a:spcPct val="100000"/>
        </a:lnSpc>
        <a:spcBef>
          <a:spcPts val="0"/>
        </a:spcBef>
        <a:spcAft>
          <a:spcPts val="0"/>
        </a:spcAft>
        <a:buClrTx/>
        <a:buSzTx/>
        <a:buFontTx/>
        <a:buNone/>
        <a:tabLst/>
        <a:defRPr sz="7200" b="1" i="0" u="none" strike="noStrike" cap="none" spc="0" baseline="0">
          <a:ln>
            <a:noFill/>
          </a:ln>
          <a:solidFill>
            <a:schemeClr val="tx1"/>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Body Level One…"/>
          <p:cNvSpPr txBox="1">
            <a:spLocks noGrp="1"/>
          </p:cNvSpPr>
          <p:nvPr>
            <p:ph type="body" idx="1"/>
          </p:nvPr>
        </p:nvSpPr>
        <p:spPr>
          <a:xfrm>
            <a:off x="1350818" y="4140200"/>
            <a:ext cx="21005800" cy="8293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Title Placeholder 4">
            <a:extLst>
              <a:ext uri="{FF2B5EF4-FFF2-40B4-BE49-F238E27FC236}">
                <a16:creationId xmlns:a16="http://schemas.microsoft.com/office/drawing/2014/main" id="{B88BA94F-51D5-8F40-AC9D-5505454319DA}"/>
              </a:ext>
            </a:extLst>
          </p:cNvPr>
          <p:cNvSpPr>
            <a:spLocks noGrp="1"/>
          </p:cNvSpPr>
          <p:nvPr>
            <p:ph type="title"/>
          </p:nvPr>
        </p:nvSpPr>
        <p:spPr>
          <a:xfrm>
            <a:off x="1350818" y="778743"/>
            <a:ext cx="21031200" cy="1695054"/>
          </a:xfrm>
          <a:prstGeom prst="rect">
            <a:avLst/>
          </a:prstGeom>
        </p:spPr>
        <p:txBody>
          <a:bodyPr vert="horz" lIns="91440" tIns="45720" rIns="91440" bIns="45720" rtlCol="0" anchor="ctr">
            <a:normAutofit/>
          </a:bodyPr>
          <a:lstStyle/>
          <a:p>
            <a:r>
              <a:rPr lang="en-US" dirty="0"/>
              <a:t>Click to edit Master title style</a:t>
            </a:r>
          </a:p>
        </p:txBody>
      </p:sp>
      <p:sp>
        <p:nvSpPr>
          <p:cNvPr id="36" name="Slide Number Placeholder 35">
            <a:extLst>
              <a:ext uri="{FF2B5EF4-FFF2-40B4-BE49-F238E27FC236}">
                <a16:creationId xmlns:a16="http://schemas.microsoft.com/office/drawing/2014/main" id="{9E7C3955-F7CC-9E4E-B617-2AB392E90C42}"/>
              </a:ext>
            </a:extLst>
          </p:cNvPr>
          <p:cNvSpPr>
            <a:spLocks noGrp="1"/>
          </p:cNvSpPr>
          <p:nvPr>
            <p:ph type="sldNum" sz="quarter" idx="4"/>
          </p:nvPr>
        </p:nvSpPr>
        <p:spPr>
          <a:xfrm>
            <a:off x="1350819" y="12873761"/>
            <a:ext cx="960582" cy="730250"/>
          </a:xfrm>
          <a:prstGeom prst="rect">
            <a:avLst/>
          </a:prstGeom>
        </p:spPr>
        <p:txBody>
          <a:bodyPr vert="horz" lIns="91440" tIns="45720" rIns="91440" bIns="45720" rtlCol="0" anchor="ctr"/>
          <a:lstStyle>
            <a:lvl1pPr algn="l">
              <a:defRPr sz="3600">
                <a:solidFill>
                  <a:schemeClr val="tx1"/>
                </a:solidFill>
                <a:latin typeface="+mn-lt"/>
              </a:defRPr>
            </a:lvl1pPr>
          </a:lstStyle>
          <a:p>
            <a:fld id="{ACC80C8B-94C9-8148-8E43-AE1AB64F64FA}" type="slidenum">
              <a:rPr lang="en-US" smtClean="0"/>
              <a:pPr/>
              <a:t>‹#›</a:t>
            </a:fld>
            <a:endParaRPr lang="en-US" dirty="0"/>
          </a:p>
        </p:txBody>
      </p:sp>
    </p:spTree>
    <p:extLst>
      <p:ext uri="{BB962C8B-B14F-4D97-AF65-F5344CB8AC3E}">
        <p14:creationId xmlns:p14="http://schemas.microsoft.com/office/powerpoint/2010/main" val="1525792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transition spd="med"/>
  <p:txStyles>
    <p:titleStyle>
      <a:lvl1pPr marL="0" marR="0" indent="0" algn="l" defTabSz="825500" rtl="0" latinLnBrk="0">
        <a:lnSpc>
          <a:spcPct val="100000"/>
        </a:lnSpc>
        <a:spcBef>
          <a:spcPts val="0"/>
        </a:spcBef>
        <a:spcAft>
          <a:spcPts val="0"/>
        </a:spcAft>
        <a:buClrTx/>
        <a:buSzTx/>
        <a:buFontTx/>
        <a:buNone/>
        <a:tabLst/>
        <a:defRPr sz="7200" b="1" i="0" u="none" strike="noStrike" cap="none" spc="0" baseline="0">
          <a:ln>
            <a:noFill/>
          </a:ln>
          <a:solidFill>
            <a:schemeClr val="tx1"/>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Arial" panose="020B0604020202020204" pitchFamily="34" charset="0"/>
              </a:defRPr>
            </a:lvl1pPr>
          </a:lstStyle>
          <a:p>
            <a:fld id="{63924F14-1F41-634E-A79D-8F53C5815D3C}" type="datetimeFigureOut">
              <a:rPr lang="en-US" smtClean="0"/>
              <a:pPr/>
              <a:t>7/13/2021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Arial" panose="020B0604020202020204" pitchFamily="34" charset="0"/>
              </a:defRPr>
            </a:lvl1pPr>
          </a:lstStyle>
          <a:p>
            <a:fld id="{7CEBB997-C215-AF4E-B397-C4F98FA0C79B}" type="slidenum">
              <a:rPr lang="en-US" smtClean="0"/>
              <a:pPr/>
              <a:t>‹#›</a:t>
            </a:fld>
            <a:endParaRPr lang="en-US" dirty="0"/>
          </a:p>
        </p:txBody>
      </p:sp>
      <p:sp>
        <p:nvSpPr>
          <p:cNvPr id="7" name="Rectangle 6"/>
          <p:cNvSpPr/>
          <p:nvPr userDrawn="1"/>
        </p:nvSpPr>
        <p:spPr>
          <a:xfrm>
            <a:off x="0" y="3"/>
            <a:ext cx="24384000" cy="3381378"/>
          </a:xfrm>
          <a:prstGeom prst="rect">
            <a:avLst/>
          </a:prstGeom>
          <a:solidFill>
            <a:srgbClr val="4040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endParaRPr>
          </a:p>
        </p:txBody>
      </p:sp>
    </p:spTree>
    <p:extLst>
      <p:ext uri="{BB962C8B-B14F-4D97-AF65-F5344CB8AC3E}">
        <p14:creationId xmlns:p14="http://schemas.microsoft.com/office/powerpoint/2010/main" val="116579489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Lst>
  <p:txStyles>
    <p:titleStyle>
      <a:lvl1pPr algn="l" defTabSz="1828800" rtl="0" eaLnBrk="1" latinLnBrk="0" hangingPunct="1">
        <a:lnSpc>
          <a:spcPct val="90000"/>
        </a:lnSpc>
        <a:spcBef>
          <a:spcPct val="0"/>
        </a:spcBef>
        <a:buNone/>
        <a:defRPr sz="8800" kern="1200">
          <a:solidFill>
            <a:schemeClr val="tx1"/>
          </a:solidFill>
          <a:latin typeface="Arial" panose="020B0604020202020204" pitchFamily="34" charset="0"/>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vacare@franklincovey.com"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aap.jhana.com/managing-your-boss/" TargetMode="External"/><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vademo.allaccesspass.com/mod/scorm/player.php?cm=11498&amp;scoid=17600&amp;display=popup" TargetMode="External"/><Relationship Id="rId11" Type="http://schemas.openxmlformats.org/officeDocument/2006/relationships/image" Target="../media/image27.png"/><Relationship Id="rId5" Type="http://schemas.openxmlformats.org/officeDocument/2006/relationships/hyperlink" Target="https://link.allaccesspass.com/mod/scorm/player.php?cm=11497&amp;scoid=17598&amp;display=popup" TargetMode="External"/><Relationship Id="rId10" Type="http://schemas.openxmlformats.org/officeDocument/2006/relationships/hyperlink" Target="mailto:vacare@franklincovey.com" TargetMode="External"/><Relationship Id="rId4" Type="http://schemas.openxmlformats.org/officeDocument/2006/relationships/hyperlink" Target="https://link.allaccesspass.com/mod/scorm/player.php?cm=11496&amp;scoid=17645&amp;display=popup" TargetMode="External"/><Relationship Id="rId9"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hyperlink" Target="https://link.allaccesspass.com/mod/scorm/player.php?cm=11496&amp;scoid=17645&amp;display=popup" TargetMode="External"/><Relationship Id="rId13" Type="http://schemas.openxmlformats.org/officeDocument/2006/relationships/image" Target="../media/image29.svg"/><Relationship Id="rId3" Type="http://schemas.openxmlformats.org/officeDocument/2006/relationships/hyperlink" Target="https://aap.jhana.com/video/3-things-you-can-do-to-foster-inclusion-on-your-team/" TargetMode="External"/><Relationship Id="rId7" Type="http://schemas.openxmlformats.org/officeDocument/2006/relationships/hyperlink" Target="https://aap.jhana.com/overcoming-unconscious-bias/" TargetMode="External"/><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aap.jhana.com/video/an-effective-way-to-refresh-your-relationship-with-a-disengaged-direct-report/" TargetMode="External"/><Relationship Id="rId11" Type="http://schemas.openxmlformats.org/officeDocument/2006/relationships/slide" Target="slide2.xml"/><Relationship Id="rId5" Type="http://schemas.openxmlformats.org/officeDocument/2006/relationships/hyperlink" Target="https://aap.jhana.com/video/who-should-you-be-sponsoring-not-just-mentoring/" TargetMode="External"/><Relationship Id="rId15" Type="http://schemas.openxmlformats.org/officeDocument/2006/relationships/image" Target="../media/image31.png"/><Relationship Id="rId10" Type="http://schemas.openxmlformats.org/officeDocument/2006/relationships/hyperlink" Target="https://vademo.allaccesspass.com/mod/scorm/player.php?cm=11498&amp;scoid=17600&amp;display=popup" TargetMode="External"/><Relationship Id="rId4" Type="http://schemas.openxmlformats.org/officeDocument/2006/relationships/hyperlink" Target="https://aap.jhana.com/blog/4-tips-for-talking-with-your-team-about-racial-injustice-and-inclusion/" TargetMode="External"/><Relationship Id="rId9" Type="http://schemas.openxmlformats.org/officeDocument/2006/relationships/hyperlink" Target="https://link.allaccesspass.com/mod/scorm/player.php?cm=11497&amp;scoid=17598&amp;display=popup" TargetMode="External"/><Relationship Id="rId1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hyperlink" Target="https://link.allaccesspass.com/mod/scorm/player.php?cm=11497&amp;scoid=17598&amp;display=popup" TargetMode="External"/><Relationship Id="rId3" Type="http://schemas.openxmlformats.org/officeDocument/2006/relationships/image" Target="../media/image13.png"/><Relationship Id="rId7" Type="http://schemas.openxmlformats.org/officeDocument/2006/relationships/hyperlink" Target="https://link.allaccesspass.com/mod/scorm/player.php?cm=11496&amp;scoid=17645&amp;display=popup" TargetMode="External"/><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aap.jhana.com/unconscious-bias-email-signup/" TargetMode="External"/><Relationship Id="rId11" Type="http://schemas.openxmlformats.org/officeDocument/2006/relationships/image" Target="../media/image18.png"/><Relationship Id="rId5" Type="http://schemas.openxmlformats.org/officeDocument/2006/relationships/hyperlink" Target="mailto:vacare@franklincovey.com" TargetMode="External"/><Relationship Id="rId10" Type="http://schemas.openxmlformats.org/officeDocument/2006/relationships/slide" Target="slide2.xml"/><Relationship Id="rId4" Type="http://schemas.openxmlformats.org/officeDocument/2006/relationships/image" Target="../media/image14.svg"/><Relationship Id="rId9" Type="http://schemas.openxmlformats.org/officeDocument/2006/relationships/hyperlink" Target="https://link.allaccesspass.com/mod/scorm/player.php?cm=11498&amp;scoid=17600&amp;display=popup"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hyperlink" Target="https://aap.jhana.com/tracks/unconscious-bias/9-options-for-how-to-respond-when-you-experience-bias-at-work/" TargetMode="External"/><Relationship Id="rId13"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hyperlink" Target="https://aap.jhana.com/tracks/unconscious-bias/9-ways-to-embrace-diversity-of-thought-and-why-you-should/" TargetMode="External"/><Relationship Id="rId12" Type="http://schemas.openxmlformats.org/officeDocument/2006/relationships/hyperlink" Target="https://aap.jhana.com/tracks/unconscious-bias/8-work-areas-where-youre-prone-to-unconscious-bias-and-what-you-can-do-about-it/"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hyperlink" Target="https://aap.jhana.com/tracks/unconscious-bias/9-tips-to-listen-well-and-build-empathy-with-co-workers/" TargetMode="External"/><Relationship Id="rId11" Type="http://schemas.openxmlformats.org/officeDocument/2006/relationships/hyperlink" Target="https://aap.jhana.com/tracks/unconscious-bias/7-common-misconceptions-about-unconscious-bias/" TargetMode="External"/><Relationship Id="rId5" Type="http://schemas.openxmlformats.org/officeDocument/2006/relationships/image" Target="../media/image9.jpeg"/><Relationship Id="rId15" Type="http://schemas.openxmlformats.org/officeDocument/2006/relationships/hyperlink" Target="https://aap.jhana.com/video/3-things-you-can-do-to-foster-inclusion-on-your-team/" TargetMode="External"/><Relationship Id="rId10" Type="http://schemas.openxmlformats.org/officeDocument/2006/relationships/hyperlink" Target="https://aap.jhana.com/tracks/unconscious-bias/10-ways-to-make-meetings-more-inclusive-and-effective/" TargetMode="External"/><Relationship Id="rId4" Type="http://schemas.openxmlformats.org/officeDocument/2006/relationships/image" Target="../media/image8.tiff"/><Relationship Id="rId9" Type="http://schemas.openxmlformats.org/officeDocument/2006/relationships/hyperlink" Target="https://aap.jhana.com/tracks/unconscious-bias/6-ways-to-stand-up-to-bias-in-your-organization/" TargetMode="External"/><Relationship Id="rId14" Type="http://schemas.openxmlformats.org/officeDocument/2006/relationships/hyperlink" Target="https://aap.jhana.com/blog/4-tips-for-talking-with-your-team-about-racial-injustice-and-inclusion/"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2.xml"/><Relationship Id="rId5" Type="http://schemas.openxmlformats.org/officeDocument/2006/relationships/hyperlink" Target="https://www.va.gov/ORMDI/docs/StrategicPlan.pdf" TargetMode="Externa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hyperlink" Target="https://www.franklincovey.com/wp-content/uploads/2021/03/FranklinCovey-PreWork-Inclusive-Leadership-and-Unconscious-Bias-May-2020.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humansofnewyork.com/" TargetMode="External"/><Relationship Id="rId11" Type="http://schemas.openxmlformats.org/officeDocument/2006/relationships/slide" Target="slide2.xml"/><Relationship Id="rId5" Type="http://schemas.openxmlformats.org/officeDocument/2006/relationships/hyperlink" Target="mailto:vacare@franklincovey.com" TargetMode="External"/><Relationship Id="rId10" Type="http://schemas.openxmlformats.org/officeDocument/2006/relationships/image" Target="../media/image17.png"/><Relationship Id="rId4" Type="http://schemas.openxmlformats.org/officeDocument/2006/relationships/image" Target="../media/image14.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www.franklincovey.com/wp-content/uploads/2021/03/FranklinCovey-PreWork-Inclusive-Leadership-and-Unconscious-Bias-May-2020.pdf" TargetMode="External"/><Relationship Id="rId4" Type="http://schemas.openxmlformats.org/officeDocument/2006/relationships/image" Target="../media/image14.svg"/><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hyperlink" Target="mailto:vacare@franklincovey.com" TargetMode="External"/><Relationship Id="rId3" Type="http://schemas.openxmlformats.org/officeDocument/2006/relationships/image" Target="../media/image13.png"/><Relationship Id="rId7" Type="http://schemas.openxmlformats.org/officeDocument/2006/relationships/hyperlink" Target="https://aap.jhana.com/unconscious-bias-email-signup/"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aap.jhana.com/" TargetMode="External"/><Relationship Id="rId11" Type="http://schemas.openxmlformats.org/officeDocument/2006/relationships/image" Target="../media/image19.png"/><Relationship Id="rId5" Type="http://schemas.openxmlformats.org/officeDocument/2006/relationships/hyperlink" Target="https://link.allaccesspass.com/login/index.php" TargetMode="External"/><Relationship Id="rId10" Type="http://schemas.openxmlformats.org/officeDocument/2006/relationships/image" Target="../media/image18.png"/><Relationship Id="rId4" Type="http://schemas.openxmlformats.org/officeDocument/2006/relationships/image" Target="../media/image14.svg"/><Relationship Id="rId9"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link.allaccesspass.com/course/view.php?id=2093" TargetMode="External"/><Relationship Id="rId7" Type="http://schemas.openxmlformats.org/officeDocument/2006/relationships/hyperlink" Target="https://phil-frb.allaccesspass.com/mod/scorm/player.php?cm=11498&amp;scoid=17600&amp;display=popu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phil-frb.allaccesspass.com/mod/scorm/player.php?cm=11497&amp;scoid=17598&amp;display=popup" TargetMode="External"/><Relationship Id="rId5" Type="http://schemas.openxmlformats.org/officeDocument/2006/relationships/hyperlink" Target="https://phil-frb.allaccesspass.com/mod/scorm/player.php?cm=11496&amp;scoid=17645&amp;display=popup" TargetMode="External"/><Relationship Id="rId10" Type="http://schemas.openxmlformats.org/officeDocument/2006/relationships/image" Target="../media/image21.svg"/><Relationship Id="rId4" Type="http://schemas.openxmlformats.org/officeDocument/2006/relationships/hyperlink" Target="mailto:vacare@franklincovey.com" TargetMode="Externa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link.allaccesspass.com/course/view.php?id=2093" TargetMode="External"/><Relationship Id="rId7" Type="http://schemas.openxmlformats.org/officeDocument/2006/relationships/hyperlink" Target="https://link.allaccesspass.com/mod/scorm/player.php?cm=11498&amp;scoid=17600&amp;display=popup"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link.allaccesspass.com/mod/scorm/player.php?cm=11497&amp;scoid=17598&amp;display=popup" TargetMode="External"/><Relationship Id="rId5" Type="http://schemas.openxmlformats.org/officeDocument/2006/relationships/hyperlink" Target="https://link.allaccesspass.com/mod/scorm/player.php?cm=11496&amp;scoid=17645&amp;display=popup" TargetMode="External"/><Relationship Id="rId10" Type="http://schemas.openxmlformats.org/officeDocument/2006/relationships/image" Target="../media/image21.svg"/><Relationship Id="rId4" Type="http://schemas.openxmlformats.org/officeDocument/2006/relationships/hyperlink" Target="mailto:vacare@franklincovey.com" TargetMode="Externa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p>
            <a:endParaRPr/>
          </a:p>
        </p:txBody>
      </p:sp>
      <p:sp>
        <p:nvSpPr>
          <p:cNvPr id="120" name="Shape 120"/>
          <p:cNvSpPr>
            <a:spLocks noGrp="1"/>
          </p:cNvSpPr>
          <p:nvPr>
            <p:ph type="body" idx="1"/>
          </p:nvPr>
        </p:nvSpPr>
        <p:spPr>
          <a:prstGeom prst="rect">
            <a:avLst/>
          </a:prstGeom>
        </p:spPr>
        <p:txBody>
          <a:bodyPr/>
          <a:lstStyle/>
          <a:p>
            <a:endParaRPr/>
          </a:p>
        </p:txBody>
      </p:sp>
      <p:pic>
        <p:nvPicPr>
          <p:cNvPr id="121" name="AAP1927920_AAP_Unconcious_Bias_PPT_v1.3.9_ProjectionReady_HR 1.jpeg"/>
          <p:cNvPicPr>
            <a:picLocks noChangeAspect="1"/>
          </p:cNvPicPr>
          <p:nvPr/>
        </p:nvPicPr>
        <p:blipFill>
          <a:blip r:embed="rId3"/>
          <a:stretch>
            <a:fillRect/>
          </a:stretch>
        </p:blipFill>
        <p:spPr>
          <a:xfrm>
            <a:off x="0" y="-120316"/>
            <a:ext cx="24384000" cy="13716000"/>
          </a:xfrm>
          <a:prstGeom prst="rect">
            <a:avLst/>
          </a:prstGeom>
          <a:ln w="12700">
            <a:miter lim="400000"/>
          </a:ln>
        </p:spPr>
      </p:pic>
      <p:sp>
        <p:nvSpPr>
          <p:cNvPr id="4" name="TextBox 3">
            <a:extLst>
              <a:ext uri="{FF2B5EF4-FFF2-40B4-BE49-F238E27FC236}">
                <a16:creationId xmlns:a16="http://schemas.microsoft.com/office/drawing/2014/main" id="{7051574D-ECE1-4303-9251-3FBE403A174F}"/>
              </a:ext>
            </a:extLst>
          </p:cNvPr>
          <p:cNvSpPr txBox="1"/>
          <p:nvPr/>
        </p:nvSpPr>
        <p:spPr>
          <a:xfrm>
            <a:off x="9173288" y="1074623"/>
            <a:ext cx="12495865" cy="176458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chemeClr val="bg1"/>
                </a:solidFill>
                <a:effectLst/>
                <a:uFillTx/>
                <a:latin typeface="Gotham Bold" pitchFamily="50" charset="0"/>
                <a:cs typeface="Gotham Bold" pitchFamily="50" charset="0"/>
                <a:sym typeface="Helvetica Neue"/>
              </a:rPr>
              <a:t>Communications Plan for Strategic Implementation</a:t>
            </a:r>
          </a:p>
        </p:txBody>
      </p:sp>
    </p:spTree>
    <p:extLst>
      <p:ext uri="{BB962C8B-B14F-4D97-AF65-F5344CB8AC3E}">
        <p14:creationId xmlns:p14="http://schemas.microsoft.com/office/powerpoint/2010/main" val="344916428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FB158C-5AA4-40BE-943C-8F53DC64D3C3}"/>
              </a:ext>
            </a:extLst>
          </p:cNvPr>
          <p:cNvSpPr>
            <a:spLocks noGrp="1"/>
          </p:cNvSpPr>
          <p:nvPr>
            <p:ph type="body" idx="1"/>
          </p:nvPr>
        </p:nvSpPr>
        <p:spPr>
          <a:xfrm>
            <a:off x="1350818" y="3104740"/>
            <a:ext cx="21005800" cy="8293496"/>
          </a:xfrm>
        </p:spPr>
        <p:txBody>
          <a:bodyPr>
            <a:normAutofit/>
          </a:bodyPr>
          <a:lstStyle/>
          <a:p>
            <a:pPr marL="0" indent="0">
              <a:buNone/>
            </a:pPr>
            <a:r>
              <a:rPr lang="en-US" sz="5400" dirty="0"/>
              <a:t>Assign group members as 1, 2 or 3 </a:t>
            </a:r>
            <a:r>
              <a:rPr lang="en-US" sz="5400" i="1" dirty="0"/>
              <a:t>(use first letter of last name to make it simple!)</a:t>
            </a:r>
            <a:endParaRPr lang="en-US" sz="5400" dirty="0"/>
          </a:p>
          <a:p>
            <a:r>
              <a:rPr lang="en-US" sz="3600" b="1" dirty="0"/>
              <a:t>Partner #1 </a:t>
            </a:r>
            <a:r>
              <a:rPr lang="en-US" sz="3600" dirty="0"/>
              <a:t>– Using Practice Card 1, explain the ‘Impact of Behaviors’ model and share a key insight.</a:t>
            </a:r>
          </a:p>
          <a:p>
            <a:r>
              <a:rPr lang="en-US" sz="3600" b="1" dirty="0"/>
              <a:t>Partner #2 </a:t>
            </a:r>
            <a:r>
              <a:rPr lang="en-US" sz="3600" dirty="0"/>
              <a:t>– Using Practice Cards 2 – 4, explain the ‘Three Bias Traps’ and share a key insight.</a:t>
            </a:r>
          </a:p>
          <a:p>
            <a:r>
              <a:rPr lang="en-US" sz="3600" b="1" dirty="0"/>
              <a:t>Partner #3 </a:t>
            </a:r>
            <a:r>
              <a:rPr lang="en-US" sz="3600" dirty="0"/>
              <a:t>– Using Practice Cards 5 &amp; 6, explain how ‘Empathy &amp; Curiosity’ help us cultivate connections and share a key insight. </a:t>
            </a:r>
            <a:endParaRPr lang="en-US" sz="3600" b="1" dirty="0"/>
          </a:p>
          <a:p>
            <a:endParaRPr lang="en-US" sz="3600" b="1" dirty="0"/>
          </a:p>
        </p:txBody>
      </p:sp>
      <p:sp>
        <p:nvSpPr>
          <p:cNvPr id="5" name="Title 4">
            <a:extLst>
              <a:ext uri="{FF2B5EF4-FFF2-40B4-BE49-F238E27FC236}">
                <a16:creationId xmlns:a16="http://schemas.microsoft.com/office/drawing/2014/main" id="{CB980BDB-0861-45B8-AB0E-684BA2D15C45}"/>
              </a:ext>
            </a:extLst>
          </p:cNvPr>
          <p:cNvSpPr>
            <a:spLocks noGrp="1"/>
          </p:cNvSpPr>
          <p:nvPr>
            <p:ph type="title"/>
          </p:nvPr>
        </p:nvSpPr>
        <p:spPr/>
        <p:txBody>
          <a:bodyPr/>
          <a:lstStyle/>
          <a:p>
            <a:r>
              <a:rPr lang="en-US" dirty="0"/>
              <a:t>Review:  Teach-to-Learn </a:t>
            </a:r>
            <a:r>
              <a:rPr lang="en-US" b="0" dirty="0"/>
              <a:t>(15-minutes)</a:t>
            </a:r>
            <a:endParaRPr lang="en-US" dirty="0"/>
          </a:p>
        </p:txBody>
      </p:sp>
      <p:cxnSp>
        <p:nvCxnSpPr>
          <p:cNvPr id="7" name="Straight Connector 6">
            <a:extLst>
              <a:ext uri="{FF2B5EF4-FFF2-40B4-BE49-F238E27FC236}">
                <a16:creationId xmlns:a16="http://schemas.microsoft.com/office/drawing/2014/main" id="{8F1F6A1E-E4E0-41F4-86D4-372BC792BF52}"/>
              </a:ext>
            </a:extLst>
          </p:cNvPr>
          <p:cNvCxnSpPr/>
          <p:nvPr/>
        </p:nvCxnSpPr>
        <p:spPr>
          <a:xfrm>
            <a:off x="1350819" y="2473796"/>
            <a:ext cx="5507182"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F8E40B91-4609-4377-8998-9043673BEF37}"/>
              </a:ext>
            </a:extLst>
          </p:cNvPr>
          <p:cNvSpPr/>
          <p:nvPr/>
        </p:nvSpPr>
        <p:spPr>
          <a:xfrm>
            <a:off x="22139564" y="12029179"/>
            <a:ext cx="2244436" cy="168682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Box 1">
            <a:extLst>
              <a:ext uri="{FF2B5EF4-FFF2-40B4-BE49-F238E27FC236}">
                <a16:creationId xmlns:a16="http://schemas.microsoft.com/office/drawing/2014/main" id="{2EA9AA77-B37E-41FD-B8FF-CC2BD8445F17}"/>
              </a:ext>
            </a:extLst>
          </p:cNvPr>
          <p:cNvSpPr txBox="1"/>
          <p:nvPr/>
        </p:nvSpPr>
        <p:spPr>
          <a:xfrm>
            <a:off x="22139564" y="12267295"/>
            <a:ext cx="224443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Report Session:</a:t>
            </a: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1 of 6</a:t>
            </a:r>
          </a:p>
        </p:txBody>
      </p:sp>
    </p:spTree>
    <p:extLst>
      <p:ext uri="{BB962C8B-B14F-4D97-AF65-F5344CB8AC3E}">
        <p14:creationId xmlns:p14="http://schemas.microsoft.com/office/powerpoint/2010/main" val="10721372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8AF52-758A-4327-B25D-0224BDB0F0DA}"/>
              </a:ext>
            </a:extLst>
          </p:cNvPr>
          <p:cNvSpPr>
            <a:spLocks noGrp="1"/>
          </p:cNvSpPr>
          <p:nvPr>
            <p:ph type="title"/>
          </p:nvPr>
        </p:nvSpPr>
        <p:spPr/>
        <p:txBody>
          <a:bodyPr>
            <a:normAutofit fontScale="90000"/>
          </a:bodyPr>
          <a:lstStyle/>
          <a:p>
            <a:r>
              <a:rPr lang="en-US" b="1" dirty="0"/>
              <a:t>Introduce Talent Lifecycle </a:t>
            </a:r>
            <a:br>
              <a:rPr lang="en-US" b="1" dirty="0"/>
            </a:br>
            <a:r>
              <a:rPr lang="en-US" dirty="0"/>
              <a:t>(5-minutes)</a:t>
            </a:r>
            <a:endParaRPr lang="en-US" b="1" dirty="0"/>
          </a:p>
        </p:txBody>
      </p:sp>
      <p:graphicFrame>
        <p:nvGraphicFramePr>
          <p:cNvPr id="4" name="Diagram 3">
            <a:extLst>
              <a:ext uri="{FF2B5EF4-FFF2-40B4-BE49-F238E27FC236}">
                <a16:creationId xmlns:a16="http://schemas.microsoft.com/office/drawing/2014/main" id="{D13F6794-1F82-4CD4-84B5-6618B00EACAB}"/>
              </a:ext>
            </a:extLst>
          </p:cNvPr>
          <p:cNvGraphicFramePr/>
          <p:nvPr>
            <p:extLst>
              <p:ext uri="{D42A27DB-BD31-4B8C-83A1-F6EECF244321}">
                <p14:modId xmlns:p14="http://schemas.microsoft.com/office/powerpoint/2010/main" val="1080596806"/>
              </p:ext>
            </p:extLst>
          </p:nvPr>
        </p:nvGraphicFramePr>
        <p:xfrm>
          <a:off x="3738418" y="2473801"/>
          <a:ext cx="16256000" cy="10837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520CFA2-7D5B-442F-9799-13209F93861D}"/>
              </a:ext>
            </a:extLst>
          </p:cNvPr>
          <p:cNvPicPr>
            <a:picLocks noChangeAspect="1"/>
          </p:cNvPicPr>
          <p:nvPr/>
        </p:nvPicPr>
        <p:blipFill>
          <a:blip r:embed="rId8"/>
          <a:stretch>
            <a:fillRect/>
          </a:stretch>
        </p:blipFill>
        <p:spPr>
          <a:xfrm>
            <a:off x="15568740" y="802027"/>
            <a:ext cx="8384714" cy="3350472"/>
          </a:xfrm>
          <a:prstGeom prst="rect">
            <a:avLst/>
          </a:prstGeom>
        </p:spPr>
      </p:pic>
      <p:sp>
        <p:nvSpPr>
          <p:cNvPr id="6" name="Rectangle 5">
            <a:extLst>
              <a:ext uri="{FF2B5EF4-FFF2-40B4-BE49-F238E27FC236}">
                <a16:creationId xmlns:a16="http://schemas.microsoft.com/office/drawing/2014/main" id="{86B10A16-4FE1-45FA-A110-FD96CD3F56FF}"/>
              </a:ext>
            </a:extLst>
          </p:cNvPr>
          <p:cNvSpPr/>
          <p:nvPr/>
        </p:nvSpPr>
        <p:spPr>
          <a:xfrm>
            <a:off x="22139564" y="12029179"/>
            <a:ext cx="2244436" cy="168682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TextBox 6">
            <a:extLst>
              <a:ext uri="{FF2B5EF4-FFF2-40B4-BE49-F238E27FC236}">
                <a16:creationId xmlns:a16="http://schemas.microsoft.com/office/drawing/2014/main" id="{1E572359-7FC5-411F-B4F6-9DF932941C73}"/>
              </a:ext>
            </a:extLst>
          </p:cNvPr>
          <p:cNvSpPr txBox="1"/>
          <p:nvPr/>
        </p:nvSpPr>
        <p:spPr>
          <a:xfrm>
            <a:off x="22139564" y="12267295"/>
            <a:ext cx="224443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Report Session:</a:t>
            </a:r>
          </a:p>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bg1"/>
                </a:solidFill>
                <a:latin typeface="Gotham Bold" pitchFamily="50" charset="0"/>
                <a:cs typeface="Gotham Bold" pitchFamily="50" charset="0"/>
              </a:rPr>
              <a:t>2</a:t>
            </a: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 of 6</a:t>
            </a:r>
          </a:p>
        </p:txBody>
      </p:sp>
      <p:sp>
        <p:nvSpPr>
          <p:cNvPr id="3" name="TextBox 2">
            <a:extLst>
              <a:ext uri="{FF2B5EF4-FFF2-40B4-BE49-F238E27FC236}">
                <a16:creationId xmlns:a16="http://schemas.microsoft.com/office/drawing/2014/main" id="{6DB8A486-2AC6-4D6B-B7B2-998E3776C376}"/>
              </a:ext>
            </a:extLst>
          </p:cNvPr>
          <p:cNvSpPr txBox="1"/>
          <p:nvPr/>
        </p:nvSpPr>
        <p:spPr>
          <a:xfrm>
            <a:off x="572621" y="3724652"/>
            <a:ext cx="5576760" cy="4780796"/>
          </a:xfrm>
          <a:prstGeom prst="rect">
            <a:avLst/>
          </a:prstGeom>
          <a:no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0" dirty="0"/>
              <a:t>This simple three-part model highlights the decisions that occur across a person’s career – the talent lifecycle.  As we think about the content we experienced, the question is, where can we identify bias, cultivate more connection and choose courage across these decision points.  While we aren’t necessarily in HR, we have input into these decisions across our teams.</a:t>
            </a:r>
          </a:p>
          <a:p>
            <a:pPr algn="l"/>
            <a:endParaRPr lang="en-US" sz="1600" b="0" dirty="0"/>
          </a:p>
          <a:p>
            <a:pPr algn="l"/>
            <a:endParaRPr lang="en-US" sz="1600" b="0" dirty="0"/>
          </a:p>
          <a:p>
            <a:pPr algn="l"/>
            <a:r>
              <a:rPr lang="en-US" sz="1600" b="0" dirty="0"/>
              <a:t>For example, onboarding is a policy.  But the experience of onboarding is different depending on which team you join or can be different from person to person on the same team based on the level of connection that exists on that team.  When we onboard people, where is there opportunity to create more connection?  As each of you considers moving up, what can I do as a leader to create more informal opportunity for growth considering there aren’t necessarily always promotions to extend. </a:t>
            </a:r>
          </a:p>
          <a:p>
            <a:pPr marL="0" marR="0" indent="0" algn="l" defTabSz="8255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5450676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980BDB-0861-45B8-AB0E-684BA2D15C45}"/>
              </a:ext>
            </a:extLst>
          </p:cNvPr>
          <p:cNvSpPr>
            <a:spLocks noGrp="1"/>
          </p:cNvSpPr>
          <p:nvPr>
            <p:ph type="title"/>
          </p:nvPr>
        </p:nvSpPr>
        <p:spPr/>
        <p:txBody>
          <a:bodyPr/>
          <a:lstStyle/>
          <a:p>
            <a:r>
              <a:rPr lang="en-US" dirty="0"/>
              <a:t>Activity:  Talent Lifecycle </a:t>
            </a:r>
            <a:r>
              <a:rPr lang="en-US" b="0" dirty="0"/>
              <a:t>(15-minutes)</a:t>
            </a:r>
            <a:endParaRPr lang="en-US" dirty="0"/>
          </a:p>
        </p:txBody>
      </p:sp>
      <p:cxnSp>
        <p:nvCxnSpPr>
          <p:cNvPr id="7" name="Straight Connector 6">
            <a:extLst>
              <a:ext uri="{FF2B5EF4-FFF2-40B4-BE49-F238E27FC236}">
                <a16:creationId xmlns:a16="http://schemas.microsoft.com/office/drawing/2014/main" id="{8F1F6A1E-E4E0-41F4-86D4-372BC792BF52}"/>
              </a:ext>
            </a:extLst>
          </p:cNvPr>
          <p:cNvCxnSpPr/>
          <p:nvPr/>
        </p:nvCxnSpPr>
        <p:spPr>
          <a:xfrm>
            <a:off x="1350819" y="2473796"/>
            <a:ext cx="5507182"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D5EA520B-4AE0-4615-A4F4-629A410C92BE}"/>
              </a:ext>
            </a:extLst>
          </p:cNvPr>
          <p:cNvSpPr/>
          <p:nvPr/>
        </p:nvSpPr>
        <p:spPr>
          <a:xfrm>
            <a:off x="22139564" y="12029179"/>
            <a:ext cx="2244436" cy="168682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889A150B-124C-4406-A134-EE57A382CBD3}"/>
              </a:ext>
            </a:extLst>
          </p:cNvPr>
          <p:cNvSpPr txBox="1"/>
          <p:nvPr/>
        </p:nvSpPr>
        <p:spPr>
          <a:xfrm>
            <a:off x="22139564" y="12267295"/>
            <a:ext cx="224443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Report Session:</a:t>
            </a:r>
          </a:p>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bg1"/>
                </a:solidFill>
                <a:latin typeface="Gotham Bold" pitchFamily="50" charset="0"/>
                <a:cs typeface="Gotham Bold" pitchFamily="50" charset="0"/>
              </a:rPr>
              <a:t>3</a:t>
            </a: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 of 6</a:t>
            </a:r>
          </a:p>
        </p:txBody>
      </p:sp>
      <p:sp>
        <p:nvSpPr>
          <p:cNvPr id="9" name="Text Placeholder 2">
            <a:extLst>
              <a:ext uri="{FF2B5EF4-FFF2-40B4-BE49-F238E27FC236}">
                <a16:creationId xmlns:a16="http://schemas.microsoft.com/office/drawing/2014/main" id="{3CAA50D4-82C4-4399-A155-E4DAC79B74D4}"/>
              </a:ext>
            </a:extLst>
          </p:cNvPr>
          <p:cNvSpPr txBox="1">
            <a:spLocks/>
          </p:cNvSpPr>
          <p:nvPr/>
        </p:nvSpPr>
        <p:spPr>
          <a:xfrm>
            <a:off x="12415982" y="2859469"/>
            <a:ext cx="9966036" cy="6927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fontScale="85000" lnSpcReduction="20000"/>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buFontTx/>
              <a:buNone/>
            </a:pPr>
            <a:r>
              <a:rPr lang="en-US" sz="4800" b="1" dirty="0">
                <a:solidFill>
                  <a:schemeClr val="accent1"/>
                </a:solidFill>
              </a:rPr>
              <a:t>For individuals:</a:t>
            </a:r>
          </a:p>
          <a:p>
            <a:pPr hangingPunct="1"/>
            <a:r>
              <a:rPr lang="en-US" sz="2800" b="1" dirty="0"/>
              <a:t>Getting In </a:t>
            </a:r>
            <a:r>
              <a:rPr lang="en-US" sz="2800" dirty="0"/>
              <a:t>– Reflect on your experiences around recruitment, hiring, or benefits.  Have your personally experienced (or seen other examples) where such decisions were likely made through the lens of bias?  If so, what was the impact on your and others involved?</a:t>
            </a:r>
          </a:p>
          <a:p>
            <a:pPr hangingPunct="1"/>
            <a:r>
              <a:rPr lang="en-US" sz="2800" b="1" dirty="0"/>
              <a:t>Contributing &amp; Engaging </a:t>
            </a:r>
            <a:r>
              <a:rPr lang="en-US" sz="2800" dirty="0"/>
              <a:t>– Have you personally experienced (or seen other examples) where an individual’s ability to contribute was made through the lens of bias?  If so, what was the impact to you and others involved?</a:t>
            </a:r>
          </a:p>
          <a:p>
            <a:pPr hangingPunct="1"/>
            <a:r>
              <a:rPr lang="en-US" sz="2800" b="1" dirty="0"/>
              <a:t>Moving Up </a:t>
            </a:r>
            <a:r>
              <a:rPr lang="en-US" sz="2800" dirty="0"/>
              <a:t>– Reflect on your experiences around performance management and promotions.  Have you personally experienced (or seen) a situation in which an individual’s advancement was made through the lens of bias?  If so, what was the impact on you and others involved? </a:t>
            </a:r>
          </a:p>
        </p:txBody>
      </p:sp>
      <p:sp>
        <p:nvSpPr>
          <p:cNvPr id="4" name="TextBox 3">
            <a:extLst>
              <a:ext uri="{FF2B5EF4-FFF2-40B4-BE49-F238E27FC236}">
                <a16:creationId xmlns:a16="http://schemas.microsoft.com/office/drawing/2014/main" id="{49651ED4-F93D-4069-9D21-A8206C072CFE}"/>
              </a:ext>
            </a:extLst>
          </p:cNvPr>
          <p:cNvSpPr txBox="1"/>
          <p:nvPr/>
        </p:nvSpPr>
        <p:spPr>
          <a:xfrm>
            <a:off x="1224588" y="2824657"/>
            <a:ext cx="10092266" cy="66736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700" dirty="0">
                <a:solidFill>
                  <a:schemeClr val="accent1"/>
                </a:solidFill>
              </a:rPr>
              <a:t>For leaders:</a:t>
            </a:r>
          </a:p>
          <a:p>
            <a:pPr algn="l"/>
            <a:endParaRPr lang="en-US" dirty="0">
              <a:solidFill>
                <a:schemeClr val="accent1"/>
              </a:solidFill>
            </a:endParaRPr>
          </a:p>
          <a:p>
            <a:pPr marL="457200" indent="-457200" algn="l">
              <a:buFont typeface="Arial" panose="020B0604020202020204" pitchFamily="34" charset="0"/>
              <a:buChar char="•"/>
            </a:pPr>
            <a:r>
              <a:rPr lang="en-US" sz="2400" dirty="0"/>
              <a:t>Getting In </a:t>
            </a:r>
            <a:r>
              <a:rPr lang="en-US" sz="2400" b="0" dirty="0"/>
              <a:t>– Consider your culture and practices when it comes to recruitment, hiring, and benefit distribution for your team.</a:t>
            </a:r>
          </a:p>
          <a:p>
            <a:pPr algn="l"/>
            <a:endParaRPr lang="en-US" sz="2400" b="0" dirty="0"/>
          </a:p>
          <a:p>
            <a:pPr marL="457200" indent="-457200" algn="l">
              <a:buFont typeface="Arial" panose="020B0604020202020204" pitchFamily="34" charset="0"/>
              <a:buChar char="•"/>
            </a:pPr>
            <a:r>
              <a:rPr lang="en-US" sz="2400" dirty="0"/>
              <a:t>Contributing &amp; Engaging </a:t>
            </a:r>
            <a:r>
              <a:rPr lang="en-US" sz="2400" b="0" dirty="0"/>
              <a:t>– Consider your culture and practices when it comes to the ways your team contributes and engages with their day-to-day workflow.</a:t>
            </a:r>
          </a:p>
          <a:p>
            <a:pPr algn="l"/>
            <a:endParaRPr lang="en-US" sz="2400" b="0" dirty="0"/>
          </a:p>
          <a:p>
            <a:pPr marL="457200" indent="-457200" algn="l">
              <a:buFont typeface="Arial" panose="020B0604020202020204" pitchFamily="34" charset="0"/>
              <a:buChar char="•"/>
            </a:pPr>
            <a:r>
              <a:rPr lang="en-US" sz="2400" dirty="0"/>
              <a:t>Moving Up </a:t>
            </a:r>
            <a:r>
              <a:rPr lang="en-US" sz="2400" b="0" dirty="0"/>
              <a:t>– Consider your culture and practices when it comes to how your team members advance and are promoted in your organization.  </a:t>
            </a:r>
          </a:p>
          <a:p>
            <a:pPr marL="457200" indent="-457200" algn="l">
              <a:buFont typeface="Arial" panose="020B0604020202020204" pitchFamily="34" charset="0"/>
              <a:buChar char="•"/>
            </a:pPr>
            <a:endParaRPr lang="en-US" sz="2400" b="0" dirty="0"/>
          </a:p>
          <a:p>
            <a:pPr algn="l"/>
            <a:r>
              <a:rPr lang="en-US" sz="2400" dirty="0"/>
              <a:t>For your assigned area of the Talent Lifecycle, do the following:</a:t>
            </a:r>
          </a:p>
          <a:p>
            <a:pPr algn="l"/>
            <a:endParaRPr lang="en-US" sz="2400" b="0" i="1" dirty="0"/>
          </a:p>
          <a:p>
            <a:pPr marL="457200" lvl="4" indent="-457200" algn="l">
              <a:buFont typeface="Arial" panose="020B0604020202020204" pitchFamily="34" charset="0"/>
              <a:buChar char="•"/>
            </a:pPr>
            <a:r>
              <a:rPr lang="en-US" sz="2400" b="0" i="1" dirty="0"/>
              <a:t>List the possible biases that might be at play.</a:t>
            </a:r>
          </a:p>
          <a:p>
            <a:pPr marL="457200" lvl="4" indent="-457200" algn="l">
              <a:buFont typeface="Arial" panose="020B0604020202020204" pitchFamily="34" charset="0"/>
              <a:buChar char="•"/>
            </a:pPr>
            <a:r>
              <a:rPr lang="en-US" sz="2400" b="0" i="1" dirty="0"/>
              <a:t>Where might you apply careful or bold courage to make a change?</a:t>
            </a:r>
          </a:p>
        </p:txBody>
      </p:sp>
      <p:sp>
        <p:nvSpPr>
          <p:cNvPr id="11" name="Rectangle 10">
            <a:extLst>
              <a:ext uri="{FF2B5EF4-FFF2-40B4-BE49-F238E27FC236}">
                <a16:creationId xmlns:a16="http://schemas.microsoft.com/office/drawing/2014/main" id="{2EB29E11-65BF-4479-BBA3-349D417E5612}"/>
              </a:ext>
            </a:extLst>
          </p:cNvPr>
          <p:cNvSpPr/>
          <p:nvPr/>
        </p:nvSpPr>
        <p:spPr>
          <a:xfrm>
            <a:off x="-1" y="10590069"/>
            <a:ext cx="8669867" cy="3125930"/>
          </a:xfrm>
          <a:prstGeom prst="rect">
            <a:avLst/>
          </a:prstGeom>
          <a:solidFill>
            <a:schemeClr val="accent1"/>
          </a:solidFill>
          <a:ln w="12700" cap="flat">
            <a:noFill/>
            <a:miter lim="400000"/>
          </a:ln>
          <a:effectLst>
            <a:outerShdw blurRad="63500" sx="102000" sy="102000" algn="ctr" rotWithShape="0">
              <a:prstClr val="black">
                <a:alpha val="40000"/>
              </a:prstClr>
            </a:outerShdw>
            <a:softEdge rad="762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TextBox 11">
            <a:extLst>
              <a:ext uri="{FF2B5EF4-FFF2-40B4-BE49-F238E27FC236}">
                <a16:creationId xmlns:a16="http://schemas.microsoft.com/office/drawing/2014/main" id="{12B949B6-90DB-4E1C-B870-BEE8FF4AB44A}"/>
              </a:ext>
            </a:extLst>
          </p:cNvPr>
          <p:cNvSpPr txBox="1"/>
          <p:nvPr/>
        </p:nvSpPr>
        <p:spPr>
          <a:xfrm>
            <a:off x="2484095" y="10753833"/>
            <a:ext cx="5830171"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a:r>
              <a:rPr lang="en-US" sz="2800" b="0" dirty="0">
                <a:solidFill>
                  <a:srgbClr val="FFFFFF"/>
                </a:solidFill>
                <a:sym typeface="Helvetica Neue Medium"/>
              </a:rPr>
              <a:t>For a deeper dive into the Talent Lifecycle, refer to Part 4: Apply Across the Talent Lifecycle, of “The Leader’s Guide to Unconscious Bias”.  Contact </a:t>
            </a:r>
            <a:r>
              <a:rPr lang="en-US" sz="2800" b="0" dirty="0">
                <a:solidFill>
                  <a:srgbClr val="FFFFFF"/>
                </a:solidFill>
                <a:sym typeface="Helvetica Neue Medium"/>
                <a:hlinkClick r:id="rId2"/>
              </a:rPr>
              <a:t>vacare@franklincovey.com</a:t>
            </a:r>
            <a:r>
              <a:rPr lang="en-US" sz="2800" b="0" dirty="0">
                <a:solidFill>
                  <a:srgbClr val="FFFFFF"/>
                </a:solidFill>
                <a:sym typeface="Helvetica Neue Medium"/>
              </a:rPr>
              <a:t> to order.</a:t>
            </a:r>
          </a:p>
        </p:txBody>
      </p:sp>
      <p:pic>
        <p:nvPicPr>
          <p:cNvPr id="10" name="Picture 9">
            <a:extLst>
              <a:ext uri="{FF2B5EF4-FFF2-40B4-BE49-F238E27FC236}">
                <a16:creationId xmlns:a16="http://schemas.microsoft.com/office/drawing/2014/main" id="{E588E2EB-CD92-48CE-ABAD-933DF5C7F204}"/>
              </a:ext>
            </a:extLst>
          </p:cNvPr>
          <p:cNvPicPr>
            <a:picLocks noChangeAspect="1"/>
          </p:cNvPicPr>
          <p:nvPr/>
        </p:nvPicPr>
        <p:blipFill>
          <a:blip r:embed="rId3"/>
          <a:stretch>
            <a:fillRect/>
          </a:stretch>
        </p:blipFill>
        <p:spPr>
          <a:xfrm>
            <a:off x="420741" y="10750623"/>
            <a:ext cx="1860155" cy="2804823"/>
          </a:xfrm>
          <a:prstGeom prst="rect">
            <a:avLst/>
          </a:prstGeom>
        </p:spPr>
      </p:pic>
    </p:spTree>
    <p:extLst>
      <p:ext uri="{BB962C8B-B14F-4D97-AF65-F5344CB8AC3E}">
        <p14:creationId xmlns:p14="http://schemas.microsoft.com/office/powerpoint/2010/main" val="25819148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FB158C-5AA4-40BE-943C-8F53DC64D3C3}"/>
              </a:ext>
            </a:extLst>
          </p:cNvPr>
          <p:cNvSpPr>
            <a:spLocks noGrp="1"/>
          </p:cNvSpPr>
          <p:nvPr>
            <p:ph type="body" idx="1"/>
          </p:nvPr>
        </p:nvSpPr>
        <p:spPr>
          <a:xfrm>
            <a:off x="1325418" y="4035532"/>
            <a:ext cx="21005800" cy="8901727"/>
          </a:xfrm>
        </p:spPr>
        <p:txBody>
          <a:bodyPr>
            <a:normAutofit/>
          </a:bodyPr>
          <a:lstStyle/>
          <a:p>
            <a:pPr lvl="0"/>
            <a:r>
              <a:rPr lang="en-US" sz="4000" b="1" kern="1200" dirty="0"/>
              <a:t>What does leadership application really look like?  </a:t>
            </a:r>
            <a:r>
              <a:rPr lang="en-US" sz="4000" b="1" i="1" kern="1200" dirty="0"/>
              <a:t>(</a:t>
            </a:r>
            <a:r>
              <a:rPr lang="en-US" sz="4000" i="1" kern="1200" dirty="0"/>
              <a:t>Meeting structure, hierarchy and who gets to share ideas, informal networking, distribution of opportunities/delegation, etc.)</a:t>
            </a:r>
          </a:p>
          <a:p>
            <a:pPr rtl="0"/>
            <a:r>
              <a:rPr lang="en-US" sz="4000" b="1" kern="1200" dirty="0"/>
              <a:t>How do we ensure more connecting conversations while balancing time and sincerity?</a:t>
            </a:r>
          </a:p>
          <a:p>
            <a:pPr rtl="0"/>
            <a:r>
              <a:rPr lang="en-US" sz="4000" b="1" kern="1200" dirty="0"/>
              <a:t>What are the ‘</a:t>
            </a:r>
            <a:r>
              <a:rPr lang="en-US" sz="4000" b="1" kern="1200" dirty="0" err="1"/>
              <a:t>unnamables</a:t>
            </a:r>
            <a:r>
              <a:rPr lang="en-US" sz="4000" b="1" kern="1200" dirty="0"/>
              <a:t>’ and ‘undiscussables’ in our organization?  How do we really get to the point where we can discuss and address these topics?</a:t>
            </a:r>
          </a:p>
          <a:p>
            <a:pPr rtl="0"/>
            <a:endParaRPr lang="en-US" sz="4000" b="1" kern="1200" dirty="0"/>
          </a:p>
          <a:p>
            <a:pPr rtl="0"/>
            <a:endParaRPr lang="en-US" sz="4000" kern="1200" dirty="0"/>
          </a:p>
          <a:p>
            <a:endParaRPr lang="en-US" sz="4000" b="1" dirty="0"/>
          </a:p>
        </p:txBody>
      </p:sp>
      <p:sp>
        <p:nvSpPr>
          <p:cNvPr id="5" name="Title 4">
            <a:extLst>
              <a:ext uri="{FF2B5EF4-FFF2-40B4-BE49-F238E27FC236}">
                <a16:creationId xmlns:a16="http://schemas.microsoft.com/office/drawing/2014/main" id="{CB980BDB-0861-45B8-AB0E-684BA2D15C45}"/>
              </a:ext>
            </a:extLst>
          </p:cNvPr>
          <p:cNvSpPr>
            <a:spLocks noGrp="1"/>
          </p:cNvSpPr>
          <p:nvPr>
            <p:ph type="title"/>
          </p:nvPr>
        </p:nvSpPr>
        <p:spPr/>
        <p:txBody>
          <a:bodyPr/>
          <a:lstStyle/>
          <a:p>
            <a:r>
              <a:rPr lang="en-US" dirty="0"/>
              <a:t>Activity: Facilitated Discussion </a:t>
            </a:r>
            <a:r>
              <a:rPr lang="en-US" b="0" dirty="0"/>
              <a:t>(20-minutes)</a:t>
            </a:r>
            <a:endParaRPr lang="en-US" dirty="0"/>
          </a:p>
        </p:txBody>
      </p:sp>
      <p:cxnSp>
        <p:nvCxnSpPr>
          <p:cNvPr id="7" name="Straight Connector 6">
            <a:extLst>
              <a:ext uri="{FF2B5EF4-FFF2-40B4-BE49-F238E27FC236}">
                <a16:creationId xmlns:a16="http://schemas.microsoft.com/office/drawing/2014/main" id="{8F1F6A1E-E4E0-41F4-86D4-372BC792BF52}"/>
              </a:ext>
            </a:extLst>
          </p:cNvPr>
          <p:cNvCxnSpPr/>
          <p:nvPr/>
        </p:nvCxnSpPr>
        <p:spPr>
          <a:xfrm>
            <a:off x="1350819" y="2473796"/>
            <a:ext cx="5507182"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1A06072D-0C6D-4A69-A629-973A29F80CE0}"/>
              </a:ext>
            </a:extLst>
          </p:cNvPr>
          <p:cNvSpPr/>
          <p:nvPr/>
        </p:nvSpPr>
        <p:spPr>
          <a:xfrm>
            <a:off x="22139564" y="12029179"/>
            <a:ext cx="2244436" cy="168682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D0AA471A-E5CF-4A61-93FA-13939D4F7E4A}"/>
              </a:ext>
            </a:extLst>
          </p:cNvPr>
          <p:cNvSpPr txBox="1"/>
          <p:nvPr/>
        </p:nvSpPr>
        <p:spPr>
          <a:xfrm>
            <a:off x="22139564" y="12267295"/>
            <a:ext cx="224443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Report Session:</a:t>
            </a:r>
          </a:p>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bg1"/>
                </a:solidFill>
                <a:latin typeface="Gotham Bold" pitchFamily="50" charset="0"/>
                <a:cs typeface="Gotham Bold" pitchFamily="50" charset="0"/>
              </a:rPr>
              <a:t>4</a:t>
            </a: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 of 6</a:t>
            </a:r>
          </a:p>
        </p:txBody>
      </p:sp>
    </p:spTree>
    <p:extLst>
      <p:ext uri="{BB962C8B-B14F-4D97-AF65-F5344CB8AC3E}">
        <p14:creationId xmlns:p14="http://schemas.microsoft.com/office/powerpoint/2010/main" val="107730079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FB158C-5AA4-40BE-943C-8F53DC64D3C3}"/>
              </a:ext>
            </a:extLst>
          </p:cNvPr>
          <p:cNvSpPr>
            <a:spLocks noGrp="1"/>
          </p:cNvSpPr>
          <p:nvPr>
            <p:ph type="body" idx="1"/>
          </p:nvPr>
        </p:nvSpPr>
        <p:spPr>
          <a:xfrm>
            <a:off x="1350818" y="3104739"/>
            <a:ext cx="13161049" cy="9162555"/>
          </a:xfrm>
        </p:spPr>
        <p:txBody>
          <a:bodyPr>
            <a:normAutofit/>
          </a:bodyPr>
          <a:lstStyle/>
          <a:p>
            <a:pPr marL="0" indent="0">
              <a:buNone/>
            </a:pPr>
            <a:r>
              <a:rPr lang="en-US" sz="4800" b="1" dirty="0">
                <a:solidFill>
                  <a:schemeClr val="accent1"/>
                </a:solidFill>
              </a:rPr>
              <a:t>FIRST:</a:t>
            </a:r>
          </a:p>
          <a:p>
            <a:pPr>
              <a:lnSpc>
                <a:spcPct val="120000"/>
              </a:lnSpc>
            </a:pPr>
            <a:r>
              <a:rPr lang="en-US" sz="2800" b="1" dirty="0"/>
              <a:t>Reflect on you “Addressing Bias Action Plan” from p. 56 in your Participant Guide.  With you partner, discuss the following:</a:t>
            </a:r>
          </a:p>
          <a:p>
            <a:pPr lvl="1">
              <a:lnSpc>
                <a:spcPct val="120000"/>
              </a:lnSpc>
              <a:buFont typeface="Courier New" panose="02070309020205020404" pitchFamily="49" charset="0"/>
              <a:buChar char="o"/>
            </a:pPr>
            <a:r>
              <a:rPr lang="en-US" sz="2800" dirty="0"/>
              <a:t>What has been the most challenging part of your commitment?  </a:t>
            </a:r>
          </a:p>
          <a:p>
            <a:pPr lvl="1">
              <a:lnSpc>
                <a:spcPct val="120000"/>
              </a:lnSpc>
              <a:buFont typeface="Courier New" panose="02070309020205020404" pitchFamily="49" charset="0"/>
              <a:buChar char="o"/>
            </a:pPr>
            <a:r>
              <a:rPr lang="en-US" sz="2800" dirty="0"/>
              <a:t>What have commitments have you kept?  What was your experience?  </a:t>
            </a:r>
          </a:p>
          <a:p>
            <a:pPr lvl="1">
              <a:lnSpc>
                <a:spcPct val="120000"/>
              </a:lnSpc>
              <a:buFont typeface="Courier New" panose="02070309020205020404" pitchFamily="49" charset="0"/>
              <a:buChar char="o"/>
            </a:pPr>
            <a:r>
              <a:rPr lang="en-US" sz="2800" dirty="0"/>
              <a:t>What commitments have you missed?  What got in the way? </a:t>
            </a:r>
          </a:p>
          <a:p>
            <a:pPr lvl="1" rtl="0">
              <a:buFont typeface="Courier New" panose="02070309020205020404" pitchFamily="49" charset="0"/>
              <a:buChar char="o"/>
            </a:pPr>
            <a:r>
              <a:rPr lang="en-US" sz="2800" kern="1200" dirty="0"/>
              <a:t>How do we really get to the point where we can name the unnamable and discuss the undiscussables?</a:t>
            </a:r>
          </a:p>
          <a:p>
            <a:pPr marL="0" indent="0">
              <a:buNone/>
            </a:pPr>
            <a:endParaRPr lang="en-US" sz="3100" b="1" dirty="0"/>
          </a:p>
        </p:txBody>
      </p:sp>
      <p:sp>
        <p:nvSpPr>
          <p:cNvPr id="5" name="Title 4">
            <a:extLst>
              <a:ext uri="{FF2B5EF4-FFF2-40B4-BE49-F238E27FC236}">
                <a16:creationId xmlns:a16="http://schemas.microsoft.com/office/drawing/2014/main" id="{CB980BDB-0861-45B8-AB0E-684BA2D15C45}"/>
              </a:ext>
            </a:extLst>
          </p:cNvPr>
          <p:cNvSpPr>
            <a:spLocks noGrp="1"/>
          </p:cNvSpPr>
          <p:nvPr>
            <p:ph type="title"/>
          </p:nvPr>
        </p:nvSpPr>
        <p:spPr/>
        <p:txBody>
          <a:bodyPr/>
          <a:lstStyle/>
          <a:p>
            <a:r>
              <a:rPr lang="en-US" dirty="0"/>
              <a:t>Review Commitments </a:t>
            </a:r>
            <a:r>
              <a:rPr lang="en-US" b="0" dirty="0"/>
              <a:t>(10 minutes)</a:t>
            </a:r>
            <a:endParaRPr lang="en-US" dirty="0"/>
          </a:p>
        </p:txBody>
      </p:sp>
      <p:cxnSp>
        <p:nvCxnSpPr>
          <p:cNvPr id="7" name="Straight Connector 6">
            <a:extLst>
              <a:ext uri="{FF2B5EF4-FFF2-40B4-BE49-F238E27FC236}">
                <a16:creationId xmlns:a16="http://schemas.microsoft.com/office/drawing/2014/main" id="{8F1F6A1E-E4E0-41F4-86D4-372BC792BF52}"/>
              </a:ext>
            </a:extLst>
          </p:cNvPr>
          <p:cNvCxnSpPr/>
          <p:nvPr/>
        </p:nvCxnSpPr>
        <p:spPr>
          <a:xfrm>
            <a:off x="1350819" y="2473796"/>
            <a:ext cx="5507182"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84BA0DC5-798F-4BC2-85C7-4D16B30C1547}"/>
              </a:ext>
            </a:extLst>
          </p:cNvPr>
          <p:cNvSpPr/>
          <p:nvPr/>
        </p:nvSpPr>
        <p:spPr>
          <a:xfrm>
            <a:off x="22139564" y="12029179"/>
            <a:ext cx="2244436" cy="168682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AB6C925B-9B1E-4469-90C9-40976F32D398}"/>
              </a:ext>
            </a:extLst>
          </p:cNvPr>
          <p:cNvSpPr txBox="1"/>
          <p:nvPr/>
        </p:nvSpPr>
        <p:spPr>
          <a:xfrm>
            <a:off x="22139564" y="12267295"/>
            <a:ext cx="224443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Report Session:</a:t>
            </a:r>
          </a:p>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bg1"/>
                </a:solidFill>
                <a:latin typeface="Gotham Bold" pitchFamily="50" charset="0"/>
                <a:cs typeface="Gotham Bold" pitchFamily="50" charset="0"/>
              </a:rPr>
              <a:t>5</a:t>
            </a: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 of 6</a:t>
            </a:r>
          </a:p>
        </p:txBody>
      </p:sp>
      <p:pic>
        <p:nvPicPr>
          <p:cNvPr id="4" name="Picture 3">
            <a:extLst>
              <a:ext uri="{FF2B5EF4-FFF2-40B4-BE49-F238E27FC236}">
                <a16:creationId xmlns:a16="http://schemas.microsoft.com/office/drawing/2014/main" id="{5D4D32ED-26DC-431D-9113-8B1F6D35367A}"/>
              </a:ext>
            </a:extLst>
          </p:cNvPr>
          <p:cNvPicPr>
            <a:picLocks noChangeAspect="1"/>
          </p:cNvPicPr>
          <p:nvPr/>
        </p:nvPicPr>
        <p:blipFill>
          <a:blip r:embed="rId3"/>
          <a:stretch>
            <a:fillRect/>
          </a:stretch>
        </p:blipFill>
        <p:spPr>
          <a:xfrm>
            <a:off x="15115839" y="3876061"/>
            <a:ext cx="4385734" cy="5570676"/>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994E7AAD-A472-48E7-A4D8-ABCBFAEA8631}"/>
              </a:ext>
            </a:extLst>
          </p:cNvPr>
          <p:cNvPicPr>
            <a:picLocks noChangeAspect="1"/>
          </p:cNvPicPr>
          <p:nvPr/>
        </p:nvPicPr>
        <p:blipFill>
          <a:blip r:embed="rId4"/>
          <a:stretch>
            <a:fillRect/>
          </a:stretch>
        </p:blipFill>
        <p:spPr>
          <a:xfrm>
            <a:off x="19716079" y="5968691"/>
            <a:ext cx="4385734" cy="560237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657405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980BDB-0861-45B8-AB0E-684BA2D15C45}"/>
              </a:ext>
            </a:extLst>
          </p:cNvPr>
          <p:cNvSpPr>
            <a:spLocks noGrp="1"/>
          </p:cNvSpPr>
          <p:nvPr>
            <p:ph type="title"/>
          </p:nvPr>
        </p:nvSpPr>
        <p:spPr/>
        <p:txBody>
          <a:bodyPr/>
          <a:lstStyle/>
          <a:p>
            <a:r>
              <a:rPr lang="en-US" dirty="0">
                <a:latin typeface="Gotham Bold" pitchFamily="50" charset="0"/>
                <a:cs typeface="Gotham Bold" pitchFamily="50" charset="0"/>
              </a:rPr>
              <a:t>Update Commitments </a:t>
            </a:r>
            <a:r>
              <a:rPr lang="en-US" b="0" dirty="0"/>
              <a:t>(10 minutes)</a:t>
            </a:r>
            <a:endParaRPr lang="en-US" dirty="0"/>
          </a:p>
        </p:txBody>
      </p:sp>
      <p:cxnSp>
        <p:nvCxnSpPr>
          <p:cNvPr id="7" name="Straight Connector 6">
            <a:extLst>
              <a:ext uri="{FF2B5EF4-FFF2-40B4-BE49-F238E27FC236}">
                <a16:creationId xmlns:a16="http://schemas.microsoft.com/office/drawing/2014/main" id="{8F1F6A1E-E4E0-41F4-86D4-372BC792BF52}"/>
              </a:ext>
            </a:extLst>
          </p:cNvPr>
          <p:cNvCxnSpPr/>
          <p:nvPr/>
        </p:nvCxnSpPr>
        <p:spPr>
          <a:xfrm>
            <a:off x="1350819" y="2473796"/>
            <a:ext cx="5507182"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6" name="Text Placeholder 2">
            <a:extLst>
              <a:ext uri="{FF2B5EF4-FFF2-40B4-BE49-F238E27FC236}">
                <a16:creationId xmlns:a16="http://schemas.microsoft.com/office/drawing/2014/main" id="{421287F1-4C99-4A7D-9B3B-1B3031982820}"/>
              </a:ext>
            </a:extLst>
          </p:cNvPr>
          <p:cNvSpPr txBox="1">
            <a:spLocks/>
          </p:cNvSpPr>
          <p:nvPr/>
        </p:nvSpPr>
        <p:spPr>
          <a:xfrm>
            <a:off x="1350817" y="4397775"/>
            <a:ext cx="8998527" cy="7136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buFontTx/>
              <a:buNone/>
            </a:pPr>
            <a:r>
              <a:rPr lang="en-US" sz="4800" b="1" dirty="0">
                <a:solidFill>
                  <a:schemeClr val="accent1"/>
                </a:solidFill>
              </a:rPr>
              <a:t>For leaders:</a:t>
            </a:r>
          </a:p>
          <a:p>
            <a:pPr hangingPunct="1"/>
            <a:r>
              <a:rPr lang="en-US" sz="3200" dirty="0"/>
              <a:t>What small change could your team institute to make progress on unconscious bias?</a:t>
            </a:r>
          </a:p>
          <a:p>
            <a:pPr hangingPunct="1"/>
            <a:r>
              <a:rPr lang="en-US" sz="3200" dirty="0"/>
              <a:t>What big goal could your team set to make progress on unconscious bias?</a:t>
            </a:r>
          </a:p>
          <a:p>
            <a:pPr hangingPunct="1"/>
            <a:r>
              <a:rPr lang="en-US" sz="3200" dirty="0"/>
              <a:t>How will you celebrate when you’ve achieved it?</a:t>
            </a:r>
          </a:p>
          <a:p>
            <a:pPr marL="0" indent="0" hangingPunct="1">
              <a:buFontTx/>
              <a:buNone/>
            </a:pPr>
            <a:endParaRPr lang="en-US" sz="1800" b="1" dirty="0"/>
          </a:p>
        </p:txBody>
      </p:sp>
      <p:sp>
        <p:nvSpPr>
          <p:cNvPr id="8" name="Text Placeholder 2">
            <a:extLst>
              <a:ext uri="{FF2B5EF4-FFF2-40B4-BE49-F238E27FC236}">
                <a16:creationId xmlns:a16="http://schemas.microsoft.com/office/drawing/2014/main" id="{99F0DA02-C7E4-413A-B77D-BD493BF5AA76}"/>
              </a:ext>
            </a:extLst>
          </p:cNvPr>
          <p:cNvSpPr txBox="1">
            <a:spLocks/>
          </p:cNvSpPr>
          <p:nvPr/>
        </p:nvSpPr>
        <p:spPr>
          <a:xfrm>
            <a:off x="12157027" y="4397776"/>
            <a:ext cx="10876155" cy="5927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chemeClr val="tx1"/>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buFontTx/>
              <a:buNone/>
            </a:pPr>
            <a:r>
              <a:rPr lang="en-US" sz="4800" b="1" dirty="0">
                <a:solidFill>
                  <a:schemeClr val="accent1"/>
                </a:solidFill>
              </a:rPr>
              <a:t>For individuals:</a:t>
            </a:r>
          </a:p>
          <a:p>
            <a:pPr hangingPunct="1"/>
            <a:r>
              <a:rPr lang="en-US" sz="3200" dirty="0"/>
              <a:t>If you had the authority, what would you change in your organization to make progress on unconscious bias?</a:t>
            </a:r>
          </a:p>
          <a:p>
            <a:pPr hangingPunct="1"/>
            <a:r>
              <a:rPr lang="en-US" sz="3200" dirty="0"/>
              <a:t>What small practice can you institute from where you sit to make progress on bias?</a:t>
            </a:r>
          </a:p>
          <a:p>
            <a:pPr hangingPunct="1"/>
            <a:r>
              <a:rPr lang="en-US" sz="3200" dirty="0"/>
              <a:t>How will you celebrate when you’ve made it a habit?</a:t>
            </a:r>
          </a:p>
        </p:txBody>
      </p:sp>
      <p:sp>
        <p:nvSpPr>
          <p:cNvPr id="9" name="Rectangle 8">
            <a:extLst>
              <a:ext uri="{FF2B5EF4-FFF2-40B4-BE49-F238E27FC236}">
                <a16:creationId xmlns:a16="http://schemas.microsoft.com/office/drawing/2014/main" id="{9C3100D4-74EE-4AA6-9F44-0A540E9E33B6}"/>
              </a:ext>
            </a:extLst>
          </p:cNvPr>
          <p:cNvSpPr/>
          <p:nvPr/>
        </p:nvSpPr>
        <p:spPr>
          <a:xfrm>
            <a:off x="22139564" y="12029179"/>
            <a:ext cx="2244436" cy="168682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269F4D12-68DA-4B41-8C2C-1983D4D44F53}"/>
              </a:ext>
            </a:extLst>
          </p:cNvPr>
          <p:cNvSpPr txBox="1"/>
          <p:nvPr/>
        </p:nvSpPr>
        <p:spPr>
          <a:xfrm>
            <a:off x="22139564" y="12267295"/>
            <a:ext cx="224443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Report Session:</a:t>
            </a:r>
          </a:p>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chemeClr val="bg1"/>
                </a:solidFill>
                <a:latin typeface="Gotham Bold" pitchFamily="50" charset="0"/>
                <a:cs typeface="Gotham Bold" pitchFamily="50" charset="0"/>
              </a:rPr>
              <a:t>6</a:t>
            </a: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 of 6</a:t>
            </a:r>
          </a:p>
        </p:txBody>
      </p:sp>
    </p:spTree>
    <p:extLst>
      <p:ext uri="{BB962C8B-B14F-4D97-AF65-F5344CB8AC3E}">
        <p14:creationId xmlns:p14="http://schemas.microsoft.com/office/powerpoint/2010/main" val="402274735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2927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1" i="0" u="none" strike="noStrike" kern="0" cap="none" spc="0" normalizeH="0" baseline="0" noProof="0" dirty="0">
              <a:ln>
                <a:noFill/>
              </a:ln>
              <a:solidFill>
                <a:srgbClr val="FFFFFF"/>
              </a:solidFill>
              <a:effectLst/>
              <a:uLnTx/>
              <a:uFillTx/>
              <a:latin typeface="Arial" panose="020B0604020202020204"/>
              <a:ea typeface="+mn-ea"/>
              <a:cs typeface="+mn-cs"/>
              <a:sym typeface="Helvetica Neue"/>
            </a:endParaRPr>
          </a:p>
        </p:txBody>
      </p:sp>
      <p:sp>
        <p:nvSpPr>
          <p:cNvPr id="21" name="Rectangle 20">
            <a:extLst>
              <a:ext uri="{FF2B5EF4-FFF2-40B4-BE49-F238E27FC236}">
                <a16:creationId xmlns:a16="http://schemas.microsoft.com/office/drawing/2014/main" id="{109EE274-0296-4321-95DA-6C16C593D1AB}"/>
              </a:ext>
            </a:extLst>
          </p:cNvPr>
          <p:cNvSpPr/>
          <p:nvPr/>
        </p:nvSpPr>
        <p:spPr>
          <a:xfrm>
            <a:off x="7729268" y="12445170"/>
            <a:ext cx="16654732" cy="127083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2" name="Title 1">
            <a:extLst>
              <a:ext uri="{FF2B5EF4-FFF2-40B4-BE49-F238E27FC236}">
                <a16:creationId xmlns:a16="http://schemas.microsoft.com/office/drawing/2014/main" id="{AC7516CD-4A68-48DE-B4BE-D6C4A7AF8F36}"/>
              </a:ext>
            </a:extLst>
          </p:cNvPr>
          <p:cNvSpPr>
            <a:spLocks noGrp="1"/>
          </p:cNvSpPr>
          <p:nvPr>
            <p:ph type="title"/>
          </p:nvPr>
        </p:nvSpPr>
        <p:spPr>
          <a:xfrm>
            <a:off x="625448" y="4715070"/>
            <a:ext cx="6394026" cy="5486400"/>
          </a:xfrm>
        </p:spPr>
        <p:txBody>
          <a:bodyPr vert="horz" lIns="91440" tIns="45720" rIns="91440" bIns="45720" rtlCol="0" anchor="t">
            <a:normAutofit/>
          </a:bodyPr>
          <a:lstStyle/>
          <a:p>
            <a:pPr algn="ctr" defTabSz="914400">
              <a:lnSpc>
                <a:spcPct val="90000"/>
              </a:lnSpc>
              <a:spcBef>
                <a:spcPct val="0"/>
              </a:spcBef>
            </a:pPr>
            <a:r>
              <a:rPr lang="en-US" sz="7000" kern="1200" dirty="0">
                <a:solidFill>
                  <a:schemeClr val="bg1"/>
                </a:solidFill>
                <a:latin typeface="+mj-lt"/>
                <a:ea typeface="+mj-ea"/>
                <a:cs typeface="+mj-cs"/>
              </a:rPr>
              <a:t>Individual Contributors: Your Next One-On-One</a:t>
            </a:r>
          </a:p>
        </p:txBody>
      </p:sp>
      <p:sp>
        <p:nvSpPr>
          <p:cNvPr id="7" name="Rectangle 6">
            <a:extLst>
              <a:ext uri="{FF2B5EF4-FFF2-40B4-BE49-F238E27FC236}">
                <a16:creationId xmlns:a16="http://schemas.microsoft.com/office/drawing/2014/main" id="{845CB47E-CE6F-4C0C-9584-261667D687D0}"/>
              </a:ext>
            </a:extLst>
          </p:cNvPr>
          <p:cNvSpPr/>
          <p:nvPr/>
        </p:nvSpPr>
        <p:spPr>
          <a:xfrm>
            <a:off x="7958336" y="4915051"/>
            <a:ext cx="16196595" cy="7478970"/>
          </a:xfrm>
          <a:prstGeom prst="rect">
            <a:avLst/>
          </a:prstGeom>
          <a:ln w="12700">
            <a:solidFill>
              <a:schemeClr val="accent1"/>
            </a:solidFill>
          </a:ln>
        </p:spPr>
        <p:txBody>
          <a:bodyPr wrap="square">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Helvetica Neue"/>
                <a:sym typeface="Helvetica Neue"/>
              </a:rPr>
              <a:t>On </a:t>
            </a:r>
            <a:r>
              <a:rPr kumimoji="0" lang="en-US" sz="1500" b="0" i="0" u="none" strike="noStrike" kern="0" cap="none" spc="0" normalizeH="0" baseline="0" noProof="0" dirty="0">
                <a:ln>
                  <a:noFill/>
                </a:ln>
                <a:solidFill>
                  <a:srgbClr val="000000"/>
                </a:solidFill>
                <a:effectLst/>
                <a:highlight>
                  <a:srgbClr val="FFFF00"/>
                </a:highlight>
                <a:uLnTx/>
                <a:uFillTx/>
                <a:latin typeface="Helvetica Neue"/>
                <a:sym typeface="Helvetica Neue"/>
              </a:rPr>
              <a:t>[insert date of work session or first module</a:t>
            </a:r>
            <a:r>
              <a:rPr kumimoji="0" lang="en-US" sz="1500" b="0" i="0" u="none" strike="noStrike" kern="0" cap="none" spc="0" normalizeH="0" baseline="0" noProof="0" dirty="0">
                <a:ln>
                  <a:noFill/>
                </a:ln>
                <a:solidFill>
                  <a:srgbClr val="000000"/>
                </a:solidFill>
                <a:effectLst/>
                <a:uLnTx/>
                <a:uFillTx/>
                <a:latin typeface="Helvetica Neue"/>
                <a:sym typeface="Helvetica Neue"/>
              </a:rPr>
              <a:t>], you will be participating in a Report Session with your peers and colleagues around our [</a:t>
            </a:r>
            <a:r>
              <a:rPr kumimoji="0" lang="en-US" sz="1500" b="0" i="0" u="none" strike="noStrike" kern="0" cap="none" spc="0" normalizeH="0" baseline="0" noProof="0" dirty="0">
                <a:ln>
                  <a:noFill/>
                </a:ln>
                <a:solidFill>
                  <a:srgbClr val="000000"/>
                </a:solidFill>
                <a:effectLst/>
                <a:highlight>
                  <a:srgbClr val="FFFF00"/>
                </a:highlight>
                <a:uLnTx/>
                <a:uFillTx/>
                <a:latin typeface="Helvetica Neue"/>
                <a:sym typeface="Helvetica Neue"/>
              </a:rPr>
              <a:t>Unconscious Bias or name of program</a:t>
            </a:r>
            <a:r>
              <a:rPr kumimoji="0" lang="en-US" sz="1500" b="0" i="0" u="none" strike="noStrike" kern="0" cap="none" spc="0" normalizeH="0" baseline="0" noProof="0" dirty="0">
                <a:ln>
                  <a:noFill/>
                </a:ln>
                <a:solidFill>
                  <a:srgbClr val="000000"/>
                </a:solidFill>
                <a:effectLst/>
                <a:uLnTx/>
                <a:uFillTx/>
                <a:latin typeface="Helvetica Neue"/>
                <a:sym typeface="Helvetica Neue"/>
              </a:rPr>
              <a:t>] initiative!  During this [</a:t>
            </a:r>
            <a:r>
              <a:rPr kumimoji="0" lang="en-US" sz="1500" b="0" i="0" u="none" strike="noStrike" kern="0" cap="none" spc="0" normalizeH="0" baseline="0" noProof="0" dirty="0">
                <a:ln>
                  <a:noFill/>
                </a:ln>
                <a:solidFill>
                  <a:srgbClr val="000000"/>
                </a:solidFill>
                <a:effectLst/>
                <a:highlight>
                  <a:srgbClr val="FFFF00"/>
                </a:highlight>
                <a:uLnTx/>
                <a:uFillTx/>
                <a:latin typeface="Helvetica Neue"/>
                <a:sym typeface="Helvetica Neue"/>
              </a:rPr>
              <a:t>insert length of session</a:t>
            </a:r>
            <a:r>
              <a:rPr kumimoji="0" lang="en-US" sz="1500" b="0" i="0" u="none" strike="noStrike" kern="0" cap="none" spc="0" normalizeH="0" baseline="0" noProof="0" dirty="0">
                <a:ln>
                  <a:noFill/>
                </a:ln>
                <a:solidFill>
                  <a:srgbClr val="000000"/>
                </a:solidFill>
                <a:effectLst/>
                <a:uLnTx/>
                <a:uFillTx/>
                <a:latin typeface="Helvetica Neue"/>
                <a:sym typeface="Helvetica Neue"/>
              </a:rPr>
              <a:t>], you will:</a:t>
            </a:r>
            <a:endParaRPr kumimoji="0" lang="en-US" sz="1500" b="0" i="0" u="none" strike="noStrike" kern="0" cap="none" spc="0" normalizeH="0" baseline="0" noProof="0" dirty="0">
              <a:ln>
                <a:noFill/>
              </a:ln>
              <a:solidFill>
                <a:srgbClr val="000000"/>
              </a:solidFill>
              <a:effectLst/>
              <a:highlight>
                <a:srgbClr val="FFFF00"/>
              </a:highlight>
              <a:uLnTx/>
              <a:uFillTx/>
              <a:latin typeface="Helvetica Neue"/>
              <a:sym typeface="Helvetica Neue"/>
            </a:endParaRPr>
          </a:p>
          <a:p>
            <a:pPr marL="0" marR="0" lvl="4" indent="0" algn="l" defTabSz="825500" rtl="0" eaLnBrk="1" fontAlgn="auto" latinLnBrk="0" hangingPunct="0">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Helvetica Neue"/>
              <a:sym typeface="Helvetica Neue"/>
            </a:endParaRPr>
          </a:p>
          <a:p>
            <a:pPr marL="285750" marR="0" lvl="4"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a:ln>
                  <a:noFill/>
                </a:ln>
                <a:solidFill>
                  <a:srgbClr val="2D3540"/>
                </a:solidFill>
                <a:effectLst/>
                <a:uLnTx/>
                <a:uFillTx/>
                <a:latin typeface="Helvetica Neue"/>
                <a:sym typeface="Helvetica Neue"/>
              </a:rPr>
              <a:t>Participate</a:t>
            </a:r>
            <a:r>
              <a:rPr kumimoji="0" lang="en-US" sz="1500" b="0" i="0" u="none" strike="noStrike" kern="0" cap="none" spc="0" normalizeH="0" baseline="0" noProof="0" dirty="0">
                <a:ln>
                  <a:noFill/>
                </a:ln>
                <a:solidFill>
                  <a:srgbClr val="2D3540"/>
                </a:solidFill>
                <a:effectLst/>
                <a:uLnTx/>
                <a:uFillTx/>
                <a:latin typeface="Helvetica Neue"/>
                <a:sym typeface="Helvetica Neue"/>
              </a:rPr>
              <a:t> in a ‘teach-to-learn’ using the Practice Cards from their work session (download available here)</a:t>
            </a:r>
          </a:p>
          <a:p>
            <a:pPr marL="285750" marR="0" lvl="4"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a:ln>
                  <a:noFill/>
                </a:ln>
                <a:solidFill>
                  <a:srgbClr val="2D3540"/>
                </a:solidFill>
                <a:effectLst/>
                <a:uLnTx/>
                <a:uFillTx/>
                <a:latin typeface="Helvetica Neue"/>
                <a:sym typeface="Helvetica Neue"/>
              </a:rPr>
              <a:t>Engage</a:t>
            </a:r>
            <a:r>
              <a:rPr kumimoji="0" lang="en-US" sz="1500" b="0" i="0" u="none" strike="noStrike" kern="0" cap="none" spc="0" normalizeH="0" baseline="0" noProof="0" dirty="0">
                <a:ln>
                  <a:noFill/>
                </a:ln>
                <a:solidFill>
                  <a:srgbClr val="2D3540"/>
                </a:solidFill>
                <a:effectLst/>
                <a:uLnTx/>
                <a:uFillTx/>
                <a:latin typeface="Helvetica Neue"/>
                <a:sym typeface="Helvetica Neue"/>
              </a:rPr>
              <a:t> in facilitated discussions, led by [FC consultant/internal facilitator/DEI practitioner/</a:t>
            </a:r>
            <a:r>
              <a:rPr kumimoji="0" lang="en-US" sz="1500" b="0" i="0" u="none" strike="noStrike" kern="0" cap="none" spc="0" normalizeH="0" baseline="0" noProof="0" dirty="0" err="1">
                <a:ln>
                  <a:noFill/>
                </a:ln>
                <a:solidFill>
                  <a:srgbClr val="2D3540"/>
                </a:solidFill>
                <a:effectLst/>
                <a:uLnTx/>
                <a:uFillTx/>
                <a:latin typeface="Helvetica Neue"/>
                <a:sym typeface="Helvetica Neue"/>
              </a:rPr>
              <a:t>etc</a:t>
            </a:r>
            <a:r>
              <a:rPr kumimoji="0" lang="en-US" sz="1500" b="0" i="0" u="none" strike="noStrike" kern="0" cap="none" spc="0" normalizeH="0" baseline="0" noProof="0" dirty="0">
                <a:ln>
                  <a:noFill/>
                </a:ln>
                <a:solidFill>
                  <a:srgbClr val="2D3540"/>
                </a:solidFill>
                <a:effectLst/>
                <a:uLnTx/>
                <a:uFillTx/>
                <a:latin typeface="Helvetica Neue"/>
                <a:sym typeface="Helvetica Neue"/>
              </a:rPr>
              <a:t>]</a:t>
            </a:r>
          </a:p>
          <a:p>
            <a:pPr marL="285750" marR="0" lvl="4"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a:ln>
                  <a:noFill/>
                </a:ln>
                <a:solidFill>
                  <a:srgbClr val="2D3540"/>
                </a:solidFill>
                <a:effectLst/>
                <a:uLnTx/>
                <a:uFillTx/>
                <a:latin typeface="Helvetica Neue"/>
                <a:sym typeface="Helvetica Neue"/>
              </a:rPr>
              <a:t>Commit </a:t>
            </a:r>
            <a:r>
              <a:rPr kumimoji="0" lang="en-US" sz="1500" b="0" i="0" u="none" strike="noStrike" kern="0" cap="none" spc="0" normalizeH="0" baseline="0" noProof="0" dirty="0">
                <a:ln>
                  <a:noFill/>
                </a:ln>
                <a:solidFill>
                  <a:srgbClr val="2D3540"/>
                </a:solidFill>
                <a:effectLst/>
                <a:uLnTx/>
                <a:uFillTx/>
                <a:latin typeface="Helvetica Neue"/>
                <a:sym typeface="Helvetica Neue"/>
              </a:rPr>
              <a:t>to next steps and action items</a:t>
            </a:r>
          </a:p>
          <a:p>
            <a:pPr marL="285750" marR="0" lvl="4"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a:ln>
                  <a:noFill/>
                </a:ln>
                <a:solidFill>
                  <a:srgbClr val="2D3540"/>
                </a:solidFill>
                <a:effectLst/>
                <a:uLnTx/>
                <a:uFillTx/>
                <a:latin typeface="Helvetica Neue"/>
                <a:sym typeface="Helvetica Neue"/>
              </a:rPr>
              <a:t>Complete</a:t>
            </a:r>
            <a:r>
              <a:rPr kumimoji="0" lang="en-US" sz="1500" b="0" i="0" u="none" strike="noStrike" kern="0" cap="none" spc="0" normalizeH="0" baseline="0" noProof="0" dirty="0">
                <a:ln>
                  <a:noFill/>
                </a:ln>
                <a:solidFill>
                  <a:srgbClr val="2D3540"/>
                </a:solidFill>
                <a:effectLst/>
                <a:uLnTx/>
                <a:uFillTx/>
                <a:latin typeface="Helvetica Neue"/>
                <a:sym typeface="Helvetica Neue"/>
              </a:rPr>
              <a:t> a Pulse Survey</a:t>
            </a:r>
          </a:p>
          <a:p>
            <a:pPr marL="285750" marR="0" lvl="4"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0" cap="none" spc="0" normalizeH="0" baseline="0" noProof="0" dirty="0">
              <a:ln>
                <a:noFill/>
              </a:ln>
              <a:solidFill>
                <a:srgbClr val="000000"/>
              </a:solidFill>
              <a:effectLst/>
              <a:uLnTx/>
              <a:uFillTx/>
              <a:latin typeface="Helvetica Neue"/>
              <a:sym typeface="Helvetica Neue"/>
            </a:endParaRPr>
          </a:p>
          <a:p>
            <a:pPr marL="0" marR="0" lvl="4" indent="0" algn="l" defTabSz="825500" rtl="0" eaLnBrk="1" fontAlgn="auto" latinLnBrk="0" hangingPunct="0">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Helvetica Neue"/>
                <a:sym typeface="Helvetica Neue"/>
              </a:rPr>
              <a:t>As a result of this session, you will have a deeper understanding of the role unconscious bias plays in your team, your career development, and your key relationships at [</a:t>
            </a:r>
            <a:r>
              <a:rPr kumimoji="0" lang="en-US" sz="1500" b="0" i="0" u="none" strike="noStrike" kern="0" cap="none" spc="0" normalizeH="0" baseline="0" noProof="0" dirty="0">
                <a:ln>
                  <a:noFill/>
                </a:ln>
                <a:solidFill>
                  <a:srgbClr val="000000"/>
                </a:solidFill>
                <a:effectLst/>
                <a:highlight>
                  <a:srgbClr val="FFFF00"/>
                </a:highlight>
                <a:uLnTx/>
                <a:uFillTx/>
                <a:latin typeface="Helvetica Neue"/>
                <a:sym typeface="Helvetica Neue"/>
              </a:rPr>
              <a:t>insert name of office, medical center, section, etc.].  </a:t>
            </a:r>
            <a:r>
              <a:rPr kumimoji="0" lang="en-US" sz="1500" b="0" i="0" u="none" strike="noStrike" kern="0" cap="none" spc="0" normalizeH="0" baseline="0" noProof="0" dirty="0">
                <a:ln>
                  <a:noFill/>
                </a:ln>
                <a:solidFill>
                  <a:srgbClr val="000000"/>
                </a:solidFill>
                <a:effectLst/>
                <a:uLnTx/>
                <a:uFillTx/>
                <a:latin typeface="Helvetica Neue"/>
                <a:sym typeface="Helvetica Neue"/>
              </a:rPr>
              <a:t>You will also have a renewed focus on your commitments around your role in contributing to a culture of High-Performance and inclusion.  Everyone in the organization owns the work around inclusion.  Use the following discussion questions to prepare for your next one-on-one conversation with your leader:</a:t>
            </a:r>
          </a:p>
          <a:p>
            <a:pPr marL="0" marR="0" lvl="4" indent="0" algn="l" defTabSz="825500" rtl="0" eaLnBrk="1" fontAlgn="auto" latinLnBrk="0" hangingPunct="0">
              <a:lnSpc>
                <a:spcPct val="100000"/>
              </a:lnSpc>
              <a:spcBef>
                <a:spcPts val="0"/>
              </a:spcBef>
              <a:spcAft>
                <a:spcPts val="0"/>
              </a:spcAft>
              <a:buClrTx/>
              <a:buSzTx/>
              <a:buFontTx/>
              <a:buNone/>
              <a:tabLst/>
              <a:defRPr/>
            </a:pPr>
            <a:endParaRPr lang="en-US" sz="1500" b="0" dirty="0"/>
          </a:p>
          <a:p>
            <a:pPr marR="0" lvl="4" indent="0" algn="l" defTabSz="825500" rtl="0" eaLnBrk="1" fontAlgn="auto" latinLnBrk="0" hangingPunct="0">
              <a:lnSpc>
                <a:spcPct val="100000"/>
              </a:lnSpc>
              <a:spcBef>
                <a:spcPts val="0"/>
              </a:spcBef>
              <a:spcAft>
                <a:spcPts val="0"/>
              </a:spcAft>
              <a:buClrTx/>
              <a:buSzTx/>
              <a:tabLst/>
              <a:defRPr/>
            </a:pPr>
            <a:endParaRPr kumimoji="0" lang="en-US" sz="15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endParaRPr lang="en-US" sz="1500" b="0" dirty="0"/>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endParaRPr lang="en-US" sz="1500" b="0" dirty="0"/>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endParaRPr lang="en-US" sz="1500" b="0" dirty="0"/>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Helvetica Neue"/>
              <a:sym typeface="Helvetica Neue"/>
            </a:endParaRPr>
          </a:p>
          <a:p>
            <a:pPr lvl="0" algn="l">
              <a:defRPr/>
            </a:pPr>
            <a:r>
              <a:rPr lang="en-US" sz="1500" b="0" dirty="0"/>
              <a:t>To help you prepare for an effective conversation with your manager, explore this collection of resources from the </a:t>
            </a:r>
            <a:r>
              <a:rPr lang="en-US" sz="1500" b="0" dirty="0" err="1"/>
              <a:t>Jhana</a:t>
            </a:r>
            <a:r>
              <a:rPr lang="en-US" sz="1500" b="0" dirty="0"/>
              <a:t> microlearning website – </a:t>
            </a:r>
            <a:r>
              <a:rPr lang="en-US" sz="1500" dirty="0">
                <a:hlinkClick r:id="rId3"/>
              </a:rPr>
              <a:t>Managing Your Boss</a:t>
            </a:r>
            <a:r>
              <a:rPr lang="en-US" sz="1500" b="0" dirty="0"/>
              <a:t>.</a:t>
            </a:r>
          </a:p>
          <a:p>
            <a:pPr lvl="0" algn="l">
              <a:defRPr/>
            </a:pPr>
            <a:endParaRPr lang="en-US" sz="1500" b="0" dirty="0"/>
          </a:p>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Helvetica Neue"/>
                <a:sym typeface="Helvetica Neue"/>
              </a:rPr>
              <a:t>Would you like a refresher prior to the report session?  Click on any of the three, 30-minute “Unconscious Bias” </a:t>
            </a:r>
            <a:r>
              <a:rPr kumimoji="0" lang="en-US" sz="1500" b="0" i="0" u="none" strike="noStrike" kern="0" cap="none" spc="0" normalizeH="0" baseline="0" noProof="0" dirty="0" err="1">
                <a:ln>
                  <a:noFill/>
                </a:ln>
                <a:solidFill>
                  <a:srgbClr val="000000"/>
                </a:solidFill>
                <a:effectLst/>
                <a:uLnTx/>
                <a:uFillTx/>
                <a:latin typeface="Helvetica Neue"/>
                <a:sym typeface="Helvetica Neue"/>
              </a:rPr>
              <a:t>Excelerators</a:t>
            </a:r>
            <a:r>
              <a:rPr kumimoji="0" lang="en-US" sz="1500" b="0" i="0" u="none" strike="noStrike" kern="0" cap="none" spc="0" normalizeH="0" baseline="0" noProof="0" dirty="0">
                <a:ln>
                  <a:noFill/>
                </a:ln>
                <a:solidFill>
                  <a:srgbClr val="000000"/>
                </a:solidFill>
                <a:effectLst/>
                <a:uLnTx/>
                <a:uFillTx/>
                <a:latin typeface="Helvetica Neue"/>
                <a:sym typeface="Helvetica Neue"/>
              </a:rPr>
              <a:t> below and log in to your All Access Pass Portal to review key concepts:</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Helvetica Neue"/>
              <a:sym typeface="Helvetica Neue"/>
            </a:endParaRPr>
          </a:p>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a:ln>
                  <a:noFill/>
                </a:ln>
                <a:solidFill>
                  <a:srgbClr val="000000"/>
                </a:solidFill>
                <a:effectLst/>
                <a:uLnTx/>
                <a:uFillTx/>
                <a:latin typeface="Helvetica Neue"/>
                <a:sym typeface="Helvetica Neue"/>
              </a:rPr>
              <a:t>Unconscious Bias Part 1: Identify Bias - </a:t>
            </a:r>
            <a:r>
              <a:rPr kumimoji="0" lang="en-US" sz="1500" b="0" i="0" u="none" strike="noStrike" kern="0" cap="none" spc="0" normalizeH="0" baseline="0" noProof="0" dirty="0">
                <a:ln>
                  <a:noFill/>
                </a:ln>
                <a:solidFill>
                  <a:srgbClr val="000000"/>
                </a:solidFill>
                <a:effectLst/>
                <a:uLnTx/>
                <a:uFillTx/>
                <a:latin typeface="Helvetica Neue"/>
                <a:sym typeface="Helvetica Neue"/>
                <a:hlinkClick r:id="rId4"/>
              </a:rPr>
              <a:t>https://link.allaccesspass.com/mod/scorm/player.php?cm=11496&amp;scoid=17645&amp;display=popup</a:t>
            </a:r>
            <a:r>
              <a:rPr kumimoji="0" lang="en-US" sz="1500" b="0" i="0" u="none" strike="noStrike" kern="0" cap="none" spc="0" normalizeH="0" baseline="0" noProof="0" dirty="0">
                <a:ln>
                  <a:noFill/>
                </a:ln>
                <a:solidFill>
                  <a:srgbClr val="000000"/>
                </a:solidFill>
                <a:effectLst/>
                <a:uLnTx/>
                <a:uFillTx/>
                <a:latin typeface="Helvetica Neue"/>
                <a:sym typeface="Helvetica Neue"/>
              </a:rPr>
              <a:t> </a:t>
            </a:r>
          </a:p>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a:ln>
                  <a:noFill/>
                </a:ln>
                <a:solidFill>
                  <a:srgbClr val="000000"/>
                </a:solidFill>
                <a:effectLst/>
                <a:uLnTx/>
                <a:uFillTx/>
                <a:latin typeface="Helvetica Neue"/>
                <a:sym typeface="Helvetica Neue"/>
              </a:rPr>
              <a:t>Unconscious Bias Part 2: Cultivate Connection - </a:t>
            </a:r>
            <a:r>
              <a:rPr kumimoji="0" lang="en-US" sz="1500" b="0" i="0" u="none" strike="noStrike" kern="0" cap="none" spc="0" normalizeH="0" baseline="0" noProof="0" dirty="0">
                <a:ln>
                  <a:noFill/>
                </a:ln>
                <a:solidFill>
                  <a:srgbClr val="000000"/>
                </a:solidFill>
                <a:effectLst/>
                <a:uLnTx/>
                <a:uFillTx/>
                <a:latin typeface="Helvetica Neue"/>
                <a:sym typeface="Helvetica Neue"/>
                <a:hlinkClick r:id="rId5"/>
              </a:rPr>
              <a:t>https://link.allaccesspass.com/mod/scorm/player.php?cm=11497&amp;scoid=17598&amp;display=popup</a:t>
            </a:r>
            <a:r>
              <a:rPr kumimoji="0" lang="en-US" sz="1500" b="0" i="0" u="none" strike="noStrike" kern="0" cap="none" spc="0" normalizeH="0" baseline="0" noProof="0" dirty="0">
                <a:ln>
                  <a:noFill/>
                </a:ln>
                <a:solidFill>
                  <a:srgbClr val="000000"/>
                </a:solidFill>
                <a:effectLst/>
                <a:uLnTx/>
                <a:uFillTx/>
                <a:latin typeface="Helvetica Neue"/>
                <a:sym typeface="Helvetica Neue"/>
              </a:rPr>
              <a:t> </a:t>
            </a:r>
          </a:p>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a:ln>
                  <a:noFill/>
                </a:ln>
                <a:solidFill>
                  <a:srgbClr val="000000"/>
                </a:solidFill>
                <a:effectLst/>
                <a:uLnTx/>
                <a:uFillTx/>
                <a:latin typeface="Helvetica Neue"/>
                <a:sym typeface="Helvetica Neue"/>
              </a:rPr>
              <a:t>Unconscious Bias Part 3: Choose Courage - </a:t>
            </a:r>
            <a:r>
              <a:rPr kumimoji="0" lang="en-US" sz="1500" b="0" i="0" u="none" strike="noStrike" kern="0" cap="none" spc="0" normalizeH="0" baseline="0" noProof="0" dirty="0">
                <a:ln>
                  <a:noFill/>
                </a:ln>
                <a:solidFill>
                  <a:srgbClr val="000000"/>
                </a:solidFill>
                <a:effectLst/>
                <a:uLnTx/>
                <a:uFillTx/>
                <a:latin typeface="Helvetica Neue"/>
                <a:sym typeface="Helvetica Neue"/>
                <a:hlinkClick r:id="rId6"/>
              </a:rPr>
              <a:t>https://link.allaccesspass.com/mod/scorm/player.php?cm=11498&amp;scoid=17600&amp;display=popup</a:t>
            </a:r>
            <a:r>
              <a:rPr kumimoji="0" lang="en-US" sz="1500" b="0" i="0" u="none" strike="noStrike" kern="0" cap="none" spc="0" normalizeH="0" baseline="0" noProof="0" dirty="0">
                <a:ln>
                  <a:noFill/>
                </a:ln>
                <a:solidFill>
                  <a:srgbClr val="000000"/>
                </a:solidFill>
                <a:effectLst/>
                <a:uLnTx/>
                <a:uFillTx/>
                <a:latin typeface="Helvetica Neue"/>
                <a:sym typeface="Helvetica Neue"/>
              </a:rPr>
              <a:t> </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Helvetica Neue"/>
                <a:sym typeface="Helvetica Neue"/>
              </a:rPr>
              <a:t>We’ll see you on [</a:t>
            </a:r>
            <a:r>
              <a:rPr kumimoji="0" lang="en-US" sz="1500" b="0" i="0" u="none" strike="noStrike" kern="0" cap="none" spc="0" normalizeH="0" baseline="0" noProof="0" dirty="0">
                <a:ln>
                  <a:noFill/>
                </a:ln>
                <a:solidFill>
                  <a:srgbClr val="000000"/>
                </a:solidFill>
                <a:effectLst/>
                <a:highlight>
                  <a:srgbClr val="FFFF00"/>
                </a:highlight>
                <a:uLnTx/>
                <a:uFillTx/>
                <a:latin typeface="Helvetica Neue"/>
                <a:sym typeface="Helvetica Neue"/>
              </a:rPr>
              <a:t>insert date of report session</a:t>
            </a:r>
            <a:r>
              <a:rPr kumimoji="0" lang="en-US" sz="1500" b="0" i="0" u="none" strike="noStrike" kern="0" cap="none" spc="0" normalizeH="0" baseline="0" noProof="0" dirty="0">
                <a:ln>
                  <a:noFill/>
                </a:ln>
                <a:solidFill>
                  <a:srgbClr val="000000"/>
                </a:solidFill>
                <a:effectLst/>
                <a:uLnTx/>
                <a:uFillTx/>
                <a:latin typeface="Helvetica Neue"/>
                <a:sym typeface="Helvetica Neue"/>
              </a:rPr>
              <a:t>]!</a:t>
            </a:r>
          </a:p>
        </p:txBody>
      </p:sp>
      <p:sp>
        <p:nvSpPr>
          <p:cNvPr id="8" name="TextBox 7">
            <a:extLst>
              <a:ext uri="{FF2B5EF4-FFF2-40B4-BE49-F238E27FC236}">
                <a16:creationId xmlns:a16="http://schemas.microsoft.com/office/drawing/2014/main" id="{C8AB21EA-7617-492E-938C-8FC31B57D414}"/>
              </a:ext>
            </a:extLst>
          </p:cNvPr>
          <p:cNvSpPr txBox="1"/>
          <p:nvPr/>
        </p:nvSpPr>
        <p:spPr>
          <a:xfrm>
            <a:off x="7997218" y="178474"/>
            <a:ext cx="16196594"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B8488F"/>
                </a:solidFill>
                <a:effectLst/>
                <a:uLnTx/>
                <a:uFillTx/>
                <a:latin typeface="Helvetica Neue"/>
                <a:ea typeface="Helvetica Neue"/>
                <a:cs typeface="Helvetica Neue"/>
                <a:sym typeface="Helvetica Neue"/>
              </a:rPr>
              <a:t>Following the </a:t>
            </a:r>
            <a:r>
              <a:rPr kumimoji="0" lang="en-US" sz="2800" b="1" i="0" u="none" strike="noStrike" kern="0" cap="none" spc="0" normalizeH="0" baseline="0" noProof="0" dirty="0">
                <a:ln>
                  <a:noFill/>
                </a:ln>
                <a:solidFill>
                  <a:srgbClr val="B8488F"/>
                </a:solidFill>
                <a:effectLst/>
                <a:uLnTx/>
                <a:uFillTx/>
                <a:latin typeface="Helvetica Neue"/>
                <a:sym typeface="Helvetica Neue"/>
              </a:rPr>
              <a:t>five week Jhana reinforcement track, your participants will  engage in a facilitated Report Session. </a:t>
            </a:r>
            <a:r>
              <a:rPr kumimoji="0" lang="en-US" sz="2800" b="0" i="0" u="none" strike="noStrike" kern="0" cap="none" spc="0" normalizeH="0" baseline="0" noProof="0" dirty="0">
                <a:ln>
                  <a:noFill/>
                </a:ln>
                <a:solidFill>
                  <a:srgbClr val="2D3540"/>
                </a:solidFill>
                <a:effectLst/>
                <a:uLnTx/>
                <a:uFillTx/>
                <a:latin typeface="Helvetica Neue"/>
                <a:sym typeface="Helvetica Neue"/>
              </a:rPr>
              <a:t>This report session is an opportunity for your participants (leaders and/or individual contributors) to reconnect around their UB journey.  During this 60-90 minute session, participants will:</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
        <p:nvSpPr>
          <p:cNvPr id="15" name="TextBox 14">
            <a:extLst>
              <a:ext uri="{FF2B5EF4-FFF2-40B4-BE49-F238E27FC236}">
                <a16:creationId xmlns:a16="http://schemas.microsoft.com/office/drawing/2014/main" id="{68ED96D2-136A-4679-8BAC-FE772F3D07F7}"/>
              </a:ext>
            </a:extLst>
          </p:cNvPr>
          <p:cNvSpPr txBox="1"/>
          <p:nvPr/>
        </p:nvSpPr>
        <p:spPr>
          <a:xfrm>
            <a:off x="9847115" y="12752946"/>
            <a:ext cx="12496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B8488F"/>
                </a:solidFill>
                <a:effectLst/>
                <a:uLnTx/>
                <a:uFillTx/>
                <a:latin typeface="Helvetica Neue"/>
                <a:ea typeface="Helvetica Neue"/>
                <a:cs typeface="Helvetica Neue"/>
                <a:sym typeface="Helvetica Neue"/>
              </a:rPr>
              <a:t>For a deeper dive, explore this resource from the </a:t>
            </a:r>
            <a:r>
              <a:rPr kumimoji="0" lang="en-US" sz="2000" b="1" i="0" u="none" strike="noStrike" kern="0" cap="none" spc="0" normalizeH="0" baseline="0" noProof="0" dirty="0" err="1">
                <a:ln>
                  <a:noFill/>
                </a:ln>
                <a:solidFill>
                  <a:srgbClr val="B8488F"/>
                </a:solidFill>
                <a:effectLst/>
                <a:uLnTx/>
                <a:uFillTx/>
                <a:latin typeface="Helvetica Neue"/>
                <a:ea typeface="Helvetica Neue"/>
                <a:cs typeface="Helvetica Neue"/>
                <a:sym typeface="Helvetica Neue"/>
              </a:rPr>
              <a:t>Jhana</a:t>
            </a:r>
            <a:r>
              <a:rPr kumimoji="0" lang="en-US" sz="2000" b="1" i="0" u="none" strike="noStrike" kern="0" cap="none" spc="0" normalizeH="0" baseline="0" noProof="0" dirty="0">
                <a:ln>
                  <a:noFill/>
                </a:ln>
                <a:solidFill>
                  <a:srgbClr val="B8488F"/>
                </a:solidFill>
                <a:effectLst/>
                <a:uLnTx/>
                <a:uFillTx/>
                <a:latin typeface="Helvetica Neue"/>
                <a:ea typeface="Helvetica Neue"/>
                <a:cs typeface="Helvetica Neue"/>
                <a:sym typeface="Helvetica Neue"/>
              </a:rPr>
              <a:t> micro-learning site – Managing Your Boss.</a:t>
            </a:r>
          </a:p>
        </p:txBody>
      </p:sp>
      <p:sp>
        <p:nvSpPr>
          <p:cNvPr id="17" name="TextBox 16">
            <a:extLst>
              <a:ext uri="{FF2B5EF4-FFF2-40B4-BE49-F238E27FC236}">
                <a16:creationId xmlns:a16="http://schemas.microsoft.com/office/drawing/2014/main" id="{9B178B9B-2283-4A6A-8D33-7603F1AD20FB}"/>
              </a:ext>
            </a:extLst>
          </p:cNvPr>
          <p:cNvSpPr txBox="1"/>
          <p:nvPr/>
        </p:nvSpPr>
        <p:spPr>
          <a:xfrm>
            <a:off x="859605" y="11167409"/>
            <a:ext cx="601005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Helvetica Neue"/>
                <a:sym typeface="Helvetica Neue"/>
                <a:hlinkClick r:id="rId7" action="ppaction://hlinksldjump"/>
              </a:rPr>
              <a:t>Return to Implementation Roadmap</a:t>
            </a:r>
            <a:endParaRPr kumimoji="0" lang="en-US" sz="28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pic>
        <p:nvPicPr>
          <p:cNvPr id="19" name="Graphic 18" descr="Group brainstorm">
            <a:extLst>
              <a:ext uri="{FF2B5EF4-FFF2-40B4-BE49-F238E27FC236}">
                <a16:creationId xmlns:a16="http://schemas.microsoft.com/office/drawing/2014/main" id="{C2618942-12C8-469F-8FAE-61FD5FA31F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11890" y="2657510"/>
            <a:ext cx="1821141" cy="1821141"/>
          </a:xfrm>
          <a:prstGeom prst="rect">
            <a:avLst/>
          </a:prstGeom>
        </p:spPr>
      </p:pic>
      <p:sp>
        <p:nvSpPr>
          <p:cNvPr id="5" name="Rectangle 4">
            <a:extLst>
              <a:ext uri="{FF2B5EF4-FFF2-40B4-BE49-F238E27FC236}">
                <a16:creationId xmlns:a16="http://schemas.microsoft.com/office/drawing/2014/main" id="{81E99FA3-5A19-418D-BB70-496AB0F4E1C4}"/>
              </a:ext>
            </a:extLst>
          </p:cNvPr>
          <p:cNvSpPr/>
          <p:nvPr/>
        </p:nvSpPr>
        <p:spPr>
          <a:xfrm>
            <a:off x="7997218" y="2013810"/>
            <a:ext cx="12192000" cy="2031325"/>
          </a:xfrm>
          <a:prstGeom prst="rect">
            <a:avLst/>
          </a:prstGeom>
        </p:spPr>
        <p:txBody>
          <a:bodyPr>
            <a:spAutoFit/>
          </a:bodyPr>
          <a:lstStyle/>
          <a:p>
            <a:pPr marL="457200" marR="0" lvl="0" indent="-45720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2D3540"/>
                </a:solidFill>
                <a:effectLst/>
                <a:uLnTx/>
                <a:uFillTx/>
                <a:latin typeface="Helvetica Neue"/>
                <a:sym typeface="Helvetica Neue"/>
              </a:rPr>
              <a:t>Participate</a:t>
            </a:r>
            <a:r>
              <a:rPr kumimoji="0" lang="en-US" sz="1800" b="0" i="0" u="none" strike="noStrike" kern="0" cap="none" spc="0" normalizeH="0" baseline="0" noProof="0" dirty="0">
                <a:ln>
                  <a:noFill/>
                </a:ln>
                <a:solidFill>
                  <a:srgbClr val="2D3540"/>
                </a:solidFill>
                <a:effectLst/>
                <a:uLnTx/>
                <a:uFillTx/>
                <a:latin typeface="Helvetica Neue"/>
                <a:sym typeface="Helvetica Neue"/>
              </a:rPr>
              <a:t> in a ‘teach-to-learn’ using the Practice Cards from their work session (download available here)</a:t>
            </a:r>
          </a:p>
          <a:p>
            <a:pPr marL="457200" marR="0" lvl="0" indent="-45720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2D3540"/>
                </a:solidFill>
                <a:effectLst/>
                <a:uLnTx/>
                <a:uFillTx/>
                <a:latin typeface="Helvetica Neue"/>
                <a:sym typeface="Helvetica Neue"/>
              </a:rPr>
              <a:t>Engage</a:t>
            </a:r>
            <a:r>
              <a:rPr kumimoji="0" lang="en-US" sz="1800" b="0" i="0" u="none" strike="noStrike" kern="0" cap="none" spc="0" normalizeH="0" baseline="0" noProof="0" dirty="0">
                <a:ln>
                  <a:noFill/>
                </a:ln>
                <a:solidFill>
                  <a:srgbClr val="2D3540"/>
                </a:solidFill>
                <a:effectLst/>
                <a:uLnTx/>
                <a:uFillTx/>
                <a:latin typeface="Helvetica Neue"/>
                <a:sym typeface="Helvetica Neue"/>
              </a:rPr>
              <a:t> in facilitated discussions, led by [FC consultant/internal facilitator/DEI practitioner/</a:t>
            </a:r>
            <a:r>
              <a:rPr kumimoji="0" lang="en-US" sz="1800" b="0" i="0" u="none" strike="noStrike" kern="0" cap="none" spc="0" normalizeH="0" baseline="0" noProof="0" dirty="0" err="1">
                <a:ln>
                  <a:noFill/>
                </a:ln>
                <a:solidFill>
                  <a:srgbClr val="2D3540"/>
                </a:solidFill>
                <a:effectLst/>
                <a:uLnTx/>
                <a:uFillTx/>
                <a:latin typeface="Helvetica Neue"/>
                <a:sym typeface="Helvetica Neue"/>
              </a:rPr>
              <a:t>etc</a:t>
            </a:r>
            <a:r>
              <a:rPr kumimoji="0" lang="en-US" sz="1800" b="0" i="0" u="none" strike="noStrike" kern="0" cap="none" spc="0" normalizeH="0" baseline="0" noProof="0" dirty="0">
                <a:ln>
                  <a:noFill/>
                </a:ln>
                <a:solidFill>
                  <a:srgbClr val="2D3540"/>
                </a:solidFill>
                <a:effectLst/>
                <a:uLnTx/>
                <a:uFillTx/>
                <a:latin typeface="Helvetica Neue"/>
                <a:sym typeface="Helvetica Neue"/>
              </a:rPr>
              <a:t>]</a:t>
            </a:r>
          </a:p>
          <a:p>
            <a:pPr marL="457200" marR="0" lvl="0" indent="-45720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2D3540"/>
                </a:solidFill>
                <a:effectLst/>
                <a:uLnTx/>
                <a:uFillTx/>
                <a:latin typeface="Helvetica Neue"/>
                <a:sym typeface="Helvetica Neue"/>
              </a:rPr>
              <a:t>Commit</a:t>
            </a:r>
            <a:r>
              <a:rPr kumimoji="0" lang="en-US" sz="1800" b="0" i="0" u="none" strike="noStrike" kern="0" cap="none" spc="0" normalizeH="0" baseline="0" noProof="0" dirty="0">
                <a:ln>
                  <a:noFill/>
                </a:ln>
                <a:solidFill>
                  <a:srgbClr val="2D3540"/>
                </a:solidFill>
                <a:effectLst/>
                <a:uLnTx/>
                <a:uFillTx/>
                <a:latin typeface="Helvetica Neue"/>
                <a:sym typeface="Helvetica Neue"/>
              </a:rPr>
              <a:t> to next steps and action items</a:t>
            </a:r>
          </a:p>
          <a:p>
            <a:pPr marL="457200" indent="-457200" algn="l">
              <a:buFont typeface="Arial" panose="020B0604020202020204" pitchFamily="34" charset="0"/>
              <a:buChar char="•"/>
              <a:defRPr/>
            </a:pPr>
            <a:r>
              <a:rPr kumimoji="0" lang="en-US" sz="1800" b="1" i="0" u="none" strike="noStrike" kern="0" cap="none" spc="0" normalizeH="0" baseline="0" noProof="0" dirty="0">
                <a:ln>
                  <a:noFill/>
                </a:ln>
                <a:solidFill>
                  <a:srgbClr val="2D3540"/>
                </a:solidFill>
                <a:effectLst/>
                <a:uLnTx/>
                <a:uFillTx/>
                <a:latin typeface="Helvetica Neue"/>
                <a:sym typeface="Helvetica Neue"/>
              </a:rPr>
              <a:t>Complete</a:t>
            </a:r>
            <a:r>
              <a:rPr kumimoji="0" lang="en-US" sz="1800" b="0" i="0" u="none" strike="noStrike" kern="0" cap="none" spc="0" normalizeH="0" baseline="0" noProof="0" dirty="0">
                <a:ln>
                  <a:noFill/>
                </a:ln>
                <a:solidFill>
                  <a:srgbClr val="2D3540"/>
                </a:solidFill>
                <a:effectLst/>
                <a:uLnTx/>
                <a:uFillTx/>
                <a:latin typeface="Helvetica Neue"/>
                <a:sym typeface="Helvetica Neue"/>
              </a:rPr>
              <a:t> a Pulse Survey </a:t>
            </a:r>
            <a:r>
              <a:rPr lang="en-US" sz="1800" i="1" dirty="0">
                <a:solidFill>
                  <a:schemeClr val="tx1"/>
                </a:solidFill>
                <a:highlight>
                  <a:srgbClr val="FFFF00"/>
                </a:highlight>
              </a:rPr>
              <a:t>(optional – please contact </a:t>
            </a:r>
            <a:r>
              <a:rPr lang="en-US" sz="1800" i="1" dirty="0">
                <a:solidFill>
                  <a:schemeClr val="tx1"/>
                </a:solidFill>
                <a:highlight>
                  <a:srgbClr val="FFFF00"/>
                </a:highlight>
                <a:hlinkClick r:id="rId10"/>
              </a:rPr>
              <a:t>vacare@franklincovey.com</a:t>
            </a:r>
            <a:r>
              <a:rPr lang="en-US" sz="1800" i="1" dirty="0">
                <a:solidFill>
                  <a:schemeClr val="tx1"/>
                </a:solidFill>
                <a:highlight>
                  <a:srgbClr val="FFFF00"/>
                </a:highlight>
              </a:rPr>
              <a:t> if you need support with surveys)</a:t>
            </a:r>
            <a:endParaRPr lang="en-US" sz="1800" b="0" dirty="0">
              <a:solidFill>
                <a:schemeClr val="tx1"/>
              </a:solidFill>
              <a:highlight>
                <a:srgbClr val="FFFF00"/>
              </a:highlight>
            </a:endParaRPr>
          </a:p>
          <a:p>
            <a:pPr marL="457200" marR="0" lvl="0" indent="-45720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2D3540"/>
              </a:solidFill>
              <a:effectLst/>
              <a:uLnTx/>
              <a:uFillTx/>
              <a:latin typeface="Helvetica Neue"/>
              <a:sym typeface="Helvetica Neue"/>
            </a:endParaRPr>
          </a:p>
          <a:p>
            <a:pPr marL="457200" marR="0" lvl="0" indent="-45720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2D3540"/>
                </a:solidFill>
                <a:effectLst/>
                <a:uLnTx/>
                <a:uFillTx/>
                <a:latin typeface="Helvetica Neue"/>
                <a:sym typeface="Helvetica Neue"/>
              </a:rPr>
              <a:t>*Practice</a:t>
            </a:r>
            <a:r>
              <a:rPr kumimoji="0" lang="en-US" sz="1800" b="0" i="0" u="none" strike="noStrike" kern="0" cap="none" spc="0" normalizeH="0" baseline="0" noProof="0" dirty="0">
                <a:ln>
                  <a:noFill/>
                </a:ln>
                <a:solidFill>
                  <a:srgbClr val="2D3540"/>
                </a:solidFill>
                <a:effectLst/>
                <a:uLnTx/>
                <a:uFillTx/>
                <a:latin typeface="Helvetica Neue"/>
                <a:sym typeface="Helvetica Neue"/>
              </a:rPr>
              <a:t> leading an Unconscious Bias Huddle Discussion</a:t>
            </a:r>
          </a:p>
        </p:txBody>
      </p:sp>
      <p:sp>
        <p:nvSpPr>
          <p:cNvPr id="6" name="Rectangle 5">
            <a:extLst>
              <a:ext uri="{FF2B5EF4-FFF2-40B4-BE49-F238E27FC236}">
                <a16:creationId xmlns:a16="http://schemas.microsoft.com/office/drawing/2014/main" id="{7F323A27-D894-487F-9035-CB862A0EAF92}"/>
              </a:ext>
            </a:extLst>
          </p:cNvPr>
          <p:cNvSpPr/>
          <p:nvPr/>
        </p:nvSpPr>
        <p:spPr>
          <a:xfrm>
            <a:off x="7729268" y="13381920"/>
            <a:ext cx="7415142" cy="338554"/>
          </a:xfrm>
          <a:prstGeom prst="rect">
            <a:avLst/>
          </a:prstGeom>
        </p:spPr>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2D3540"/>
                </a:solidFill>
                <a:effectLst/>
                <a:uLnTx/>
                <a:uFillTx/>
                <a:latin typeface="Helvetica Neue"/>
                <a:sym typeface="Helvetica Neue"/>
              </a:rPr>
              <a:t>*(optional activity for organizations who choose to utilize this part of the process</a:t>
            </a:r>
            <a:r>
              <a:rPr kumimoji="0" lang="en-US" sz="1600" b="0" i="0" u="none" strike="noStrike" kern="0" cap="none" spc="0" normalizeH="0" baseline="0" noProof="0" dirty="0">
                <a:ln>
                  <a:noFill/>
                </a:ln>
                <a:solidFill>
                  <a:srgbClr val="2D3540"/>
                </a:solidFill>
                <a:effectLst/>
                <a:uLnTx/>
                <a:uFillTx/>
                <a:latin typeface="Helvetica Neue"/>
                <a:sym typeface="Helvetica Neue"/>
              </a:rPr>
              <a:t>) </a:t>
            </a:r>
            <a:endParaRPr kumimoji="0" lang="en-US" sz="1600" b="1" i="0" u="none" strike="noStrike" kern="0" cap="none" spc="0" normalizeH="0" baseline="0" noProof="0" dirty="0">
              <a:ln>
                <a:noFill/>
              </a:ln>
              <a:solidFill>
                <a:srgbClr val="000000"/>
              </a:solidFill>
              <a:effectLst/>
              <a:uLnTx/>
              <a:uFillTx/>
              <a:latin typeface="Helvetica Neue"/>
              <a:sym typeface="Helvetica Neue"/>
            </a:endParaRPr>
          </a:p>
        </p:txBody>
      </p:sp>
      <p:sp>
        <p:nvSpPr>
          <p:cNvPr id="22" name="Rectangle 21">
            <a:extLst>
              <a:ext uri="{FF2B5EF4-FFF2-40B4-BE49-F238E27FC236}">
                <a16:creationId xmlns:a16="http://schemas.microsoft.com/office/drawing/2014/main" id="{C5D05E4C-9A57-4823-99DD-181ABBCE73C3}"/>
              </a:ext>
            </a:extLst>
          </p:cNvPr>
          <p:cNvSpPr/>
          <p:nvPr/>
        </p:nvSpPr>
        <p:spPr>
          <a:xfrm>
            <a:off x="7729268" y="3736906"/>
            <a:ext cx="16654732" cy="106786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23" name="TextBox 22">
            <a:extLst>
              <a:ext uri="{FF2B5EF4-FFF2-40B4-BE49-F238E27FC236}">
                <a16:creationId xmlns:a16="http://schemas.microsoft.com/office/drawing/2014/main" id="{A5783FF6-C981-4056-B713-5CC0CE6B2123}"/>
              </a:ext>
            </a:extLst>
          </p:cNvPr>
          <p:cNvSpPr txBox="1"/>
          <p:nvPr/>
        </p:nvSpPr>
        <p:spPr>
          <a:xfrm>
            <a:off x="9808234" y="3911764"/>
            <a:ext cx="12496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D3540"/>
                </a:solidFill>
                <a:effectLst/>
                <a:uLnTx/>
                <a:uFillTx/>
                <a:latin typeface="Helvetica Neue"/>
                <a:ea typeface="Helvetica Neue"/>
                <a:cs typeface="Helvetica Neue"/>
                <a:sym typeface="Helvetica Neue"/>
              </a:rPr>
              <a:t>The following email template can be used to schedule or remind participants of the upcoming Report Session. Remember to </a:t>
            </a:r>
            <a:r>
              <a:rPr kumimoji="0" lang="en-US" sz="2000" b="1" i="0" u="none" strike="noStrike" kern="0" cap="none" spc="0" normalizeH="0" baseline="0" noProof="0" dirty="0">
                <a:ln>
                  <a:noFill/>
                </a:ln>
                <a:solidFill>
                  <a:srgbClr val="2D3540"/>
                </a:solidFill>
                <a:effectLst/>
                <a:highlight>
                  <a:srgbClr val="FFFF00"/>
                </a:highlight>
                <a:uLnTx/>
                <a:uFillTx/>
                <a:latin typeface="Helvetica Neue"/>
                <a:ea typeface="Helvetica Neue"/>
                <a:cs typeface="Helvetica Neue"/>
                <a:sym typeface="Helvetica Neue"/>
              </a:rPr>
              <a:t>update all text highlighted in yellow </a:t>
            </a:r>
            <a:r>
              <a:rPr kumimoji="0" lang="en-US" sz="2000" b="1" i="0" u="none" strike="noStrike" kern="0" cap="none" spc="0" normalizeH="0" baseline="0" noProof="0" dirty="0">
                <a:ln>
                  <a:noFill/>
                </a:ln>
                <a:solidFill>
                  <a:srgbClr val="2D3540"/>
                </a:solidFill>
                <a:effectLst/>
                <a:uLnTx/>
                <a:uFillTx/>
                <a:latin typeface="Helvetica Neue"/>
                <a:ea typeface="Helvetica Neue"/>
                <a:cs typeface="Helvetica Neue"/>
                <a:sym typeface="Helvetica Neue"/>
              </a:rPr>
              <a:t>to your organization specific information.</a:t>
            </a:r>
          </a:p>
        </p:txBody>
      </p:sp>
      <p:pic>
        <p:nvPicPr>
          <p:cNvPr id="3" name="Picture 2">
            <a:extLst>
              <a:ext uri="{FF2B5EF4-FFF2-40B4-BE49-F238E27FC236}">
                <a16:creationId xmlns:a16="http://schemas.microsoft.com/office/drawing/2014/main" id="{9756001E-35BA-46D3-BB36-F78CDC065077}"/>
              </a:ext>
            </a:extLst>
          </p:cNvPr>
          <p:cNvPicPr>
            <a:picLocks noChangeAspect="1"/>
          </p:cNvPicPr>
          <p:nvPr/>
        </p:nvPicPr>
        <p:blipFill>
          <a:blip r:embed="rId11"/>
          <a:stretch>
            <a:fillRect/>
          </a:stretch>
        </p:blipFill>
        <p:spPr>
          <a:xfrm>
            <a:off x="8145168" y="7735380"/>
            <a:ext cx="4313532" cy="2302493"/>
          </a:xfrm>
          <a:prstGeom prst="rect">
            <a:avLst/>
          </a:prstGeom>
        </p:spPr>
      </p:pic>
      <p:sp>
        <p:nvSpPr>
          <p:cNvPr id="4" name="TextBox 3">
            <a:extLst>
              <a:ext uri="{FF2B5EF4-FFF2-40B4-BE49-F238E27FC236}">
                <a16:creationId xmlns:a16="http://schemas.microsoft.com/office/drawing/2014/main" id="{03FD646F-26B0-45E8-AF2F-3E2B68AF2F8E}"/>
              </a:ext>
            </a:extLst>
          </p:cNvPr>
          <p:cNvSpPr txBox="1"/>
          <p:nvPr/>
        </p:nvSpPr>
        <p:spPr>
          <a:xfrm>
            <a:off x="13122136" y="8011585"/>
            <a:ext cx="7029450" cy="1826141"/>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600" b="0" dirty="0"/>
              <a:t>Consider the Impact of Behaviors Model.  Where do you see yourself on this model in your current team?  </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600" b="0" dirty="0"/>
              <a:t>What actions have you committed to that will help you shift yourself closer to high-performance?</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600" b="0" dirty="0"/>
              <a:t>What are the specific behaviors from your manager that support high-performance?  Which behaviors diminish high-performance?</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600" b="0" dirty="0"/>
              <a:t>How can your manager support your action plan? </a:t>
            </a:r>
          </a:p>
        </p:txBody>
      </p:sp>
    </p:spTree>
    <p:extLst>
      <p:ext uri="{BB962C8B-B14F-4D97-AF65-F5344CB8AC3E}">
        <p14:creationId xmlns:p14="http://schemas.microsoft.com/office/powerpoint/2010/main" val="38747600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941D60-7A11-4A0C-8829-07865F1F89CD}"/>
              </a:ext>
            </a:extLst>
          </p:cNvPr>
          <p:cNvSpPr/>
          <p:nvPr/>
        </p:nvSpPr>
        <p:spPr>
          <a:xfrm>
            <a:off x="7729268" y="9983909"/>
            <a:ext cx="16654732" cy="3646919"/>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9" name="Rectangle 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2927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1" i="0" u="none" strike="noStrike" kern="0" cap="none" spc="0" normalizeH="0" baseline="0" noProof="0" dirty="0">
              <a:ln>
                <a:noFill/>
              </a:ln>
              <a:solidFill>
                <a:srgbClr val="FFFFFF"/>
              </a:solidFill>
              <a:effectLst/>
              <a:uLnTx/>
              <a:uFillTx/>
              <a:latin typeface="Arial" panose="020B0604020202020204"/>
              <a:ea typeface="+mn-ea"/>
              <a:cs typeface="+mn-cs"/>
              <a:sym typeface="Helvetica Neue"/>
            </a:endParaRPr>
          </a:p>
        </p:txBody>
      </p:sp>
      <p:sp>
        <p:nvSpPr>
          <p:cNvPr id="2" name="Title 1">
            <a:extLst>
              <a:ext uri="{FF2B5EF4-FFF2-40B4-BE49-F238E27FC236}">
                <a16:creationId xmlns:a16="http://schemas.microsoft.com/office/drawing/2014/main" id="{AC7516CD-4A68-48DE-B4BE-D6C4A7AF8F36}"/>
              </a:ext>
            </a:extLst>
          </p:cNvPr>
          <p:cNvSpPr>
            <a:spLocks noGrp="1"/>
          </p:cNvSpPr>
          <p:nvPr>
            <p:ph type="title"/>
          </p:nvPr>
        </p:nvSpPr>
        <p:spPr>
          <a:xfrm>
            <a:off x="625448" y="6867526"/>
            <a:ext cx="6394026" cy="5486400"/>
          </a:xfrm>
        </p:spPr>
        <p:txBody>
          <a:bodyPr vert="horz" lIns="91440" tIns="45720" rIns="91440" bIns="45720" rtlCol="0" anchor="t">
            <a:noAutofit/>
          </a:bodyPr>
          <a:lstStyle/>
          <a:p>
            <a:pPr algn="ctr" defTabSz="914400">
              <a:lnSpc>
                <a:spcPct val="90000"/>
              </a:lnSpc>
              <a:spcBef>
                <a:spcPct val="0"/>
              </a:spcBef>
            </a:pPr>
            <a:r>
              <a:rPr lang="en-US" sz="5400" kern="1200" dirty="0">
                <a:solidFill>
                  <a:schemeClr val="bg1"/>
                </a:solidFill>
              </a:rPr>
              <a:t>60 Day Post-Work Email </a:t>
            </a:r>
            <a:endParaRPr lang="en-US" sz="5400" kern="1200" dirty="0">
              <a:solidFill>
                <a:schemeClr val="bg1"/>
              </a:solidFill>
              <a:latin typeface="+mj-lt"/>
              <a:ea typeface="+mj-ea"/>
              <a:cs typeface="+mj-cs"/>
            </a:endParaRPr>
          </a:p>
        </p:txBody>
      </p:sp>
      <p:sp>
        <p:nvSpPr>
          <p:cNvPr id="7" name="Rectangle 6">
            <a:extLst>
              <a:ext uri="{FF2B5EF4-FFF2-40B4-BE49-F238E27FC236}">
                <a16:creationId xmlns:a16="http://schemas.microsoft.com/office/drawing/2014/main" id="{845CB47E-CE6F-4C0C-9584-261667D687D0}"/>
              </a:ext>
            </a:extLst>
          </p:cNvPr>
          <p:cNvSpPr/>
          <p:nvPr/>
        </p:nvSpPr>
        <p:spPr>
          <a:xfrm>
            <a:off x="7958336" y="1994905"/>
            <a:ext cx="16196595" cy="7928452"/>
          </a:xfrm>
          <a:prstGeom prst="rect">
            <a:avLst/>
          </a:prstGeom>
          <a:ln w="12700">
            <a:solidFill>
              <a:schemeClr val="accent1"/>
            </a:solidFill>
          </a:ln>
        </p:spPr>
        <p:txBody>
          <a:bodyPr wrap="square">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Neue"/>
                <a:sym typeface="Helvetica Neue"/>
              </a:rPr>
              <a:t>Thank you for your participation in last week’s Report Session!  First, I’d like to highlight some themes and insights from the Pulse assessment that each of you completed:</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r>
              <a:rPr lang="en-US" sz="1400" b="0" dirty="0"/>
              <a:t>1. </a:t>
            </a:r>
            <a:r>
              <a:rPr lang="en-US" sz="1400" b="0" dirty="0">
                <a:highlight>
                  <a:srgbClr val="FFFF00"/>
                </a:highlight>
              </a:rPr>
              <a:t>[include themes from work sessions or optional Pulse survey data]</a:t>
            </a:r>
          </a:p>
          <a:p>
            <a:pPr lvl="0" algn="l">
              <a:defRPr/>
            </a:pPr>
            <a:r>
              <a:rPr kumimoji="0" lang="en-US" sz="1400" b="0" i="0" u="none" strike="noStrike" kern="0" cap="none" spc="0" normalizeH="0" baseline="0" noProof="0" dirty="0">
                <a:ln>
                  <a:noFill/>
                </a:ln>
                <a:solidFill>
                  <a:srgbClr val="000000"/>
                </a:solidFill>
                <a:effectLst/>
                <a:uLnTx/>
                <a:uFillTx/>
                <a:latin typeface="Helvetica Neue"/>
                <a:sym typeface="Helvetica Neue"/>
              </a:rPr>
              <a:t>2. </a:t>
            </a:r>
            <a:r>
              <a:rPr lang="en-US" sz="1400" b="0" dirty="0">
                <a:highlight>
                  <a:srgbClr val="FFFF00"/>
                </a:highlight>
              </a:rPr>
              <a:t>[include themes from work sessions or optional Pulse survey data]</a:t>
            </a:r>
            <a:endParaRPr kumimoji="0" lang="en-US" sz="14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r>
              <a:rPr lang="en-US" sz="1400" b="0" dirty="0"/>
              <a:t>3. </a:t>
            </a:r>
            <a:r>
              <a:rPr lang="en-US" sz="1400" b="0" dirty="0">
                <a:highlight>
                  <a:srgbClr val="FFFF00"/>
                </a:highlight>
              </a:rPr>
              <a:t>[include themes from work sessions or optional Pulse survey data]</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Neue"/>
                <a:sym typeface="Helvetica Neue"/>
              </a:rPr>
              <a:t>Based on this, [</a:t>
            </a:r>
            <a:r>
              <a:rPr kumimoji="0" lang="en-US" sz="1400" b="0" i="0" u="none" strike="noStrike" kern="0" cap="none" spc="0" normalizeH="0" baseline="0" noProof="0" dirty="0">
                <a:ln>
                  <a:noFill/>
                </a:ln>
                <a:solidFill>
                  <a:srgbClr val="000000"/>
                </a:solidFill>
                <a:effectLst/>
                <a:highlight>
                  <a:srgbClr val="FFFF00"/>
                </a:highlight>
                <a:uLnTx/>
                <a:uFillTx/>
                <a:latin typeface="Helvetica Neue"/>
                <a:sym typeface="Helvetica Neue"/>
              </a:rPr>
              <a:t>summative statement about effectiveness of the implementation so far and next steps</a:t>
            </a:r>
            <a:r>
              <a:rPr kumimoji="0" lang="en-US" sz="1400" b="0" i="0" u="none" strike="noStrike" kern="0" cap="none" spc="0" normalizeH="0" baseline="0" noProof="0" dirty="0">
                <a:ln>
                  <a:noFill/>
                </a:ln>
                <a:solidFill>
                  <a:srgbClr val="000000"/>
                </a:solidFill>
                <a:effectLst/>
                <a:uLnTx/>
                <a:uFillTx/>
                <a:latin typeface="Helvetica Neue"/>
                <a:sym typeface="Helvetica Neue"/>
              </a:rPr>
              <a:t>]</a:t>
            </a:r>
          </a:p>
          <a:p>
            <a:pPr marR="0" lvl="0" algn="l" defTabSz="825500" rtl="0" eaLnBrk="1" fontAlgn="auto" latinLnBrk="0" hangingPunct="0">
              <a:lnSpc>
                <a:spcPct val="100000"/>
              </a:lnSpc>
              <a:spcBef>
                <a:spcPts val="0"/>
              </a:spcBef>
              <a:spcAft>
                <a:spcPts val="0"/>
              </a:spcAft>
              <a:buClrTx/>
              <a:buSzTx/>
              <a:tabLst/>
              <a:defRPr/>
            </a:pPr>
            <a:endParaRPr lang="en-US" sz="1400" kern="1200" dirty="0">
              <a:solidFill>
                <a:srgbClr val="2D3540"/>
              </a:solidFill>
            </a:endParaRPr>
          </a:p>
          <a:p>
            <a:pPr lvl="0" algn="l"/>
            <a:r>
              <a:rPr kumimoji="0" lang="en-US" sz="1400" b="0" i="0" u="none" strike="noStrike" kern="1200" cap="none" spc="0" normalizeH="0" baseline="0" noProof="0" dirty="0">
                <a:ln>
                  <a:noFill/>
                </a:ln>
                <a:solidFill>
                  <a:srgbClr val="2D3540"/>
                </a:solidFill>
                <a:effectLst/>
                <a:uLnTx/>
                <a:uFillTx/>
                <a:latin typeface="Helvetica Neue"/>
                <a:sym typeface="Helvetica Neue"/>
              </a:rPr>
              <a:t>An important part of progress is reframing our</a:t>
            </a:r>
            <a:r>
              <a:rPr lang="en-US" sz="1400" b="0" kern="1200" dirty="0">
                <a:solidFill>
                  <a:srgbClr val="2D3540"/>
                </a:solidFill>
              </a:rPr>
              <a:t> perspective.  Your continued exploration of bias, inclusion, and the impact they each have on people and performance, will help you broaden your lens and unleash your team’s fullest potential. Below you’ll find some additional Jhana resources to dive deeper: </a:t>
            </a:r>
          </a:p>
          <a:p>
            <a:pPr lvl="0" algn="l"/>
            <a:endParaRPr kumimoji="0" lang="en-US" sz="1400" b="0" i="0" u="none" strike="noStrike" kern="1200" cap="none" spc="0" normalizeH="0" baseline="0" noProof="0" dirty="0">
              <a:ln>
                <a:noFill/>
              </a:ln>
              <a:solidFill>
                <a:srgbClr val="2D3540"/>
              </a:solidFill>
              <a:effectLst/>
              <a:uLnTx/>
              <a:uFillTx/>
              <a:latin typeface="Helvetica Neue"/>
              <a:sym typeface="Helvetica Neue"/>
            </a:endParaRPr>
          </a:p>
          <a:p>
            <a:pPr marL="285750" indent="-285750" algn="l">
              <a:buFont typeface="Arial" panose="020B0604020202020204" pitchFamily="34" charset="0"/>
              <a:buChar char="•"/>
            </a:pPr>
            <a:r>
              <a:rPr kumimoji="0" lang="en-US" sz="1400" b="1" i="0" u="none" strike="noStrike" kern="1200" cap="none" spc="0" normalizeH="0" baseline="0" noProof="0" dirty="0">
                <a:ln>
                  <a:noFill/>
                </a:ln>
                <a:solidFill>
                  <a:srgbClr val="2D3540"/>
                </a:solidFill>
                <a:effectLst/>
                <a:uLnTx/>
                <a:uFillTx/>
                <a:latin typeface="Helvetica Neue"/>
                <a:sym typeface="Helvetica Neue"/>
              </a:rPr>
              <a:t>3 things you can do to foster inclusion on your team </a:t>
            </a:r>
            <a:r>
              <a:rPr kumimoji="0" lang="en-US" sz="1400" b="0" i="0" u="none" strike="noStrike" kern="1200" cap="none" spc="0" normalizeH="0" baseline="0" noProof="0" dirty="0">
                <a:ln>
                  <a:noFill/>
                </a:ln>
                <a:solidFill>
                  <a:srgbClr val="2D3540"/>
                </a:solidFill>
                <a:effectLst/>
                <a:uLnTx/>
                <a:uFillTx/>
                <a:latin typeface="Helvetica Neue"/>
                <a:sym typeface="Helvetica Neue"/>
              </a:rPr>
              <a:t>(video)</a:t>
            </a:r>
            <a:r>
              <a:rPr kumimoji="0" lang="en-US" sz="1400" b="1" i="0" u="none" strike="noStrike" kern="1200" cap="none" spc="0" normalizeH="0" baseline="0" noProof="0" dirty="0">
                <a:ln>
                  <a:noFill/>
                </a:ln>
                <a:solidFill>
                  <a:srgbClr val="2D3540"/>
                </a:solidFill>
                <a:effectLst/>
                <a:uLnTx/>
                <a:uFillTx/>
                <a:latin typeface="Helvetica Neue"/>
                <a:sym typeface="Helvetica Neue"/>
              </a:rPr>
              <a:t> - </a:t>
            </a:r>
            <a:r>
              <a:rPr lang="en-US" sz="1400" b="0" u="sng" dirty="0">
                <a:hlinkClick r:id="rId3" tooltip="https://aap.jhana.com/video/3-things-you-can-do-to-foster-inclusion-on-your-team/"/>
              </a:rPr>
              <a:t>https://aap.jhana.com/video/3-things-you-can-do-to-foster-inclusion-on-your-team/</a:t>
            </a:r>
            <a:endParaRPr lang="en-US" sz="1400" b="0" dirty="0"/>
          </a:p>
          <a:p>
            <a:pPr marL="285750" indent="-285750" algn="l">
              <a:buFont typeface="Arial" panose="020B0604020202020204" pitchFamily="34" charset="0"/>
              <a:buChar char="•"/>
            </a:pPr>
            <a:r>
              <a:rPr lang="en-US" sz="1400" kern="1200" dirty="0">
                <a:solidFill>
                  <a:srgbClr val="2D3540"/>
                </a:solidFill>
              </a:rPr>
              <a:t>4 tips for talking with your team about racial injustice and inclusion </a:t>
            </a:r>
            <a:r>
              <a:rPr lang="en-US" sz="1400" b="0" kern="1200" dirty="0">
                <a:solidFill>
                  <a:srgbClr val="2D3540"/>
                </a:solidFill>
              </a:rPr>
              <a:t>(article)</a:t>
            </a:r>
            <a:r>
              <a:rPr lang="en-US" sz="1400" kern="1200" dirty="0">
                <a:solidFill>
                  <a:srgbClr val="2D3540"/>
                </a:solidFill>
              </a:rPr>
              <a:t> </a:t>
            </a:r>
            <a:r>
              <a:rPr lang="en-US" sz="1400" b="0" kern="1200" dirty="0">
                <a:solidFill>
                  <a:srgbClr val="2D3540"/>
                </a:solidFill>
              </a:rPr>
              <a:t>- </a:t>
            </a:r>
            <a:r>
              <a:rPr lang="en-US" sz="1400" b="0" u="sng" dirty="0">
                <a:hlinkClick r:id="rId4" tooltip="https://aap.jhana.com/blog/4-tips-for-talking-with-your-team-about-racial-injustice-and-inclusion/"/>
              </a:rPr>
              <a:t>https://aap.jhana.com/blog/4-tips-for-talking-with-your-team-about-racial-injustice-and-inclusion/</a:t>
            </a:r>
            <a:r>
              <a:rPr lang="en-US" sz="1400" b="0" dirty="0"/>
              <a:t> </a:t>
            </a:r>
          </a:p>
          <a:p>
            <a:pPr marL="285750" indent="-285750" algn="l">
              <a:buFont typeface="Arial" panose="020B0604020202020204" pitchFamily="34" charset="0"/>
              <a:buChar char="•"/>
            </a:pPr>
            <a:r>
              <a:rPr lang="en-US" sz="1400" dirty="0"/>
              <a:t>Who you should you sponsoring (not just mentoring)? </a:t>
            </a:r>
            <a:r>
              <a:rPr lang="en-US" sz="1400" b="0" dirty="0"/>
              <a:t>(video) - </a:t>
            </a:r>
            <a:r>
              <a:rPr lang="en-US" sz="1400" b="0" dirty="0">
                <a:hlinkClick r:id="rId5"/>
              </a:rPr>
              <a:t>https://aap.jhana.com/video/who-should-you-be-sponsoring-not-just-mentoring/</a:t>
            </a:r>
            <a:r>
              <a:rPr lang="en-US" sz="1400" b="0" dirty="0"/>
              <a:t> </a:t>
            </a:r>
          </a:p>
          <a:p>
            <a:pPr marL="285750" indent="-285750" algn="l">
              <a:buFont typeface="Arial" panose="020B0604020202020204" pitchFamily="34" charset="0"/>
              <a:buChar char="•"/>
            </a:pPr>
            <a:r>
              <a:rPr lang="en-US" sz="1400" dirty="0"/>
              <a:t>An effective way to refresh your relationship with a disengaged direct report </a:t>
            </a:r>
            <a:r>
              <a:rPr lang="en-US" sz="1400" b="0" dirty="0"/>
              <a:t>(article) - </a:t>
            </a:r>
            <a:r>
              <a:rPr lang="en-US" sz="1400" b="0" dirty="0">
                <a:hlinkClick r:id="rId6"/>
              </a:rPr>
              <a:t>https://aap.jhana.com/video/an-effective-way-to-refresh-your-relationship-with-a-disengaged-direct-report/</a:t>
            </a:r>
            <a:r>
              <a:rPr lang="en-US" sz="1400" b="0" dirty="0"/>
              <a:t> </a:t>
            </a:r>
          </a:p>
          <a:p>
            <a:pPr marL="285750" indent="-285750" algn="l">
              <a:buFont typeface="Arial" panose="020B0604020202020204" pitchFamily="34" charset="0"/>
              <a:buChar char="•"/>
            </a:pPr>
            <a:r>
              <a:rPr lang="en-US" sz="1400" dirty="0"/>
              <a:t>Explore the ‘Addressing Unconscious </a:t>
            </a:r>
            <a:r>
              <a:rPr lang="en-US" sz="1400" dirty="0" err="1"/>
              <a:t>Bias’</a:t>
            </a:r>
            <a:r>
              <a:rPr lang="en-US" sz="1400" dirty="0"/>
              <a:t> section of Jhana for more resources </a:t>
            </a:r>
            <a:r>
              <a:rPr lang="en-US" sz="1400" b="0" dirty="0"/>
              <a:t>- </a:t>
            </a:r>
            <a:r>
              <a:rPr lang="en-US" sz="1400" b="0" dirty="0">
                <a:hlinkClick r:id="rId7"/>
              </a:rPr>
              <a:t>https://aap.jhana.com/overcoming-unconscious-bias/</a:t>
            </a:r>
            <a:r>
              <a:rPr lang="en-US" sz="1400" b="0" dirty="0"/>
              <a:t> </a:t>
            </a:r>
            <a:endParaRPr lang="en-US" sz="1400" dirty="0"/>
          </a:p>
          <a:p>
            <a:pPr marR="0" lvl="0" algn="l" defTabSz="825500" rtl="0" eaLnBrk="1" fontAlgn="auto" latinLnBrk="0" hangingPunct="0">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2D3540"/>
              </a:solidFill>
              <a:effectLst/>
              <a:uLnTx/>
              <a:uFillTx/>
              <a:latin typeface="Helvetica Neue"/>
              <a:sym typeface="Helvetica Neue"/>
            </a:endParaRPr>
          </a:p>
          <a:p>
            <a:pPr marL="0" marR="0" lvl="0" indent="0" algn="l" defTabSz="825500" rtl="0" eaLnBrk="1" fontAlgn="auto" latinLnBrk="0" hangingPunct="0">
              <a:lnSpc>
                <a:spcPct val="107000"/>
              </a:lnSpc>
              <a:spcBef>
                <a:spcPts val="0"/>
              </a:spcBef>
              <a:spcAft>
                <a:spcPts val="800"/>
              </a:spcAft>
              <a:buClrTx/>
              <a:buSzTx/>
              <a:buFontTx/>
              <a:buNone/>
              <a:tabLst/>
              <a:defRPr/>
            </a:pPr>
            <a:r>
              <a:rPr lang="en-US" sz="1400" b="0" kern="1200" dirty="0">
                <a:solidFill>
                  <a:srgbClr val="2D3540"/>
                </a:solidFill>
              </a:rPr>
              <a:t>Addressing bias and leading with inclusion are both actionable, learnable skills.  They require learning, commitment, and consistent action.  Much like learning a new language, the sharpness of these skills fade if we don’t bring them into our daily interactions.  As a reminder, I encourage you to drop some time in your calendar to not only explore the resources above but also, to practice:</a:t>
            </a:r>
          </a:p>
          <a:p>
            <a:pPr marL="285750" marR="0" lvl="0" indent="-285750" algn="l" defTabSz="825500" rtl="0" eaLnBrk="1" fontAlgn="auto" latinLnBrk="0" hangingPunct="0">
              <a:lnSpc>
                <a:spcPct val="107000"/>
              </a:lnSpc>
              <a:spcBef>
                <a:spcPts val="0"/>
              </a:spcBef>
              <a:spcAft>
                <a:spcPts val="0"/>
              </a:spcAft>
              <a:buClrTx/>
              <a:buSzTx/>
              <a:buFont typeface="Arial" panose="020B0604020202020204" pitchFamily="34" charset="0"/>
              <a:buChar char="•"/>
              <a:tabLst/>
              <a:defRPr/>
            </a:pPr>
            <a:r>
              <a:rPr lang="en-US" sz="1400" kern="1200" dirty="0">
                <a:solidFill>
                  <a:srgbClr val="2D3540"/>
                </a:solidFill>
              </a:rPr>
              <a:t>Pay attention </a:t>
            </a:r>
            <a:r>
              <a:rPr lang="en-US" sz="1400" b="0" kern="1200" dirty="0">
                <a:solidFill>
                  <a:srgbClr val="2D3540"/>
                </a:solidFill>
              </a:rPr>
              <a:t>to your experience at work.  What are you doing differently?  What have you seen from your leaders?  We will be asking you to share this feedback in next month’s pulse survey!</a:t>
            </a:r>
            <a:endParaRPr lang="en-US" sz="1400" kern="1200" dirty="0">
              <a:solidFill>
                <a:srgbClr val="2D3540"/>
              </a:solidFill>
            </a:endParaRPr>
          </a:p>
          <a:p>
            <a:pPr marL="285750" marR="0" lvl="0" indent="-285750" algn="l" defTabSz="825500" rtl="0" eaLnBrk="1" fontAlgn="auto" latinLnBrk="0" hangingPunct="0">
              <a:lnSpc>
                <a:spcPct val="107000"/>
              </a:lnSpc>
              <a:spcBef>
                <a:spcPts val="0"/>
              </a:spcBef>
              <a:spcAft>
                <a:spcPts val="0"/>
              </a:spcAft>
              <a:buClrTx/>
              <a:buSzTx/>
              <a:buFont typeface="Arial" panose="020B0604020202020204" pitchFamily="34" charset="0"/>
              <a:buChar char="•"/>
              <a:tabLst/>
              <a:defRPr/>
            </a:pPr>
            <a:r>
              <a:rPr lang="en-US" sz="1400" kern="1200" dirty="0">
                <a:solidFill>
                  <a:srgbClr val="2D3540"/>
                </a:solidFill>
              </a:rPr>
              <a:t>Practice reflecting </a:t>
            </a:r>
            <a:r>
              <a:rPr lang="en-US" sz="1400" b="0" kern="1200" dirty="0">
                <a:solidFill>
                  <a:srgbClr val="2D3540"/>
                </a:solidFill>
              </a:rPr>
              <a:t>on your day and where bias may have impacted your perspective, reaction or decision</a:t>
            </a:r>
          </a:p>
          <a:p>
            <a:pPr marL="285750" marR="0" lvl="0" indent="-285750" algn="l" defTabSz="825500" rtl="0" eaLnBrk="1" fontAlgn="auto" latinLnBrk="0" hangingPunct="0">
              <a:lnSpc>
                <a:spcPct val="107000"/>
              </a:lnSpc>
              <a:spcBef>
                <a:spcPts val="0"/>
              </a:spcBef>
              <a:spcAft>
                <a:spcPts val="0"/>
              </a:spcAft>
              <a:buClrTx/>
              <a:buSzTx/>
              <a:buFont typeface="Arial" panose="020B0604020202020204" pitchFamily="34" charset="0"/>
              <a:buChar char="•"/>
              <a:tabLst/>
              <a:defRPr/>
            </a:pPr>
            <a:r>
              <a:rPr lang="en-US" sz="1400" kern="1200" dirty="0">
                <a:solidFill>
                  <a:srgbClr val="2D3540"/>
                </a:solidFill>
              </a:rPr>
              <a:t>Practice building connection </a:t>
            </a:r>
            <a:r>
              <a:rPr lang="en-US" sz="1400" b="0" kern="1200" dirty="0">
                <a:solidFill>
                  <a:srgbClr val="2D3540"/>
                </a:solidFill>
              </a:rPr>
              <a:t>in unexpected places and spending some time having connecting conversations that expand your view of the world</a:t>
            </a:r>
          </a:p>
          <a:p>
            <a:pPr marL="285750" marR="0" lvl="0" indent="-285750" algn="l" defTabSz="825500" rtl="0" eaLnBrk="1" fontAlgn="auto" latinLnBrk="0" hangingPunct="0">
              <a:lnSpc>
                <a:spcPct val="107000"/>
              </a:lnSpc>
              <a:spcBef>
                <a:spcPts val="0"/>
              </a:spcBef>
              <a:spcAft>
                <a:spcPts val="800"/>
              </a:spcAft>
              <a:buClrTx/>
              <a:buSzTx/>
              <a:buFont typeface="Arial" panose="020B0604020202020204" pitchFamily="34" charset="0"/>
              <a:buChar char="•"/>
              <a:tabLst/>
              <a:defRPr/>
            </a:pPr>
            <a:r>
              <a:rPr lang="en-US" sz="1400" kern="1200" dirty="0">
                <a:solidFill>
                  <a:srgbClr val="2D3540"/>
                </a:solidFill>
              </a:rPr>
              <a:t>Practice being courageous </a:t>
            </a:r>
            <a:r>
              <a:rPr lang="en-US" sz="1400" b="0" kern="1200" dirty="0">
                <a:solidFill>
                  <a:srgbClr val="2D3540"/>
                </a:solidFill>
              </a:rPr>
              <a:t>in what you bring up and take on and advocate for</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r>
              <a:rPr lang="en-US" sz="1400" b="0" dirty="0"/>
              <a:t>As always, you can always refresh key concepts by viewing the three, 30-minute </a:t>
            </a:r>
            <a:r>
              <a:rPr lang="en-US" sz="1400" b="0" dirty="0" err="1"/>
              <a:t>Excelerators</a:t>
            </a:r>
            <a:r>
              <a:rPr lang="en-US" sz="1400" b="0" dirty="0"/>
              <a:t>.  Each time you re-engage with these learning modules, you are doing so with a new frame.  That new frame allows you take away fresh insight and new actions that will accelerate your personal commitment to making progress on bias:</a:t>
            </a:r>
          </a:p>
          <a:p>
            <a:pPr marL="0" marR="0" lvl="0" indent="0" algn="l" defTabSz="825500" rtl="0" eaLnBrk="1" fontAlgn="auto" latinLnBrk="0" hangingPunct="0">
              <a:lnSpc>
                <a:spcPct val="100000"/>
              </a:lnSpc>
              <a:spcBef>
                <a:spcPts val="0"/>
              </a:spcBef>
              <a:spcAft>
                <a:spcPts val="0"/>
              </a:spcAft>
              <a:buClrTx/>
              <a:buSzTx/>
              <a:buFontTx/>
              <a:buNone/>
              <a:tabLst/>
              <a:defRPr/>
            </a:pPr>
            <a:endParaRPr lang="en-US" sz="1400" b="0" dirty="0"/>
          </a:p>
          <a:p>
            <a:pPr marL="285750" indent="-285750" algn="l">
              <a:buFont typeface="Arial" panose="020B0604020202020204" pitchFamily="34" charset="0"/>
              <a:buChar char="•"/>
            </a:pPr>
            <a:r>
              <a:rPr lang="en-US" sz="1400" dirty="0"/>
              <a:t>Unconscious Bias Part 1: Identify Bias - </a:t>
            </a:r>
            <a:r>
              <a:rPr lang="en-US" sz="1400" b="0" dirty="0">
                <a:hlinkClick r:id="rId8"/>
              </a:rPr>
              <a:t>https://link.allaccesspass.com/mod/scorm/player.php?cm=11496&amp;scoid=17645&amp;display=popup</a:t>
            </a:r>
            <a:r>
              <a:rPr lang="en-US" sz="1400" b="0" dirty="0"/>
              <a:t> </a:t>
            </a:r>
          </a:p>
          <a:p>
            <a:pPr marL="285750" indent="-285750" algn="l">
              <a:buFont typeface="Arial" panose="020B0604020202020204" pitchFamily="34" charset="0"/>
              <a:buChar char="•"/>
            </a:pPr>
            <a:r>
              <a:rPr lang="en-US" sz="1400" dirty="0"/>
              <a:t>Unconscious Bias Part 2: Cultivate Connection - </a:t>
            </a:r>
            <a:r>
              <a:rPr lang="en-US" sz="1400" b="0" dirty="0">
                <a:hlinkClick r:id="rId9"/>
              </a:rPr>
              <a:t>https://link.allaccesspass.com/mod/scorm/player.php?cm=11497&amp;scoid=17598&amp;display=popup</a:t>
            </a:r>
            <a:r>
              <a:rPr lang="en-US" sz="1400" b="0" dirty="0"/>
              <a:t> </a:t>
            </a:r>
          </a:p>
          <a:p>
            <a:pPr marL="285750" indent="-285750" algn="l">
              <a:buFont typeface="Arial" panose="020B0604020202020204" pitchFamily="34" charset="0"/>
              <a:buChar char="•"/>
            </a:pPr>
            <a:r>
              <a:rPr lang="en-US" sz="1400" dirty="0"/>
              <a:t>Unconscious Bias Part 3: Choose Courage - </a:t>
            </a:r>
            <a:r>
              <a:rPr lang="en-US" sz="1400" b="0" dirty="0">
                <a:hlinkClick r:id="rId10"/>
              </a:rPr>
              <a:t>https://link.allaccesspass.com/mod/scorm/player.php?cm=11498&amp;scoid=17600&amp;display=popup</a:t>
            </a:r>
            <a:r>
              <a:rPr lang="en-US" sz="1400" b="0" dirty="0"/>
              <a:t> </a:t>
            </a:r>
            <a:endParaRPr kumimoji="0" lang="en-US" sz="14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Neue"/>
                <a:sym typeface="Helvetica Neue"/>
              </a:rPr>
              <a:t>You will receive a formal invitation to this activation session in the next two weeks.  In that email, you will find instructions for completing a second pulse assessment, designed to help us understand where you’ve seen change and what we can do to support you on this journey.   As always, reach out to</a:t>
            </a:r>
            <a:r>
              <a:rPr kumimoji="0" lang="en-US" sz="1400" b="1" i="0" u="none" strike="noStrike" kern="0" cap="none" spc="0" normalizeH="0" baseline="0" noProof="0" dirty="0">
                <a:ln>
                  <a:noFill/>
                </a:ln>
                <a:solidFill>
                  <a:srgbClr val="000000"/>
                </a:solidFill>
                <a:effectLst/>
                <a:uLnTx/>
                <a:uFillTx/>
                <a:latin typeface="Helvetica Neue"/>
                <a:sym typeface="Helvetica Neue"/>
              </a:rPr>
              <a:t> </a:t>
            </a:r>
            <a:r>
              <a:rPr kumimoji="0" lang="en-US" sz="1400" b="0" i="0" u="none" strike="noStrike" kern="0" cap="none" spc="0" normalizeH="0" baseline="0" noProof="0" dirty="0">
                <a:ln>
                  <a:noFill/>
                </a:ln>
                <a:solidFill>
                  <a:srgbClr val="000000"/>
                </a:solidFill>
                <a:effectLst/>
                <a:highlight>
                  <a:srgbClr val="FFFF00"/>
                </a:highlight>
                <a:uLnTx/>
                <a:uFillTx/>
                <a:latin typeface="Helvetica Neue"/>
                <a:sym typeface="Helvetica Neue"/>
              </a:rPr>
              <a:t>[internal point of contact]</a:t>
            </a:r>
            <a:r>
              <a:rPr kumimoji="0" lang="en-US" sz="1400" b="0" i="0" u="none" strike="noStrike" kern="0" cap="none" spc="0" normalizeH="0" baseline="0" noProof="0" dirty="0">
                <a:ln>
                  <a:noFill/>
                </a:ln>
                <a:solidFill>
                  <a:srgbClr val="000000"/>
                </a:solidFill>
                <a:effectLst/>
                <a:uLnTx/>
                <a:uFillTx/>
                <a:latin typeface="Helvetica Neue"/>
                <a:sym typeface="Helvetica Neue"/>
              </a:rPr>
              <a:t> should you have any questions.  </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Neue"/>
                <a:sym typeface="Helvetica Neue"/>
              </a:rPr>
              <a:t>We look forward to continuing this journey to inclusion and high-performance with you!</a:t>
            </a:r>
          </a:p>
        </p:txBody>
      </p:sp>
      <p:sp>
        <p:nvSpPr>
          <p:cNvPr id="8" name="TextBox 7">
            <a:extLst>
              <a:ext uri="{FF2B5EF4-FFF2-40B4-BE49-F238E27FC236}">
                <a16:creationId xmlns:a16="http://schemas.microsoft.com/office/drawing/2014/main" id="{C8AB21EA-7617-492E-938C-8FC31B57D414}"/>
              </a:ext>
            </a:extLst>
          </p:cNvPr>
          <p:cNvSpPr txBox="1"/>
          <p:nvPr/>
        </p:nvSpPr>
        <p:spPr>
          <a:xfrm>
            <a:off x="8002434" y="437692"/>
            <a:ext cx="16196594"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B8488F"/>
                </a:solidFill>
                <a:effectLst/>
                <a:uLnTx/>
                <a:uFillTx/>
                <a:latin typeface="Helvetica Neue"/>
                <a:ea typeface="Helvetica Neue"/>
                <a:cs typeface="Helvetica Neue"/>
                <a:sym typeface="Helvetica Neue"/>
              </a:rPr>
              <a:t>Following the Report Session, send the following communication to all participants.  </a:t>
            </a:r>
            <a:r>
              <a:rPr kumimoji="0" lang="en-US" sz="18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The purpose of this email is two-fold:</a:t>
            </a:r>
          </a:p>
          <a:p>
            <a:pPr marL="342900" marR="0" lvl="0" indent="-342900" algn="l" defTabSz="825500" rtl="0" eaLnBrk="1" fontAlgn="auto" latinLnBrk="0" hangingPunct="0">
              <a:lnSpc>
                <a:spcPct val="100000"/>
              </a:lnSpc>
              <a:spcBef>
                <a:spcPts val="0"/>
              </a:spcBef>
              <a:spcAft>
                <a:spcPts val="0"/>
              </a:spcAft>
              <a:buClrTx/>
              <a:buSzTx/>
              <a:buFont typeface="+mj-lt"/>
              <a:buAutoNum type="arabicPeriod"/>
              <a:tabLst/>
              <a:defRPr/>
            </a:pPr>
            <a:r>
              <a:rPr kumimoji="0" lang="en-US" sz="180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Highlight </a:t>
            </a:r>
            <a:r>
              <a:rPr kumimoji="0" lang="en-US" sz="18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additional Jhana resources for participants who would like to dive deeper (</a:t>
            </a:r>
            <a:r>
              <a:rPr kumimoji="0" lang="en-US" sz="1800" b="0" i="1"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these resources are especially important </a:t>
            </a:r>
            <a:r>
              <a:rPr lang="en-US" sz="1800" b="0" i="1" dirty="0"/>
              <a:t>for leaders who intend to engage the Huddle Guide process outlined on </a:t>
            </a:r>
            <a:r>
              <a:rPr kumimoji="0" lang="en-US" sz="1800" b="0" i="1" u="none" strike="noStrike" kern="0" cap="none" spc="0" normalizeH="0" baseline="0" noProof="0" dirty="0">
                <a:ln>
                  <a:noFill/>
                </a:ln>
                <a:solidFill>
                  <a:srgbClr val="000000"/>
                </a:solidFill>
                <a:effectLst/>
                <a:highlight>
                  <a:srgbClr val="FFFF00"/>
                </a:highlight>
                <a:uLnTx/>
                <a:uFillTx/>
                <a:latin typeface="Helvetica Neue"/>
                <a:ea typeface="Helvetica Neue"/>
                <a:cs typeface="Helvetica Neue"/>
                <a:sym typeface="Helvetica Neue"/>
              </a:rPr>
              <a:t>page ….)</a:t>
            </a:r>
          </a:p>
          <a:p>
            <a:pPr marL="342900" marR="0" lvl="0" indent="-342900" algn="l" defTabSz="825500" rtl="0" eaLnBrk="1" fontAlgn="auto" latinLnBrk="0" hangingPunct="0">
              <a:lnSpc>
                <a:spcPct val="100000"/>
              </a:lnSpc>
              <a:spcBef>
                <a:spcPts val="0"/>
              </a:spcBef>
              <a:spcAft>
                <a:spcPts val="0"/>
              </a:spcAft>
              <a:buClrTx/>
              <a:buSzTx/>
              <a:buFont typeface="+mj-lt"/>
              <a:buAutoNum type="arabicPeriod"/>
              <a:tabLst/>
              <a:defRPr/>
            </a:pPr>
            <a:r>
              <a:rPr lang="en-US" sz="1800" dirty="0"/>
              <a:t>Share </a:t>
            </a:r>
            <a:r>
              <a:rPr lang="en-US" sz="1800" b="0" dirty="0"/>
              <a:t>results and insights from the Pulse assessment completed during the Report Session if your organization is using that process. </a:t>
            </a:r>
            <a:endParaRPr kumimoji="0" lang="en-US" sz="180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
        <p:nvSpPr>
          <p:cNvPr id="17" name="TextBox 16">
            <a:extLst>
              <a:ext uri="{FF2B5EF4-FFF2-40B4-BE49-F238E27FC236}">
                <a16:creationId xmlns:a16="http://schemas.microsoft.com/office/drawing/2014/main" id="{9B178B9B-2283-4A6A-8D33-7603F1AD20FB}"/>
              </a:ext>
            </a:extLst>
          </p:cNvPr>
          <p:cNvSpPr txBox="1"/>
          <p:nvPr/>
        </p:nvSpPr>
        <p:spPr>
          <a:xfrm>
            <a:off x="859605" y="11167409"/>
            <a:ext cx="601005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Helvetica Neue"/>
                <a:sym typeface="Helvetica Neue"/>
                <a:hlinkClick r:id="rId11" action="ppaction://hlinksldjump"/>
              </a:rPr>
              <a:t>Return to Implementation Roadmap</a:t>
            </a:r>
            <a:endParaRPr kumimoji="0" lang="en-US" sz="28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pic>
        <p:nvPicPr>
          <p:cNvPr id="14" name="Graphic 119" descr="Newspaper">
            <a:extLst>
              <a:ext uri="{FF2B5EF4-FFF2-40B4-BE49-F238E27FC236}">
                <a16:creationId xmlns:a16="http://schemas.microsoft.com/office/drawing/2014/main" id="{F26C43FE-7F6F-4411-AE20-F091AB2656F7}"/>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67104" y="4239492"/>
            <a:ext cx="1995056" cy="2119744"/>
          </a:xfrm>
          <a:prstGeom prst="rect">
            <a:avLst/>
          </a:prstGeom>
        </p:spPr>
      </p:pic>
      <p:pic>
        <p:nvPicPr>
          <p:cNvPr id="5" name="Picture 4">
            <a:extLst>
              <a:ext uri="{FF2B5EF4-FFF2-40B4-BE49-F238E27FC236}">
                <a16:creationId xmlns:a16="http://schemas.microsoft.com/office/drawing/2014/main" id="{EDF62467-49FD-4EAC-8D4C-7889ED2BC3C6}"/>
              </a:ext>
            </a:extLst>
          </p:cNvPr>
          <p:cNvPicPr>
            <a:picLocks noChangeAspect="1"/>
          </p:cNvPicPr>
          <p:nvPr/>
        </p:nvPicPr>
        <p:blipFill>
          <a:blip r:embed="rId14"/>
          <a:stretch>
            <a:fillRect/>
          </a:stretch>
        </p:blipFill>
        <p:spPr>
          <a:xfrm>
            <a:off x="7958336" y="10061890"/>
            <a:ext cx="7648126" cy="2287177"/>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B00A9B4E-DBEA-47FB-8AFA-D4DDCAF4EEB6}"/>
              </a:ext>
            </a:extLst>
          </p:cNvPr>
          <p:cNvPicPr>
            <a:picLocks noChangeAspect="1"/>
          </p:cNvPicPr>
          <p:nvPr/>
        </p:nvPicPr>
        <p:blipFill>
          <a:blip r:embed="rId15"/>
          <a:stretch>
            <a:fillRect/>
          </a:stretch>
        </p:blipFill>
        <p:spPr>
          <a:xfrm>
            <a:off x="14159468" y="11167409"/>
            <a:ext cx="9995463" cy="23380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488367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941D60-7A11-4A0C-8829-07865F1F89CD}"/>
              </a:ext>
            </a:extLst>
          </p:cNvPr>
          <p:cNvSpPr/>
          <p:nvPr/>
        </p:nvSpPr>
        <p:spPr>
          <a:xfrm>
            <a:off x="6453453" y="7650653"/>
            <a:ext cx="18384561" cy="5885171"/>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9" name="Rectangle 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2927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1" i="0" u="none" strike="noStrike" kern="0" cap="none" spc="0" normalizeH="0" baseline="0" noProof="0" dirty="0">
              <a:ln>
                <a:noFill/>
              </a:ln>
              <a:solidFill>
                <a:srgbClr val="FFFFFF"/>
              </a:solidFill>
              <a:effectLst/>
              <a:uLnTx/>
              <a:uFillTx/>
              <a:latin typeface="Arial" panose="020B0604020202020204"/>
              <a:ea typeface="+mn-ea"/>
              <a:cs typeface="+mn-cs"/>
              <a:sym typeface="Helvetica Neue"/>
            </a:endParaRPr>
          </a:p>
        </p:txBody>
      </p:sp>
      <p:sp>
        <p:nvSpPr>
          <p:cNvPr id="2" name="Title 1">
            <a:extLst>
              <a:ext uri="{FF2B5EF4-FFF2-40B4-BE49-F238E27FC236}">
                <a16:creationId xmlns:a16="http://schemas.microsoft.com/office/drawing/2014/main" id="{AC7516CD-4A68-48DE-B4BE-D6C4A7AF8F36}"/>
              </a:ext>
            </a:extLst>
          </p:cNvPr>
          <p:cNvSpPr>
            <a:spLocks noGrp="1"/>
          </p:cNvSpPr>
          <p:nvPr>
            <p:ph type="title"/>
          </p:nvPr>
        </p:nvSpPr>
        <p:spPr>
          <a:xfrm>
            <a:off x="625448" y="6867526"/>
            <a:ext cx="6394026" cy="5486400"/>
          </a:xfrm>
        </p:spPr>
        <p:txBody>
          <a:bodyPr vert="horz" lIns="91440" tIns="45720" rIns="91440" bIns="45720" rtlCol="0" anchor="t">
            <a:normAutofit/>
          </a:bodyPr>
          <a:lstStyle/>
          <a:p>
            <a:pPr algn="ctr" defTabSz="914400">
              <a:lnSpc>
                <a:spcPct val="90000"/>
              </a:lnSpc>
              <a:spcBef>
                <a:spcPct val="0"/>
              </a:spcBef>
            </a:pPr>
            <a:r>
              <a:rPr lang="en-US" sz="9600" kern="1200" dirty="0">
                <a:solidFill>
                  <a:schemeClr val="bg1"/>
                </a:solidFill>
                <a:latin typeface="+mj-lt"/>
                <a:ea typeface="+mj-ea"/>
                <a:cs typeface="+mj-cs"/>
              </a:rPr>
              <a:t>90 Day Post-Work Email </a:t>
            </a:r>
          </a:p>
        </p:txBody>
      </p:sp>
      <p:pic>
        <p:nvPicPr>
          <p:cNvPr id="4" name="Graphic 3" descr="Checklist">
            <a:extLst>
              <a:ext uri="{FF2B5EF4-FFF2-40B4-BE49-F238E27FC236}">
                <a16:creationId xmlns:a16="http://schemas.microsoft.com/office/drawing/2014/main" id="{CA1F154F-D9C3-48E4-93ED-7C6DF03642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4541" y="4069363"/>
            <a:ext cx="2004525" cy="2004525"/>
          </a:xfrm>
          <a:prstGeom prst="rect">
            <a:avLst/>
          </a:prstGeom>
        </p:spPr>
      </p:pic>
      <p:sp>
        <p:nvSpPr>
          <p:cNvPr id="7" name="Rectangle 6">
            <a:extLst>
              <a:ext uri="{FF2B5EF4-FFF2-40B4-BE49-F238E27FC236}">
                <a16:creationId xmlns:a16="http://schemas.microsoft.com/office/drawing/2014/main" id="{845CB47E-CE6F-4C0C-9584-261667D687D0}"/>
              </a:ext>
            </a:extLst>
          </p:cNvPr>
          <p:cNvSpPr/>
          <p:nvPr/>
        </p:nvSpPr>
        <p:spPr>
          <a:xfrm>
            <a:off x="8002432" y="625223"/>
            <a:ext cx="16196595" cy="7511031"/>
          </a:xfrm>
          <a:prstGeom prst="rect">
            <a:avLst/>
          </a:prstGeom>
          <a:ln w="12700">
            <a:solidFill>
              <a:schemeClr val="accent1"/>
            </a:solidFill>
          </a:ln>
        </p:spPr>
        <p:txBody>
          <a:bodyPr wrap="square">
            <a:spAutoFit/>
          </a:bodyPr>
          <a:lstStyle/>
          <a:p>
            <a:pPr marL="0" marR="0" lvl="0" indent="0" algn="l" defTabSz="825500" rtl="0" eaLnBrk="1" fontAlgn="auto" latinLnBrk="0" hangingPunct="0">
              <a:lnSpc>
                <a:spcPct val="107000"/>
              </a:lnSpc>
              <a:spcBef>
                <a:spcPts val="0"/>
              </a:spcBef>
              <a:spcAft>
                <a:spcPts val="800"/>
              </a:spcAft>
              <a:buClrTx/>
              <a:buSzTx/>
              <a:buFontTx/>
              <a:buNone/>
              <a:tabLst/>
              <a:defRPr/>
            </a:pPr>
            <a:r>
              <a:rPr lang="en-US" sz="1400" b="0" dirty="0">
                <a:latin typeface="Calibri" panose="020F0502020204030204" pitchFamily="34" charset="0"/>
                <a:ea typeface="Calibri" panose="020F0502020204030204" pitchFamily="34" charset="0"/>
                <a:cs typeface="Times New Roman" panose="02020603050405020304" pitchFamily="18" charset="0"/>
              </a:rPr>
              <a:t>Over the past 90 days, you  have explored the impact of bias for yourself, your teams, and the overall performance of the Philadelphia Fed.  We are grateful for your commitment to create a culture of inclusion and belonging for every employee that contributes to our organization!  </a:t>
            </a:r>
          </a:p>
          <a:p>
            <a:pPr marL="0" marR="0" lvl="0" indent="0" algn="l" defTabSz="825500" rtl="0" eaLnBrk="1" fontAlgn="auto" latinLnBrk="0" hangingPunct="0">
              <a:lnSpc>
                <a:spcPct val="107000"/>
              </a:lnSpc>
              <a:spcBef>
                <a:spcPts val="0"/>
              </a:spcBef>
              <a:spcAft>
                <a:spcPts val="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endParaRPr>
          </a:p>
          <a:p>
            <a:pPr lvl="0" algn="l">
              <a:lnSpc>
                <a:spcPct val="107000"/>
              </a:lnSpc>
              <a:spcAft>
                <a:spcPts val="800"/>
              </a:spcAft>
              <a:defRPr/>
            </a:pPr>
            <a:r>
              <a:rPr lang="en-US" sz="1400" b="0" dirty="0">
                <a:latin typeface="Calibri" panose="020F0502020204030204" pitchFamily="34" charset="0"/>
                <a:ea typeface="Calibri" panose="020F0502020204030204" pitchFamily="34" charset="0"/>
                <a:cs typeface="Times New Roman" panose="02020603050405020304" pitchFamily="18" charset="0"/>
              </a:rPr>
              <a:t>Understanding and addressing bias is an ongoing journey;  you learn more, you see more, you take action, and the cycle repeats.  This 90-day mark is a milestone on that journey, and we are asking you to pause for a moment and share your experience with us.  </a:t>
            </a:r>
            <a:r>
              <a:rPr lang="en-US" sz="1400" dirty="0">
                <a:latin typeface="Calibri" panose="020F0502020204030204" pitchFamily="34" charset="0"/>
                <a:ea typeface="Calibri" panose="020F0502020204030204" pitchFamily="34" charset="0"/>
                <a:cs typeface="Times New Roman" panose="02020603050405020304" pitchFamily="18" charset="0"/>
              </a:rPr>
              <a:t>Take 5 minutes and complete this pulse survey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[contact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5"/>
              </a:rPr>
              <a:t>vacare@franklincovey.com</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for support setting up the optional Pulse survey] </a:t>
            </a:r>
            <a:r>
              <a:rPr lang="en-US" sz="1400" b="0" dirty="0">
                <a:latin typeface="Calibri" panose="020F0502020204030204" pitchFamily="34" charset="0"/>
                <a:ea typeface="Calibri" panose="020F0502020204030204" pitchFamily="34" charset="0"/>
                <a:cs typeface="Times New Roman" panose="02020603050405020304" pitchFamily="18" charset="0"/>
              </a:rPr>
              <a:t>to help us understand your journey so far and how we need to chart the course going forward.  </a:t>
            </a:r>
          </a:p>
          <a:p>
            <a:pPr lvl="0" algn="l">
              <a:lnSpc>
                <a:spcPct val="107000"/>
              </a:lnSpc>
              <a:spcAft>
                <a:spcPts val="800"/>
              </a:spcAf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endParaRPr>
          </a:p>
          <a:p>
            <a:pPr lvl="0" algn="l">
              <a:lnSpc>
                <a:spcPct val="107000"/>
              </a:lnSpc>
              <a:spcAft>
                <a:spcPts val="800"/>
              </a:spcAf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rPr>
              <a:t>At this point, there are several actions you can take to reinforce what you’ve learned and refine your commitments to action:</a:t>
            </a:r>
          </a:p>
          <a:p>
            <a:pPr marL="342900" lvl="0" indent="-342900" algn="l">
              <a:lnSpc>
                <a:spcPct val="107000"/>
              </a:lnSpc>
              <a:spcAft>
                <a:spcPts val="800"/>
              </a:spcAft>
              <a:buFont typeface="+mj-lt"/>
              <a:buAutoNum type="arabicPeriod"/>
              <a:tabLst>
                <a:tab pos="457200" algn="l"/>
              </a:tabLst>
            </a:pPr>
            <a:r>
              <a:rPr lang="en-US" sz="1400" noProof="0" dirty="0">
                <a:latin typeface="Calibri" panose="020F0502020204030204" pitchFamily="34" charset="0"/>
                <a:ea typeface="Calibri" panose="020F0502020204030204" pitchFamily="34" charset="0"/>
                <a:cs typeface="Times New Roman" panose="02020603050405020304" pitchFamily="18" charset="0"/>
              </a:rPr>
              <a:t>Revisit the </a:t>
            </a:r>
            <a:r>
              <a:rPr lang="en-US" sz="1400" noProof="0" dirty="0" err="1">
                <a:latin typeface="Calibri" panose="020F0502020204030204" pitchFamily="34" charset="0"/>
                <a:ea typeface="Calibri" panose="020F0502020204030204" pitchFamily="34" charset="0"/>
                <a:cs typeface="Times New Roman" panose="02020603050405020304" pitchFamily="18" charset="0"/>
              </a:rPr>
              <a:t>Jhana</a:t>
            </a:r>
            <a:r>
              <a:rPr lang="en-US" sz="1400" noProof="0" dirty="0">
                <a:latin typeface="Calibri" panose="020F0502020204030204" pitchFamily="34" charset="0"/>
                <a:ea typeface="Calibri" panose="020F0502020204030204" pitchFamily="34" charset="0"/>
                <a:cs typeface="Times New Roman" panose="02020603050405020304" pitchFamily="18" charset="0"/>
              </a:rPr>
              <a:t> reinforcement track for yourself and share it with your peer and employees </a:t>
            </a:r>
            <a:r>
              <a:rPr lang="en-US" sz="1400" b="0" noProof="0" dirty="0">
                <a:latin typeface="Calibri" panose="020F0502020204030204" pitchFamily="34" charset="0"/>
                <a:ea typeface="Calibri" panose="020F0502020204030204" pitchFamily="34" charset="0"/>
                <a:cs typeface="Times New Roman" panose="02020603050405020304" pitchFamily="18" charset="0"/>
              </a:rPr>
              <a:t>- </a:t>
            </a:r>
            <a:r>
              <a:rPr lang="en-US" sz="1400" b="0" dirty="0">
                <a:latin typeface="Calibri" panose="020F0502020204030204" pitchFamily="34" charset="0"/>
                <a:ea typeface="Calibri" panose="020F0502020204030204" pitchFamily="34" charset="0"/>
                <a:cs typeface="Times New Roman" panose="02020603050405020304" pitchFamily="18" charset="0"/>
              </a:rPr>
              <a:t>(</a:t>
            </a:r>
            <a:r>
              <a:rPr lang="en-US" sz="1400" b="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https://aap.jhana.com/unconscious-bias-email-signup/</a:t>
            </a:r>
            <a:r>
              <a:rPr lang="en-US" sz="1400" b="0" dirty="0">
                <a:latin typeface="Calibri" panose="020F0502020204030204" pitchFamily="34" charset="0"/>
                <a:ea typeface="Calibri" panose="020F0502020204030204" pitchFamily="34" charset="0"/>
                <a:cs typeface="Times New Roman" panose="02020603050405020304" pitchFamily="18" charset="0"/>
              </a:rPr>
              <a:t> ) a companion microlearning website from FranklinCovey.  </a:t>
            </a:r>
            <a:r>
              <a:rPr lang="en-US" sz="1400" b="0" dirty="0" err="1">
                <a:latin typeface="Calibri" panose="020F0502020204030204" pitchFamily="34" charset="0"/>
                <a:ea typeface="Calibri" panose="020F0502020204030204" pitchFamily="34" charset="0"/>
                <a:cs typeface="Times New Roman" panose="02020603050405020304" pitchFamily="18" charset="0"/>
              </a:rPr>
              <a:t>Jhana</a:t>
            </a:r>
            <a:r>
              <a:rPr lang="en-US" sz="1400" b="0" dirty="0">
                <a:latin typeface="Calibri" panose="020F0502020204030204" pitchFamily="34" charset="0"/>
                <a:ea typeface="Calibri" panose="020F0502020204030204" pitchFamily="34" charset="0"/>
                <a:cs typeface="Times New Roman" panose="02020603050405020304" pitchFamily="18" charset="0"/>
              </a:rPr>
              <a:t> will send you a series of reinforcement articles over the next five weeks.  These articles will encourage you to reflect, dive deeper, and take strategic action around bias and your role in the organization.  For the next five weeks, you can expect to receive:</a:t>
            </a:r>
          </a:p>
          <a:p>
            <a:pPr marL="342900" lvl="5" indent="-342900" algn="l">
              <a:lnSpc>
                <a:spcPct val="107000"/>
              </a:lnSpc>
              <a:spcAft>
                <a:spcPts val="800"/>
              </a:spcAft>
              <a:buFont typeface="Arial" panose="020B0604020202020204" pitchFamily="34" charset="0"/>
              <a:buChar char="•"/>
              <a:tabLst>
                <a:tab pos="62865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Monday: </a:t>
            </a:r>
            <a:r>
              <a:rPr lang="en-US" sz="1400" b="0" dirty="0">
                <a:latin typeface="Calibri" panose="020F0502020204030204" pitchFamily="34" charset="0"/>
                <a:ea typeface="Calibri" panose="020F0502020204030204" pitchFamily="34" charset="0"/>
                <a:cs typeface="Times New Roman" panose="02020603050405020304" pitchFamily="18" charset="0"/>
              </a:rPr>
              <a:t>A 10-minute action to try during your workday</a:t>
            </a:r>
          </a:p>
          <a:p>
            <a:pPr marL="342900" lvl="5" indent="-342900" algn="l">
              <a:lnSpc>
                <a:spcPct val="107000"/>
              </a:lnSpc>
              <a:spcAft>
                <a:spcPts val="800"/>
              </a:spcAft>
              <a:buFont typeface="Arial" panose="020B0604020202020204" pitchFamily="34" charset="0"/>
              <a:buChar char="•"/>
              <a:tabLst>
                <a:tab pos="62865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Thursday:</a:t>
            </a:r>
            <a:r>
              <a:rPr lang="en-US" sz="1400" b="0" dirty="0">
                <a:latin typeface="Calibri" panose="020F0502020204030204" pitchFamily="34" charset="0"/>
                <a:ea typeface="Calibri" panose="020F0502020204030204" pitchFamily="34" charset="0"/>
                <a:cs typeface="Times New Roman" panose="02020603050405020304" pitchFamily="18" charset="0"/>
              </a:rPr>
              <a:t> A toolkit of articles to round out your learning</a:t>
            </a:r>
          </a:p>
          <a:p>
            <a:pPr marL="342900" lvl="5" indent="-342900" algn="l">
              <a:lnSpc>
                <a:spcPct val="107000"/>
              </a:lnSpc>
              <a:spcAft>
                <a:spcPts val="800"/>
              </a:spcAft>
              <a:buFont typeface="Arial" panose="020B0604020202020204" pitchFamily="34" charset="0"/>
              <a:buChar char="•"/>
              <a:tabLst>
                <a:tab pos="628650" algn="l"/>
              </a:tabLst>
            </a:pPr>
            <a:endParaRPr lang="en-US" sz="1400" b="0" noProof="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defRPr/>
            </a:pPr>
            <a:r>
              <a:rPr kumimoji="0" lang="en-US" sz="16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rPr>
              <a:t>Refresh yourself on key concepts with the Unconscious Bias </a:t>
            </a:r>
            <a:r>
              <a:rPr kumimoji="0" lang="en-US" sz="160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rPr>
              <a:t>Excelerators</a:t>
            </a:r>
            <a:r>
              <a:rPr kumimoji="0" lang="en-US" sz="16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rPr>
              <a:t> in the All Access Pass Portal </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rPr>
              <a:t>– </a:t>
            </a:r>
            <a:r>
              <a:rPr lang="en-US" sz="1400" b="0" dirty="0">
                <a:latin typeface="Calibri" panose="020F0502020204030204" pitchFamily="34" charset="0"/>
                <a:ea typeface="Calibri" panose="020F0502020204030204" pitchFamily="34" charset="0"/>
                <a:cs typeface="Times New Roman" panose="02020603050405020304" pitchFamily="18" charset="0"/>
              </a:rPr>
              <a:t>as you experience your work and life through the lens of inclusion, you will find new insights each time you revisit these learning modules:</a:t>
            </a:r>
            <a:endParaRPr kumimoji="0" lang="en-US" sz="16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endParaRPr>
          </a:p>
          <a:p>
            <a:pPr marL="342900" indent="-342900" algn="l">
              <a:buFont typeface="Arial" panose="020B0604020202020204" pitchFamily="34" charset="0"/>
              <a:buChar char="•"/>
            </a:pPr>
            <a:r>
              <a:rPr lang="en-US" sz="1400" dirty="0"/>
              <a:t>Unconscious Bias Part 1: Identify Bias - </a:t>
            </a:r>
            <a:r>
              <a:rPr lang="en-US" sz="1400" b="0" dirty="0">
                <a:hlinkClick r:id="rId7"/>
              </a:rPr>
              <a:t>https://link.allaccesspass.com/mod/scorm/player.php?cm=11496&amp;scoid=17645&amp;display=popup</a:t>
            </a:r>
            <a:r>
              <a:rPr lang="en-US" sz="1400" b="0" dirty="0"/>
              <a:t> </a:t>
            </a:r>
          </a:p>
          <a:p>
            <a:pPr marL="342900" indent="-342900" algn="l">
              <a:buFont typeface="Arial" panose="020B0604020202020204" pitchFamily="34" charset="0"/>
              <a:buChar char="•"/>
            </a:pPr>
            <a:r>
              <a:rPr lang="en-US" sz="1400" dirty="0"/>
              <a:t>Unconscious Bias Part 2: Cultivate Connection - </a:t>
            </a:r>
            <a:r>
              <a:rPr lang="en-US" sz="1400" b="0" dirty="0">
                <a:hlinkClick r:id="rId8"/>
              </a:rPr>
              <a:t>https://link.allaccesspass.com/mod/scorm/player.php?cm=11497&amp;scoid=17598&amp;display=popup</a:t>
            </a:r>
            <a:r>
              <a:rPr lang="en-US" sz="1400" b="0" dirty="0"/>
              <a:t> </a:t>
            </a:r>
          </a:p>
          <a:p>
            <a:pPr marL="342900" indent="-342900" algn="l">
              <a:buFont typeface="Arial" panose="020B0604020202020204" pitchFamily="34" charset="0"/>
              <a:buChar char="•"/>
            </a:pPr>
            <a:r>
              <a:rPr lang="en-US" sz="1400" dirty="0"/>
              <a:t>Unconscious Bias Part 3: Choose Courage - </a:t>
            </a:r>
            <a:r>
              <a:rPr lang="en-US" sz="1400" b="0" dirty="0">
                <a:hlinkClick r:id="rId9"/>
              </a:rPr>
              <a:t>https://link.allaccesspass.com/mod/scorm/player.php?cm=11498&amp;scoid=17600&amp;display=popup</a:t>
            </a:r>
            <a:r>
              <a:rPr lang="en-US" sz="1400" b="0" dirty="0"/>
              <a:t> </a:t>
            </a:r>
          </a:p>
          <a:p>
            <a:pPr algn="l"/>
            <a:endParaRPr lang="en-US" sz="1400" b="0" dirty="0"/>
          </a:p>
          <a:p>
            <a:pPr algn="l"/>
            <a:r>
              <a:rPr lang="en-US" sz="1600" dirty="0"/>
              <a:t>3.   </a:t>
            </a:r>
            <a:r>
              <a:rPr lang="en-US" sz="1600" dirty="0">
                <a:latin typeface="Calibri" panose="020F0502020204030204" pitchFamily="34" charset="0"/>
                <a:cs typeface="Times New Roman" panose="02020603050405020304" pitchFamily="18" charset="0"/>
              </a:rPr>
              <a:t>Keep the conversation alive during team meetings:</a:t>
            </a:r>
          </a:p>
          <a:p>
            <a:pPr marL="285750" indent="-285750" algn="l">
              <a:buFont typeface="Arial" panose="020B0604020202020204" pitchFamily="34" charset="0"/>
              <a:buChar char="•"/>
            </a:pPr>
            <a:r>
              <a:rPr lang="en-US" sz="1600" b="0" dirty="0">
                <a:latin typeface="Calibri" panose="020F0502020204030204" pitchFamily="34" charset="0"/>
                <a:cs typeface="Times New Roman" panose="02020603050405020304" pitchFamily="18" charset="0"/>
              </a:rPr>
              <a:t>  </a:t>
            </a:r>
            <a:r>
              <a:rPr lang="en-US" sz="1400" b="0" dirty="0">
                <a:latin typeface="Calibri" panose="020F0502020204030204" pitchFamily="34" charset="0"/>
                <a:cs typeface="Times New Roman" panose="02020603050405020304" pitchFamily="18" charset="0"/>
              </a:rPr>
              <a:t>Leverage the Unconscious Bias Huddle guide.</a:t>
            </a:r>
          </a:p>
          <a:p>
            <a:pPr marL="285750" indent="-285750" algn="l">
              <a:buFont typeface="Arial" panose="020B0604020202020204" pitchFamily="34" charset="0"/>
              <a:buChar char="•"/>
            </a:pPr>
            <a:r>
              <a:rPr lang="en-US" sz="1400" b="0" dirty="0">
                <a:latin typeface="Calibri" panose="020F0502020204030204" pitchFamily="34" charset="0"/>
                <a:cs typeface="Times New Roman" panose="02020603050405020304" pitchFamily="18" charset="0"/>
              </a:rPr>
              <a:t>   Share the slides and activities provided to you following the work session. </a:t>
            </a:r>
            <a:r>
              <a:rPr lang="en-US" sz="1400" b="0" i="1" dirty="0">
                <a:highlight>
                  <a:srgbClr val="FFFF00"/>
                </a:highlight>
                <a:latin typeface="Calibri" panose="020F0502020204030204" pitchFamily="34" charset="0"/>
                <a:cs typeface="Times New Roman" panose="02020603050405020304" pitchFamily="18" charset="0"/>
              </a:rPr>
              <a:t>(it is recommended to attach those slides to this email for ease of access)</a:t>
            </a:r>
            <a:endParaRPr lang="en-US" sz="1400" b="0" dirty="0">
              <a:highlight>
                <a:srgbClr val="FFFF00"/>
              </a:highlight>
              <a:latin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US" sz="1400" b="0" dirty="0">
                <a:latin typeface="Calibri" panose="020F0502020204030204" pitchFamily="34" charset="0"/>
                <a:cs typeface="Times New Roman" panose="02020603050405020304" pitchFamily="18" charset="0"/>
              </a:rPr>
              <a:t>   Explore the activities in the Manager Resource Guide found on page 58 in participant workbook. </a:t>
            </a:r>
          </a:p>
          <a:p>
            <a:pPr lvl="0" algn="l">
              <a:lnSpc>
                <a:spcPct val="107000"/>
              </a:lnSpc>
              <a:spcAft>
                <a:spcPts val="800"/>
              </a:spcAft>
              <a:defRPr/>
            </a:pPr>
            <a:endParaRPr kumimoji="0" lang="en-US" sz="14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endParaRPr>
          </a:p>
          <a:p>
            <a:pPr lvl="0" algn="l">
              <a:lnSpc>
                <a:spcPct val="107000"/>
              </a:lnSpc>
              <a:spcAft>
                <a:spcPts val="800"/>
              </a:spcAft>
              <a:defRPr/>
            </a:pPr>
            <a:r>
              <a:rPr kumimoji="0" lang="en-US" sz="1400" b="0" i="1" u="none" strike="noStrike" kern="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sym typeface="Helvetica Neue"/>
              </a:rPr>
              <a:t>(Insert custom thank you message from program sponsor or senior leadership as well as a preview of next steps if they are available)</a:t>
            </a:r>
          </a:p>
          <a:p>
            <a:pPr marL="0" marR="0" lvl="0" indent="0" algn="l" defTabSz="825500" rtl="0" eaLnBrk="1" fontAlgn="auto" latinLnBrk="0" hangingPunct="0">
              <a:lnSpc>
                <a:spcPct val="107000"/>
              </a:lnSpc>
              <a:spcBef>
                <a:spcPts val="0"/>
              </a:spcBef>
              <a:spcAft>
                <a:spcPts val="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rPr>
              <a:t> </a:t>
            </a:r>
          </a:p>
        </p:txBody>
      </p:sp>
      <p:sp>
        <p:nvSpPr>
          <p:cNvPr id="8" name="TextBox 7">
            <a:extLst>
              <a:ext uri="{FF2B5EF4-FFF2-40B4-BE49-F238E27FC236}">
                <a16:creationId xmlns:a16="http://schemas.microsoft.com/office/drawing/2014/main" id="{C8AB21EA-7617-492E-938C-8FC31B57D414}"/>
              </a:ext>
            </a:extLst>
          </p:cNvPr>
          <p:cNvSpPr txBox="1"/>
          <p:nvPr/>
        </p:nvSpPr>
        <p:spPr>
          <a:xfrm>
            <a:off x="8002433" y="181310"/>
            <a:ext cx="1619659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B8488F"/>
                </a:solidFill>
                <a:effectLst/>
                <a:uLnTx/>
                <a:uFillTx/>
                <a:latin typeface="Helvetica Neue"/>
                <a:ea typeface="Helvetica Neue"/>
                <a:cs typeface="Helvetica Neue"/>
                <a:sym typeface="Helvetica Neue"/>
              </a:rPr>
              <a:t>Send the communication below to all participants 90 days after their learning session.  </a:t>
            </a:r>
            <a:endParaRPr kumimoji="0" lang="en-US" sz="18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
        <p:nvSpPr>
          <p:cNvPr id="18" name="Rectangle 17">
            <a:extLst>
              <a:ext uri="{FF2B5EF4-FFF2-40B4-BE49-F238E27FC236}">
                <a16:creationId xmlns:a16="http://schemas.microsoft.com/office/drawing/2014/main" id="{EA7FA754-12B6-4055-8781-8C7D273BE615}"/>
              </a:ext>
            </a:extLst>
          </p:cNvPr>
          <p:cNvSpPr/>
          <p:nvPr/>
        </p:nvSpPr>
        <p:spPr>
          <a:xfrm>
            <a:off x="10430933" y="7671881"/>
            <a:ext cx="11819467" cy="641201"/>
          </a:xfrm>
          <a:prstGeom prst="rect">
            <a:avLst/>
          </a:prstGeom>
          <a:solidFill>
            <a:schemeClr val="bg2"/>
          </a:solidFill>
          <a:ln w="12700" cap="flat">
            <a:noFill/>
            <a:miter lim="400000"/>
          </a:ln>
          <a:effectLst>
            <a:outerShdw blurRad="63500" sx="102000" sy="102000" algn="ctr" rotWithShape="0">
              <a:prstClr val="black">
                <a:alpha val="40000"/>
              </a:prstClr>
            </a:outerShdw>
            <a:softEdge rad="381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10" name="TextBox 9">
            <a:extLst>
              <a:ext uri="{FF2B5EF4-FFF2-40B4-BE49-F238E27FC236}">
                <a16:creationId xmlns:a16="http://schemas.microsoft.com/office/drawing/2014/main" id="{2C56811B-499A-4F73-BE7C-34365A84CEE3}"/>
              </a:ext>
            </a:extLst>
          </p:cNvPr>
          <p:cNvSpPr txBox="1"/>
          <p:nvPr/>
        </p:nvSpPr>
        <p:spPr>
          <a:xfrm>
            <a:off x="10035241" y="7708317"/>
            <a:ext cx="124968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000000"/>
                </a:solidFill>
                <a:effectLst/>
                <a:uLnTx/>
                <a:uFillTx/>
                <a:latin typeface="Helvetica Neue"/>
                <a:sym typeface="Helvetica Neue"/>
                <a:hlinkClick r:id="rId6"/>
              </a:rPr>
              <a:t>Navigate to the “Unconscious Bias” Jhana email track sign-up.</a:t>
            </a:r>
            <a:endParaRPr kumimoji="0" lang="en-US" sz="30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
        <p:nvSpPr>
          <p:cNvPr id="17" name="TextBox 16">
            <a:extLst>
              <a:ext uri="{FF2B5EF4-FFF2-40B4-BE49-F238E27FC236}">
                <a16:creationId xmlns:a16="http://schemas.microsoft.com/office/drawing/2014/main" id="{9B178B9B-2283-4A6A-8D33-7603F1AD20FB}"/>
              </a:ext>
            </a:extLst>
          </p:cNvPr>
          <p:cNvSpPr txBox="1"/>
          <p:nvPr/>
        </p:nvSpPr>
        <p:spPr>
          <a:xfrm>
            <a:off x="859605" y="11167409"/>
            <a:ext cx="601005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Helvetica Neue"/>
                <a:sym typeface="Helvetica Neue"/>
                <a:hlinkClick r:id="rId10" action="ppaction://hlinksldjump"/>
              </a:rPr>
              <a:t>Return to Implementation Roadmap</a:t>
            </a:r>
            <a:endParaRPr kumimoji="0" lang="en-US" sz="28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FA756E76-8511-42E4-A241-13E847C99C36}"/>
              </a:ext>
            </a:extLst>
          </p:cNvPr>
          <p:cNvPicPr>
            <a:picLocks noChangeAspect="1"/>
          </p:cNvPicPr>
          <p:nvPr/>
        </p:nvPicPr>
        <p:blipFill>
          <a:blip r:embed="rId11"/>
          <a:stretch>
            <a:fillRect/>
          </a:stretch>
        </p:blipFill>
        <p:spPr>
          <a:xfrm>
            <a:off x="8587249" y="8490206"/>
            <a:ext cx="7209502" cy="4827985"/>
          </a:xfrm>
          <a:prstGeom prst="rect">
            <a:avLst/>
          </a:prstGeom>
        </p:spPr>
      </p:pic>
      <p:pic>
        <p:nvPicPr>
          <p:cNvPr id="6" name="Picture 5">
            <a:extLst>
              <a:ext uri="{FF2B5EF4-FFF2-40B4-BE49-F238E27FC236}">
                <a16:creationId xmlns:a16="http://schemas.microsoft.com/office/drawing/2014/main" id="{81D252C2-2732-4225-A833-568D37064FCF}"/>
              </a:ext>
            </a:extLst>
          </p:cNvPr>
          <p:cNvPicPr>
            <a:picLocks noChangeAspect="1"/>
          </p:cNvPicPr>
          <p:nvPr/>
        </p:nvPicPr>
        <p:blipFill>
          <a:blip r:embed="rId12"/>
          <a:stretch>
            <a:fillRect/>
          </a:stretch>
        </p:blipFill>
        <p:spPr>
          <a:xfrm>
            <a:off x="17869391" y="8490206"/>
            <a:ext cx="5413941" cy="4825469"/>
          </a:xfrm>
          <a:prstGeom prst="rect">
            <a:avLst/>
          </a:prstGeom>
        </p:spPr>
      </p:pic>
    </p:spTree>
    <p:extLst>
      <p:ext uri="{BB962C8B-B14F-4D97-AF65-F5344CB8AC3E}">
        <p14:creationId xmlns:p14="http://schemas.microsoft.com/office/powerpoint/2010/main" val="188757261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16CD-4A68-48DE-B4BE-D6C4A7AF8F36}"/>
              </a:ext>
            </a:extLst>
          </p:cNvPr>
          <p:cNvSpPr>
            <a:spLocks noGrp="1"/>
          </p:cNvSpPr>
          <p:nvPr>
            <p:ph type="title"/>
          </p:nvPr>
        </p:nvSpPr>
        <p:spPr>
          <a:xfrm>
            <a:off x="545656" y="471803"/>
            <a:ext cx="14948344" cy="1003301"/>
          </a:xfrm>
        </p:spPr>
        <p:txBody>
          <a:bodyPr vert="horz" lIns="91440" tIns="45720" rIns="91440" bIns="45720" rtlCol="0" anchor="ctr">
            <a:normAutofit/>
          </a:bodyPr>
          <a:lstStyle/>
          <a:p>
            <a:pPr defTabSz="914400">
              <a:lnSpc>
                <a:spcPct val="90000"/>
              </a:lnSpc>
              <a:spcBef>
                <a:spcPct val="0"/>
              </a:spcBef>
            </a:pPr>
            <a:r>
              <a:rPr lang="en-US" sz="4400" kern="1200" dirty="0">
                <a:solidFill>
                  <a:schemeClr val="tx1"/>
                </a:solidFill>
                <a:latin typeface="+mj-lt"/>
                <a:ea typeface="+mj-ea"/>
                <a:cs typeface="+mj-cs"/>
              </a:rPr>
              <a:t>Emails for leaders to create excitement</a:t>
            </a:r>
          </a:p>
        </p:txBody>
      </p:sp>
      <p:sp>
        <p:nvSpPr>
          <p:cNvPr id="17" name="TextBox 16">
            <a:extLst>
              <a:ext uri="{FF2B5EF4-FFF2-40B4-BE49-F238E27FC236}">
                <a16:creationId xmlns:a16="http://schemas.microsoft.com/office/drawing/2014/main" id="{9B178B9B-2283-4A6A-8D33-7603F1AD20FB}"/>
              </a:ext>
            </a:extLst>
          </p:cNvPr>
          <p:cNvSpPr txBox="1"/>
          <p:nvPr/>
        </p:nvSpPr>
        <p:spPr>
          <a:xfrm>
            <a:off x="545656" y="11799997"/>
            <a:ext cx="10941392" cy="1647825"/>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marR="0" algn="l" defTabSz="914400" fontAlgn="auto" hangingPunct="1">
              <a:lnSpc>
                <a:spcPct val="90000"/>
              </a:lnSpc>
              <a:spcBef>
                <a:spcPts val="0"/>
              </a:spcBef>
              <a:spcAft>
                <a:spcPts val="600"/>
              </a:spcAft>
              <a:buClrTx/>
              <a:buSzTx/>
              <a:tabLst/>
            </a:pPr>
            <a:r>
              <a:rPr lang="en-US" sz="2800" kern="1200" dirty="0">
                <a:solidFill>
                  <a:schemeClr val="tx1"/>
                </a:solidFill>
                <a:latin typeface="+mn-lt"/>
                <a:ea typeface="+mn-ea"/>
                <a:cs typeface="+mn-cs"/>
                <a:hlinkClick r:id="rId3" action="ppaction://hlinksldjump"/>
              </a:rPr>
              <a:t>Return to Implementation Roadmap</a:t>
            </a:r>
            <a:endParaRPr kumimoji="0" lang="en-US" sz="2800" b="1" i="0" u="none" strike="noStrike" kern="1200" cap="none" spc="0" normalizeH="0" baseline="0" dirty="0">
              <a:ln>
                <a:noFill/>
              </a:ln>
              <a:solidFill>
                <a:schemeClr val="tx1"/>
              </a:solidFill>
              <a:effectLst/>
              <a:uFillTx/>
              <a:latin typeface="+mn-lt"/>
              <a:ea typeface="+mn-ea"/>
              <a:cs typeface="+mn-cs"/>
              <a:sym typeface="Helvetica Neue"/>
            </a:endParaRP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77760" y="0"/>
            <a:ext cx="420624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0800" y="4717826"/>
            <a:ext cx="4280344" cy="4280344"/>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egaphone">
            <a:extLst>
              <a:ext uri="{FF2B5EF4-FFF2-40B4-BE49-F238E27FC236}">
                <a16:creationId xmlns:a16="http://schemas.microsoft.com/office/drawing/2014/main" id="{DCC61B4A-6EB7-478A-B728-DE61F13CF87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27974" y="5715002"/>
            <a:ext cx="2285996" cy="2285996"/>
          </a:xfrm>
          <a:prstGeom prst="rect">
            <a:avLst/>
          </a:prstGeom>
        </p:spPr>
      </p:pic>
      <p:sp>
        <p:nvSpPr>
          <p:cNvPr id="3" name="Rectangle 2">
            <a:extLst>
              <a:ext uri="{FF2B5EF4-FFF2-40B4-BE49-F238E27FC236}">
                <a16:creationId xmlns:a16="http://schemas.microsoft.com/office/drawing/2014/main" id="{5F2D9991-E5B2-4A88-B1AB-BB9B64B56B8C}"/>
              </a:ext>
            </a:extLst>
          </p:cNvPr>
          <p:cNvSpPr/>
          <p:nvPr/>
        </p:nvSpPr>
        <p:spPr>
          <a:xfrm>
            <a:off x="545656" y="4195730"/>
            <a:ext cx="17119600" cy="6555641"/>
          </a:xfrm>
          <a:prstGeom prst="rect">
            <a:avLst/>
          </a:prstGeom>
          <a:ln w="12700">
            <a:solidFill>
              <a:schemeClr val="accent1"/>
            </a:solidFill>
          </a:ln>
        </p:spPr>
        <p:txBody>
          <a:bodyPr wrap="square">
            <a:spAutoFit/>
          </a:bodyPr>
          <a:lstStyle/>
          <a:p>
            <a:pPr algn="l"/>
            <a:r>
              <a:rPr lang="en-US" sz="2000" dirty="0"/>
              <a:t>SUBJECT LINE:  </a:t>
            </a:r>
            <a:r>
              <a:rPr lang="en-US" sz="2000" b="0" dirty="0"/>
              <a:t>REGISTER for your Unconscious Bias learning experience with FranklinCovey </a:t>
            </a:r>
            <a:r>
              <a:rPr lang="en-US" sz="2000" b="0" dirty="0">
                <a:highlight>
                  <a:srgbClr val="FFFF00"/>
                </a:highlight>
              </a:rPr>
              <a:t>[or title of your program/facilitator/organization]</a:t>
            </a:r>
            <a:endParaRPr lang="en-US" sz="2000" dirty="0">
              <a:highlight>
                <a:srgbClr val="FFFF00"/>
              </a:highlight>
            </a:endParaRPr>
          </a:p>
          <a:p>
            <a:pPr algn="l"/>
            <a:endParaRPr lang="en-US" sz="2000" b="0" dirty="0"/>
          </a:p>
          <a:p>
            <a:pPr algn="l"/>
            <a:r>
              <a:rPr lang="en-US" sz="2000" b="0" dirty="0"/>
              <a:t>At [</a:t>
            </a:r>
            <a:r>
              <a:rPr lang="en-US" sz="2000" b="0" dirty="0">
                <a:highlight>
                  <a:srgbClr val="FFFF00"/>
                </a:highlight>
              </a:rPr>
              <a:t>organization name</a:t>
            </a:r>
            <a:r>
              <a:rPr lang="en-US" sz="2000" b="0" dirty="0"/>
              <a:t>], we are committed to a culture where every employee can thrive and contribute their best.  In a recent work session, “Unconscious Bias: Understanding Bias to Unleash Potential”, I learned that we often diminish the potential of ourselves and others.  While this is often unintentional, the impact on belonging and performance can be significant.</a:t>
            </a:r>
          </a:p>
          <a:p>
            <a:pPr algn="l"/>
            <a:endParaRPr lang="en-US" sz="2000" b="0" dirty="0"/>
          </a:p>
          <a:p>
            <a:pPr algn="l"/>
            <a:r>
              <a:rPr lang="en-US" sz="2000" b="0" dirty="0"/>
              <a:t>We each play a role in advancing our culture of inclusion and belonging.  Learning to make progress on unconscious bias is a step that we can all take together towards that goal.  In/on [</a:t>
            </a:r>
            <a:r>
              <a:rPr lang="en-US" sz="2000" b="0" dirty="0">
                <a:highlight>
                  <a:srgbClr val="FFFF00"/>
                </a:highlight>
              </a:rPr>
              <a:t>enter date or timing of training for individual contributors/direct reports</a:t>
            </a:r>
            <a:r>
              <a:rPr lang="en-US" sz="2000" b="0" dirty="0"/>
              <a:t>], you will have the opportunity to take “Unconscious Bias: Understanding Bias to Unleash Potential” and learn what actions we can all take to mitigate the limiting effects of bias. </a:t>
            </a:r>
          </a:p>
          <a:p>
            <a:pPr algn="l"/>
            <a:endParaRPr lang="en-US" sz="2000" b="0" dirty="0"/>
          </a:p>
          <a:p>
            <a:pPr algn="l"/>
            <a:r>
              <a:rPr lang="en-US" sz="2000" b="0" dirty="0">
                <a:highlight>
                  <a:srgbClr val="FFFF00"/>
                </a:highlight>
              </a:rPr>
              <a:t>[Include specific instructions for registration and logistics here]</a:t>
            </a:r>
          </a:p>
          <a:p>
            <a:pPr algn="l"/>
            <a:endParaRPr lang="en-US" sz="2000" b="0" dirty="0"/>
          </a:p>
          <a:p>
            <a:pPr algn="l"/>
            <a:endParaRPr lang="en-US" sz="2000" b="0" dirty="0"/>
          </a:p>
          <a:p>
            <a:pPr algn="l"/>
            <a:r>
              <a:rPr lang="en-US" sz="2000" b="0" dirty="0"/>
              <a:t>It is critical that we all are available to not only participate, but to be present in this important learning experience.  Let me know what I can do to support you in making space for this training.  </a:t>
            </a:r>
          </a:p>
          <a:p>
            <a:pPr algn="l"/>
            <a:endParaRPr lang="en-US" sz="2000" b="0" dirty="0"/>
          </a:p>
          <a:p>
            <a:pPr algn="l"/>
            <a:r>
              <a:rPr lang="en-US" sz="2000" b="0" dirty="0"/>
              <a:t>You’ll find a two-page course overview attached for additional context.  You can also reach out to me or [</a:t>
            </a:r>
            <a:r>
              <a:rPr lang="en-US" sz="2000" b="0" dirty="0">
                <a:highlight>
                  <a:srgbClr val="FFFF00"/>
                </a:highlight>
              </a:rPr>
              <a:t>internal champing or L&amp;D contact</a:t>
            </a:r>
            <a:r>
              <a:rPr lang="en-US" sz="2000" b="0" dirty="0"/>
              <a:t>] for questions.  Thank you for taking this journey with us!</a:t>
            </a:r>
          </a:p>
          <a:p>
            <a:pPr algn="l"/>
            <a:endParaRPr lang="en-US" sz="2000" b="0" dirty="0"/>
          </a:p>
          <a:p>
            <a:pPr algn="l"/>
            <a:endParaRPr lang="en-US" sz="2000" b="0" dirty="0"/>
          </a:p>
          <a:p>
            <a:pPr algn="l"/>
            <a:endParaRPr lang="en-US" sz="2000" b="0" dirty="0"/>
          </a:p>
        </p:txBody>
      </p:sp>
      <p:sp>
        <p:nvSpPr>
          <p:cNvPr id="20" name="TextBox 19">
            <a:extLst>
              <a:ext uri="{FF2B5EF4-FFF2-40B4-BE49-F238E27FC236}">
                <a16:creationId xmlns:a16="http://schemas.microsoft.com/office/drawing/2014/main" id="{06C45551-FA30-4EF2-84B3-C480F76A0A66}"/>
              </a:ext>
            </a:extLst>
          </p:cNvPr>
          <p:cNvSpPr txBox="1"/>
          <p:nvPr/>
        </p:nvSpPr>
        <p:spPr>
          <a:xfrm>
            <a:off x="545656" y="2070543"/>
            <a:ext cx="1711960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2000" b="1" i="0" u="none" strike="noStrike" cap="none" spc="0" normalizeH="0" baseline="0" dirty="0">
                <a:ln>
                  <a:noFill/>
                </a:ln>
                <a:solidFill>
                  <a:schemeClr val="accent1"/>
                </a:solidFill>
                <a:effectLst/>
                <a:uFillTx/>
                <a:latin typeface="Helvetica Neue"/>
                <a:ea typeface="Helvetica Neue"/>
                <a:cs typeface="Helvetica Neue"/>
                <a:sym typeface="Helvetica Neue"/>
              </a:rPr>
              <a:t>Following the Report Session, leaders will begin encouraging their team members to sign up for an Unconscious Bias learning experience.  </a:t>
            </a:r>
            <a:r>
              <a:rPr lang="en-US" sz="2000" b="0" dirty="0"/>
              <a:t>We’ve found that employees pay attention to what their leaders talk about most often.  These </a:t>
            </a:r>
            <a:r>
              <a:rPr kumimoji="0" lang="en-US" sz="2000" b="0" i="0" u="none" strike="noStrike" cap="none" spc="0" normalizeH="0" baseline="0" dirty="0">
                <a:ln>
                  <a:noFill/>
                </a:ln>
                <a:solidFill>
                  <a:srgbClr val="000000"/>
                </a:solidFill>
                <a:effectLst/>
                <a:uFillTx/>
                <a:latin typeface="Helvetica Neue"/>
                <a:ea typeface="Helvetica Neue"/>
                <a:cs typeface="Helvetica Neue"/>
                <a:sym typeface="Helvetica Neue"/>
              </a:rPr>
              <a:t>emails demonstrate the leader’s commitment to an inclusive culture while reinforcing the importance of this training for their team.  </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0153765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a:cxnSpLocks/>
          </p:cNvCxnSpPr>
          <p:nvPr/>
        </p:nvCxnSpPr>
        <p:spPr>
          <a:xfrm flipV="1">
            <a:off x="299259" y="5598845"/>
            <a:ext cx="23362254" cy="20410"/>
          </a:xfrm>
          <a:prstGeom prst="straightConnector1">
            <a:avLst/>
          </a:prstGeom>
          <a:ln w="317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265279" y="12690303"/>
            <a:ext cx="5050783" cy="515206"/>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r>
              <a:rPr lang="en-US" sz="2000" b="0" kern="1200" dirty="0">
                <a:solidFill>
                  <a:prstClr val="white">
                    <a:lumMod val="50000"/>
                  </a:prstClr>
                </a:solidFill>
                <a:latin typeface="Calibri" panose="020F0502020204030204"/>
              </a:rPr>
              <a:t>PREPARE</a:t>
            </a:r>
          </a:p>
        </p:txBody>
      </p:sp>
      <p:sp>
        <p:nvSpPr>
          <p:cNvPr id="47" name="Rounded Rectangle 46"/>
          <p:cNvSpPr/>
          <p:nvPr/>
        </p:nvSpPr>
        <p:spPr>
          <a:xfrm>
            <a:off x="5645426" y="12680708"/>
            <a:ext cx="2481296" cy="4792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r>
              <a:rPr lang="en-US" sz="2000" b="0" kern="1200" dirty="0">
                <a:solidFill>
                  <a:prstClr val="white">
                    <a:lumMod val="50000"/>
                  </a:prstClr>
                </a:solidFill>
                <a:latin typeface="Calibri" panose="020F0502020204030204"/>
              </a:rPr>
              <a:t>DELIVER</a:t>
            </a:r>
          </a:p>
        </p:txBody>
      </p:sp>
      <p:sp>
        <p:nvSpPr>
          <p:cNvPr id="48" name="Rounded Rectangle 47"/>
          <p:cNvSpPr/>
          <p:nvPr/>
        </p:nvSpPr>
        <p:spPr>
          <a:xfrm>
            <a:off x="8456086" y="12687702"/>
            <a:ext cx="14961475" cy="4792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r>
              <a:rPr lang="en-US" sz="2000" b="0" kern="1200" dirty="0">
                <a:solidFill>
                  <a:prstClr val="white">
                    <a:lumMod val="50000"/>
                  </a:prstClr>
                </a:solidFill>
                <a:latin typeface="Calibri" panose="020F0502020204030204"/>
              </a:rPr>
              <a:t>REINFORCE</a:t>
            </a:r>
          </a:p>
        </p:txBody>
      </p:sp>
      <p:sp>
        <p:nvSpPr>
          <p:cNvPr id="2" name="Slide Number Placeholder 1"/>
          <p:cNvSpPr>
            <a:spLocks noGrp="1"/>
          </p:cNvSpPr>
          <p:nvPr>
            <p:ph type="sldNum" sz="quarter" idx="4294967295"/>
          </p:nvPr>
        </p:nvSpPr>
        <p:spPr>
          <a:xfrm>
            <a:off x="18897600" y="12712701"/>
            <a:ext cx="5486400" cy="730250"/>
          </a:xfrm>
        </p:spPr>
        <p:txBody>
          <a:bodyPr/>
          <a:lstStyle/>
          <a:p>
            <a:pPr defTabSz="914400" hangingPunct="1">
              <a:defRPr/>
            </a:pPr>
            <a:fld id="{532BB49E-8E28-0948-A944-9035853B4C26}" type="slidenum">
              <a:rPr lang="en-US" b="0" kern="1200">
                <a:solidFill>
                  <a:prstClr val="black">
                    <a:tint val="75000"/>
                  </a:prstClr>
                </a:solidFill>
                <a:ea typeface="+mn-ea"/>
                <a:cs typeface="+mn-cs"/>
              </a:rPr>
              <a:pPr defTabSz="914400" hangingPunct="1">
                <a:defRPr/>
              </a:pPr>
              <a:t>2</a:t>
            </a:fld>
            <a:endParaRPr lang="en-US" b="0" kern="1200">
              <a:solidFill>
                <a:prstClr val="black">
                  <a:tint val="75000"/>
                </a:prstClr>
              </a:solidFill>
              <a:ea typeface="+mn-ea"/>
              <a:cs typeface="+mn-cs"/>
            </a:endParaRPr>
          </a:p>
        </p:txBody>
      </p:sp>
      <p:sp>
        <p:nvSpPr>
          <p:cNvPr id="24" name="Rectangle 23"/>
          <p:cNvSpPr/>
          <p:nvPr/>
        </p:nvSpPr>
        <p:spPr>
          <a:xfrm>
            <a:off x="267185" y="2059784"/>
            <a:ext cx="16412136" cy="1200329"/>
          </a:xfrm>
          <a:prstGeom prst="rect">
            <a:avLst/>
          </a:prstGeom>
        </p:spPr>
        <p:txBody>
          <a:bodyPr wrap="square">
            <a:spAutoFit/>
          </a:bodyPr>
          <a:lstStyle/>
          <a:p>
            <a:pPr algn="l" defTabSz="914400" hangingPunct="1">
              <a:defRPr/>
            </a:pPr>
            <a:r>
              <a:rPr lang="en-US" sz="4800" b="0" kern="1200" dirty="0">
                <a:solidFill>
                  <a:srgbClr val="4FA1D1"/>
                </a:solidFill>
                <a:latin typeface="Helvetica" charset="0"/>
                <a:ea typeface="Helvetica" charset="0"/>
                <a:cs typeface="Helvetica" charset="0"/>
              </a:rPr>
              <a:t>Addressing Unconscious Bias to Unleash Potential</a:t>
            </a:r>
          </a:p>
          <a:p>
            <a:pPr algn="l" defTabSz="914400" hangingPunct="1">
              <a:defRPr/>
            </a:pPr>
            <a:r>
              <a:rPr lang="en-US" sz="2400" b="0" i="1" kern="1200" dirty="0">
                <a:solidFill>
                  <a:prstClr val="black"/>
                </a:solidFill>
                <a:latin typeface="Helvetica" charset="0"/>
                <a:ea typeface="Helvetica" charset="0"/>
                <a:cs typeface="Helvetica" charset="0"/>
              </a:rPr>
              <a:t>Live Online Learning Journey + Communications Plan</a:t>
            </a:r>
            <a:endParaRPr lang="en-US" sz="2400" b="0" i="1" kern="1200" dirty="0">
              <a:solidFill>
                <a:prstClr val="black"/>
              </a:solidFill>
              <a:latin typeface="Calibri" panose="020F0502020204030204"/>
              <a:ea typeface="+mn-ea"/>
              <a:cs typeface="+mn-cs"/>
            </a:endParaRPr>
          </a:p>
        </p:txBody>
      </p:sp>
      <p:sp>
        <p:nvSpPr>
          <p:cNvPr id="77" name="TextBox 76">
            <a:extLst>
              <a:ext uri="{FF2B5EF4-FFF2-40B4-BE49-F238E27FC236}">
                <a16:creationId xmlns:a16="http://schemas.microsoft.com/office/drawing/2014/main" id="{9405D315-7FBC-6549-ACED-9E55B4F36850}"/>
              </a:ext>
            </a:extLst>
          </p:cNvPr>
          <p:cNvSpPr txBox="1"/>
          <p:nvPr/>
        </p:nvSpPr>
        <p:spPr>
          <a:xfrm>
            <a:off x="22575830" y="7197704"/>
            <a:ext cx="1693262" cy="3231654"/>
          </a:xfrm>
          <a:prstGeom prst="rect">
            <a:avLst/>
          </a:prstGeom>
          <a:noFill/>
        </p:spPr>
        <p:txBody>
          <a:bodyPr wrap="square" rtlCol="0">
            <a:spAutoFit/>
          </a:bodyPr>
          <a:lstStyle/>
          <a:p>
            <a:pPr algn="l" defTabSz="1151926" hangingPunct="1">
              <a:defRPr/>
            </a:pPr>
            <a:r>
              <a:rPr lang="en-US" sz="1700" kern="1200" dirty="0">
                <a:solidFill>
                  <a:prstClr val="black">
                    <a:lumMod val="65000"/>
                    <a:lumOff val="35000"/>
                  </a:prstClr>
                </a:solidFill>
                <a:latin typeface="Helvetica" charset="0"/>
                <a:ea typeface="Helvetica" charset="0"/>
                <a:cs typeface="Helvetica" charset="0"/>
              </a:rPr>
              <a:t>Refreshers</a:t>
            </a:r>
          </a:p>
          <a:p>
            <a:pPr algn="l" defTabSz="1151926" hangingPunct="1">
              <a:defRPr/>
            </a:pPr>
            <a:r>
              <a:rPr lang="en-US" sz="1700" b="0" i="1" kern="1200" dirty="0">
                <a:solidFill>
                  <a:prstClr val="white">
                    <a:lumMod val="50000"/>
                  </a:prstClr>
                </a:solidFill>
                <a:latin typeface="Helvetica" charset="0"/>
                <a:ea typeface="Helvetica" charset="0"/>
                <a:cs typeface="Helvetica" charset="0"/>
              </a:rPr>
              <a:t>More Than You See</a:t>
            </a:r>
          </a:p>
          <a:p>
            <a:pPr algn="l" defTabSz="1151926" hangingPunct="1">
              <a:defRPr/>
            </a:pPr>
            <a:r>
              <a:rPr lang="en-US" sz="1700" b="0" i="1" kern="1200" dirty="0">
                <a:solidFill>
                  <a:prstClr val="white">
                    <a:lumMod val="50000"/>
                  </a:prstClr>
                </a:solidFill>
                <a:latin typeface="Helvetica" charset="0"/>
                <a:ea typeface="Helvetica" charset="0"/>
                <a:cs typeface="Helvetica" charset="0"/>
              </a:rPr>
              <a:t>Your Brain and Bias</a:t>
            </a:r>
          </a:p>
          <a:p>
            <a:pPr algn="l" defTabSz="1151926" hangingPunct="1">
              <a:defRPr/>
            </a:pPr>
            <a:r>
              <a:rPr lang="en-US" sz="1700" b="0" i="1" kern="1200" dirty="0">
                <a:solidFill>
                  <a:prstClr val="white">
                    <a:lumMod val="50000"/>
                  </a:prstClr>
                </a:solidFill>
                <a:latin typeface="Helvetica" charset="0"/>
                <a:ea typeface="Helvetica" charset="0"/>
                <a:cs typeface="Helvetica" charset="0"/>
              </a:rPr>
              <a:t>The Three Bias Traps</a:t>
            </a:r>
          </a:p>
          <a:p>
            <a:pPr algn="l" defTabSz="1151926" hangingPunct="1">
              <a:defRPr/>
            </a:pPr>
            <a:r>
              <a:rPr lang="en-US" sz="1700" b="0" i="1" kern="1200" dirty="0">
                <a:solidFill>
                  <a:prstClr val="white">
                    <a:lumMod val="50000"/>
                  </a:prstClr>
                </a:solidFill>
                <a:latin typeface="Helvetica" charset="0"/>
                <a:ea typeface="Helvetica" charset="0"/>
                <a:cs typeface="Helvetica" charset="0"/>
              </a:rPr>
              <a:t>All of Us</a:t>
            </a:r>
          </a:p>
          <a:p>
            <a:pPr algn="l" defTabSz="1151926" hangingPunct="1">
              <a:defRPr/>
            </a:pPr>
            <a:r>
              <a:rPr lang="en-US" sz="1700" b="0" i="1" kern="1200" dirty="0">
                <a:solidFill>
                  <a:prstClr val="white">
                    <a:lumMod val="50000"/>
                  </a:prstClr>
                </a:solidFill>
                <a:latin typeface="Helvetica" charset="0"/>
                <a:ea typeface="Helvetica" charset="0"/>
                <a:cs typeface="Helvetica" charset="0"/>
              </a:rPr>
              <a:t>Ways to Act with Courage</a:t>
            </a:r>
          </a:p>
          <a:p>
            <a:pPr algn="l" defTabSz="1151926" hangingPunct="1">
              <a:defRPr/>
            </a:pPr>
            <a:r>
              <a:rPr lang="en-US" sz="1700" b="0" i="1" kern="1200" dirty="0">
                <a:solidFill>
                  <a:prstClr val="white">
                    <a:lumMod val="50000"/>
                  </a:prstClr>
                </a:solidFill>
                <a:latin typeface="Helvetica" charset="0"/>
                <a:ea typeface="Helvetica" charset="0"/>
                <a:cs typeface="Helvetica" charset="0"/>
              </a:rPr>
              <a:t>Courage in Action</a:t>
            </a:r>
          </a:p>
        </p:txBody>
      </p:sp>
      <p:sp>
        <p:nvSpPr>
          <p:cNvPr id="81" name="Oval 80"/>
          <p:cNvSpPr/>
          <p:nvPr/>
        </p:nvSpPr>
        <p:spPr>
          <a:xfrm>
            <a:off x="10428296" y="5478222"/>
            <a:ext cx="227672" cy="2276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defRPr/>
            </a:pPr>
            <a:endParaRPr lang="en-US" sz="3600" b="0" kern="1200">
              <a:solidFill>
                <a:prstClr val="white"/>
              </a:solidFill>
              <a:latin typeface="Calibri" panose="020F0502020204030204"/>
            </a:endParaRPr>
          </a:p>
        </p:txBody>
      </p:sp>
      <p:sp>
        <p:nvSpPr>
          <p:cNvPr id="82" name="TextBox 81"/>
          <p:cNvSpPr txBox="1"/>
          <p:nvPr/>
        </p:nvSpPr>
        <p:spPr>
          <a:xfrm>
            <a:off x="9983471" y="6511017"/>
            <a:ext cx="1250886" cy="1077218"/>
          </a:xfrm>
          <a:prstGeom prst="rect">
            <a:avLst/>
          </a:prstGeom>
          <a:noFill/>
        </p:spPr>
        <p:txBody>
          <a:bodyPr wrap="square" rtlCol="0">
            <a:spAutoFit/>
          </a:bodyPr>
          <a:lstStyle/>
          <a:p>
            <a:pPr defTabSz="914400" hangingPunct="1">
              <a:defRPr/>
            </a:pPr>
            <a:r>
              <a:rPr lang="en-US" sz="1600" b="0" i="1" kern="1200" dirty="0">
                <a:solidFill>
                  <a:prstClr val="black">
                    <a:lumMod val="50000"/>
                    <a:lumOff val="50000"/>
                  </a:prstClr>
                </a:solidFill>
                <a:latin typeface="Helvetica" charset="0"/>
                <a:ea typeface="Helvetica" charset="0"/>
                <a:cs typeface="Helvetica" charset="0"/>
              </a:rPr>
              <a:t>Leaders </a:t>
            </a:r>
          </a:p>
          <a:p>
            <a:pPr defTabSz="914400" hangingPunct="1">
              <a:defRPr/>
            </a:pPr>
            <a:r>
              <a:rPr lang="en-US" sz="1600" b="0" i="1" kern="1200" dirty="0">
                <a:solidFill>
                  <a:prstClr val="black">
                    <a:lumMod val="50000"/>
                    <a:lumOff val="50000"/>
                  </a:prstClr>
                </a:solidFill>
                <a:latin typeface="Helvetica" charset="0"/>
                <a:ea typeface="Helvetica" charset="0"/>
                <a:cs typeface="Helvetica" charset="0"/>
              </a:rPr>
              <a:t>@ your next Team Meeting</a:t>
            </a:r>
          </a:p>
        </p:txBody>
      </p:sp>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1231" y="5826305"/>
            <a:ext cx="489682" cy="606570"/>
          </a:xfrm>
          <a:prstGeom prst="rect">
            <a:avLst/>
          </a:prstGeom>
        </p:spPr>
      </p:pic>
      <p:grpSp>
        <p:nvGrpSpPr>
          <p:cNvPr id="87" name="Group 86"/>
          <p:cNvGrpSpPr/>
          <p:nvPr/>
        </p:nvGrpSpPr>
        <p:grpSpPr>
          <a:xfrm>
            <a:off x="20552997" y="10288922"/>
            <a:ext cx="2914002" cy="1747374"/>
            <a:chOff x="2569955" y="4514891"/>
            <a:chExt cx="1457001" cy="873687"/>
          </a:xfrm>
        </p:grpSpPr>
        <p:sp>
          <p:nvSpPr>
            <p:cNvPr id="89" name="TextBox 88"/>
            <p:cNvSpPr txBox="1"/>
            <p:nvPr/>
          </p:nvSpPr>
          <p:spPr>
            <a:xfrm>
              <a:off x="2569955" y="4849969"/>
              <a:ext cx="1457001" cy="538609"/>
            </a:xfrm>
            <a:prstGeom prst="rect">
              <a:avLst/>
            </a:prstGeom>
            <a:noFill/>
          </p:spPr>
          <p:txBody>
            <a:bodyPr wrap="square" rtlCol="0">
              <a:spAutoFit/>
            </a:bodyPr>
            <a:lstStyle/>
            <a:p>
              <a:pPr defTabSz="914400" hangingPunct="1">
                <a:defRPr/>
              </a:pPr>
              <a:r>
                <a:rPr lang="en-US" sz="1600" b="0" i="1" kern="1200" dirty="0">
                  <a:solidFill>
                    <a:prstClr val="black">
                      <a:lumMod val="50000"/>
                      <a:lumOff val="50000"/>
                    </a:prstClr>
                  </a:solidFill>
                  <a:latin typeface="Helvetica" charset="0"/>
                  <a:ea typeface="Helvetica" charset="0"/>
                  <a:cs typeface="Helvetica" charset="0"/>
                </a:rPr>
                <a:t>Short script for Managers to host a Reconnect</a:t>
              </a:r>
            </a:p>
            <a:p>
              <a:pPr defTabSz="914400" hangingPunct="1">
                <a:defRPr/>
              </a:pPr>
              <a:r>
                <a:rPr lang="en-US" sz="1600" b="0" i="1" kern="1200" dirty="0">
                  <a:solidFill>
                    <a:prstClr val="black">
                      <a:lumMod val="50000"/>
                      <a:lumOff val="50000"/>
                    </a:prstClr>
                  </a:solidFill>
                  <a:latin typeface="Helvetica" charset="0"/>
                  <a:ea typeface="Helvetica" charset="0"/>
                  <a:cs typeface="Helvetica" charset="0"/>
                </a:rPr>
                <a:t>Meeting as a team or in one-on-ones</a:t>
              </a:r>
            </a:p>
          </p:txBody>
        </p:sp>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6035" y="4514891"/>
              <a:ext cx="244841" cy="303285"/>
            </a:xfrm>
            <a:prstGeom prst="rect">
              <a:avLst/>
            </a:prstGeom>
          </p:spPr>
        </p:pic>
      </p:grpSp>
      <p:sp>
        <p:nvSpPr>
          <p:cNvPr id="91" name="TextBox 90"/>
          <p:cNvSpPr txBox="1"/>
          <p:nvPr/>
        </p:nvSpPr>
        <p:spPr>
          <a:xfrm>
            <a:off x="20005880" y="7769716"/>
            <a:ext cx="2417650" cy="1138773"/>
          </a:xfrm>
          <a:prstGeom prst="rect">
            <a:avLst/>
          </a:prstGeom>
          <a:noFill/>
        </p:spPr>
        <p:txBody>
          <a:bodyPr wrap="none" rtlCol="0">
            <a:spAutoFit/>
          </a:bodyPr>
          <a:lstStyle/>
          <a:p>
            <a:pPr algn="l" defTabSz="914400" hangingPunct="1">
              <a:defRPr/>
            </a:pPr>
            <a:r>
              <a:rPr lang="en-US" sz="1700" kern="1200" dirty="0">
                <a:solidFill>
                  <a:prstClr val="black">
                    <a:lumMod val="65000"/>
                    <a:lumOff val="35000"/>
                  </a:prstClr>
                </a:solidFill>
                <a:latin typeface="Helvetica" charset="0"/>
                <a:ea typeface="Helvetica" charset="0"/>
                <a:cs typeface="Helvetica" charset="0"/>
              </a:rPr>
              <a:t>Revisit Key Concepts</a:t>
            </a:r>
          </a:p>
          <a:p>
            <a:pPr algn="l" defTabSz="914400" hangingPunct="1">
              <a:defRPr/>
            </a:pPr>
            <a:r>
              <a:rPr lang="en-US" sz="1700" b="0" i="1" kern="1200" dirty="0">
                <a:solidFill>
                  <a:prstClr val="white">
                    <a:lumMod val="50000"/>
                  </a:prstClr>
                </a:solidFill>
                <a:latin typeface="Helvetica" charset="0"/>
                <a:ea typeface="Helvetica" charset="0"/>
                <a:cs typeface="Helvetica" charset="0"/>
              </a:rPr>
              <a:t>Identify Bias</a:t>
            </a:r>
          </a:p>
          <a:p>
            <a:pPr algn="l" defTabSz="914400" hangingPunct="1">
              <a:defRPr/>
            </a:pPr>
            <a:r>
              <a:rPr lang="en-US" sz="1700" b="0" i="1" kern="1200" dirty="0">
                <a:solidFill>
                  <a:prstClr val="white">
                    <a:lumMod val="50000"/>
                  </a:prstClr>
                </a:solidFill>
                <a:latin typeface="Helvetica" charset="0"/>
                <a:ea typeface="Helvetica" charset="0"/>
                <a:cs typeface="Helvetica" charset="0"/>
              </a:rPr>
              <a:t>Cultivate Connection</a:t>
            </a:r>
          </a:p>
          <a:p>
            <a:pPr algn="l" defTabSz="914400" hangingPunct="1">
              <a:defRPr/>
            </a:pPr>
            <a:r>
              <a:rPr lang="en-US" sz="1700" b="0" i="1" kern="1200" dirty="0">
                <a:solidFill>
                  <a:prstClr val="white">
                    <a:lumMod val="50000"/>
                  </a:prstClr>
                </a:solidFill>
                <a:latin typeface="Helvetica" charset="0"/>
                <a:ea typeface="Helvetica" charset="0"/>
                <a:cs typeface="Helvetica" charset="0"/>
              </a:rPr>
              <a:t>Choose Courage</a:t>
            </a:r>
          </a:p>
        </p:txBody>
      </p:sp>
      <p:sp>
        <p:nvSpPr>
          <p:cNvPr id="54" name="Rounded Rectangle 53"/>
          <p:cNvSpPr/>
          <p:nvPr/>
        </p:nvSpPr>
        <p:spPr>
          <a:xfrm>
            <a:off x="6039977" y="4126388"/>
            <a:ext cx="1613208" cy="2824778"/>
          </a:xfrm>
          <a:prstGeom prst="roundRect">
            <a:avLst>
              <a:gd name="adj" fmla="val 7046"/>
            </a:avLst>
          </a:prstGeom>
          <a:solidFill>
            <a:srgbClr val="9BB82C"/>
          </a:solidFill>
          <a:ln>
            <a:solidFill>
              <a:srgbClr val="9BB82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hangingPunct="1">
              <a:defRPr/>
            </a:pPr>
            <a:r>
              <a:rPr lang="en-US" sz="1600" kern="1200" dirty="0">
                <a:solidFill>
                  <a:prstClr val="white"/>
                </a:solidFill>
                <a:latin typeface="Helvetica" charset="0"/>
                <a:ea typeface="Helvetica" charset="0"/>
                <a:cs typeface="Helvetica" charset="0"/>
              </a:rPr>
              <a:t>Live Webinar</a:t>
            </a:r>
          </a:p>
          <a:p>
            <a:pPr defTabSz="914400" hangingPunct="1">
              <a:defRPr/>
            </a:pPr>
            <a:endParaRPr lang="en-US" sz="1600" b="0" kern="1200" dirty="0">
              <a:solidFill>
                <a:prstClr val="white"/>
              </a:solidFill>
              <a:latin typeface="Helvetica" charset="0"/>
              <a:ea typeface="Helvetica" charset="0"/>
              <a:cs typeface="Helvetica" charset="0"/>
            </a:endParaRPr>
          </a:p>
          <a:p>
            <a:pPr defTabSz="914400" hangingPunct="1">
              <a:defRPr/>
            </a:pPr>
            <a:r>
              <a:rPr lang="en-US" sz="1600" b="0" kern="1200" dirty="0">
                <a:solidFill>
                  <a:prstClr val="white"/>
                </a:solidFill>
                <a:latin typeface="Helvetica" charset="0"/>
                <a:ea typeface="Helvetica" charset="0"/>
                <a:cs typeface="Helvetica" charset="0"/>
              </a:rPr>
              <a:t>Identify Bias</a:t>
            </a:r>
          </a:p>
          <a:p>
            <a:pPr defTabSz="914400" hangingPunct="1">
              <a:defRPr/>
            </a:pPr>
            <a:r>
              <a:rPr lang="en-US" sz="1600" b="0" kern="1200" dirty="0">
                <a:solidFill>
                  <a:prstClr val="white"/>
                </a:solidFill>
                <a:latin typeface="Helvetica" charset="0"/>
                <a:ea typeface="Helvetica" charset="0"/>
                <a:cs typeface="Helvetica" charset="0"/>
              </a:rPr>
              <a:t>Cultivate Connection</a:t>
            </a:r>
          </a:p>
          <a:p>
            <a:pPr defTabSz="914400" hangingPunct="1">
              <a:defRPr/>
            </a:pPr>
            <a:r>
              <a:rPr lang="en-US" sz="1600" b="0" kern="1200" dirty="0">
                <a:solidFill>
                  <a:prstClr val="white"/>
                </a:solidFill>
                <a:latin typeface="Helvetica" charset="0"/>
                <a:ea typeface="Helvetica" charset="0"/>
                <a:cs typeface="Helvetica" charset="0"/>
              </a:rPr>
              <a:t>Choose Courage</a:t>
            </a:r>
          </a:p>
        </p:txBody>
      </p:sp>
      <p:sp>
        <p:nvSpPr>
          <p:cNvPr id="56" name="TextBox 55"/>
          <p:cNvSpPr txBox="1"/>
          <p:nvPr/>
        </p:nvSpPr>
        <p:spPr>
          <a:xfrm>
            <a:off x="5963678" y="7076594"/>
            <a:ext cx="1755796" cy="2185214"/>
          </a:xfrm>
          <a:prstGeom prst="rect">
            <a:avLst/>
          </a:prstGeom>
          <a:noFill/>
        </p:spPr>
        <p:txBody>
          <a:bodyPr wrap="square" rtlCol="0">
            <a:spAutoFit/>
          </a:bodyPr>
          <a:lstStyle/>
          <a:p>
            <a:pPr defTabSz="914400" hangingPunct="1">
              <a:defRPr/>
            </a:pPr>
            <a:r>
              <a:rPr lang="en-US" sz="1700" kern="1200" dirty="0">
                <a:solidFill>
                  <a:prstClr val="black">
                    <a:lumMod val="50000"/>
                    <a:lumOff val="50000"/>
                  </a:prstClr>
                </a:solidFill>
                <a:latin typeface="Helvetica" charset="0"/>
                <a:ea typeface="Helvetica" charset="0"/>
                <a:cs typeface="Helvetica" charset="0"/>
              </a:rPr>
              <a:t>Delivery Options:</a:t>
            </a:r>
          </a:p>
          <a:p>
            <a:pPr marL="285750" indent="-285750" algn="l" defTabSz="914400" hangingPunct="1">
              <a:buFont typeface="Arial" panose="020B0604020202020204" pitchFamily="34" charset="0"/>
              <a:buChar char="•"/>
              <a:defRPr/>
            </a:pPr>
            <a:r>
              <a:rPr lang="en-US" sz="1700" b="0" kern="1200" dirty="0">
                <a:solidFill>
                  <a:prstClr val="black">
                    <a:lumMod val="50000"/>
                    <a:lumOff val="50000"/>
                  </a:prstClr>
                </a:solidFill>
                <a:latin typeface="Helvetica" charset="0"/>
                <a:ea typeface="Helvetica" charset="0"/>
                <a:cs typeface="Helvetica" charset="0"/>
              </a:rPr>
              <a:t>Live Online: 4x75-minute sessions</a:t>
            </a:r>
          </a:p>
          <a:p>
            <a:pPr marL="285750" indent="-285750" algn="l" defTabSz="914400" hangingPunct="1">
              <a:buFont typeface="Arial" panose="020B0604020202020204" pitchFamily="34" charset="0"/>
              <a:buChar char="•"/>
              <a:defRPr/>
            </a:pPr>
            <a:r>
              <a:rPr lang="en-US" sz="1700" b="0" kern="1200" dirty="0">
                <a:solidFill>
                  <a:prstClr val="black">
                    <a:lumMod val="50000"/>
                    <a:lumOff val="50000"/>
                  </a:prstClr>
                </a:solidFill>
                <a:latin typeface="Helvetica" charset="0"/>
                <a:ea typeface="Helvetica" charset="0"/>
                <a:cs typeface="Helvetica" charset="0"/>
              </a:rPr>
              <a:t>Live In-Person: Full Day </a:t>
            </a:r>
          </a:p>
        </p:txBody>
      </p:sp>
      <p:sp>
        <p:nvSpPr>
          <p:cNvPr id="57" name="Rounded Rectangle 56"/>
          <p:cNvSpPr/>
          <p:nvPr/>
        </p:nvSpPr>
        <p:spPr>
          <a:xfrm>
            <a:off x="2390690" y="3840268"/>
            <a:ext cx="1739844" cy="3583386"/>
          </a:xfrm>
          <a:prstGeom prst="roundRect">
            <a:avLst>
              <a:gd name="adj" fmla="val 704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hangingPunct="1">
              <a:defRPr/>
            </a:pPr>
            <a:r>
              <a:rPr lang="en-US" sz="1600" i="1" kern="1200" dirty="0">
                <a:solidFill>
                  <a:prstClr val="white"/>
                </a:solidFill>
                <a:latin typeface="Helvetica" charset="0"/>
                <a:ea typeface="Helvetica" charset="0"/>
                <a:cs typeface="Helvetica" charset="0"/>
              </a:rPr>
              <a:t>Pre-Work Email</a:t>
            </a:r>
          </a:p>
          <a:p>
            <a:pPr defTabSz="914400" hangingPunct="1">
              <a:defRPr/>
            </a:pPr>
            <a:endParaRPr lang="en-US" sz="1600" b="0" i="1" kern="1200" dirty="0">
              <a:solidFill>
                <a:prstClr val="white"/>
              </a:solidFill>
              <a:latin typeface="Helvetica" charset="0"/>
              <a:ea typeface="Helvetica" charset="0"/>
              <a:cs typeface="Helvetica" charset="0"/>
            </a:endParaRPr>
          </a:p>
          <a:p>
            <a:pPr marL="342900" indent="-342900" algn="l" defTabSz="914400" hangingPunct="1">
              <a:buFont typeface="Arial" panose="020B0604020202020204" pitchFamily="34" charset="0"/>
              <a:buChar char="•"/>
              <a:defRPr/>
            </a:pPr>
            <a:r>
              <a:rPr lang="en-US" sz="1600" b="0" kern="1200" dirty="0">
                <a:solidFill>
                  <a:prstClr val="white"/>
                </a:solidFill>
                <a:latin typeface="Helvetica" charset="0"/>
                <a:ea typeface="Helvetica" charset="0"/>
                <a:cs typeface="Helvetica" charset="0"/>
              </a:rPr>
              <a:t>Orientation Article</a:t>
            </a:r>
          </a:p>
          <a:p>
            <a:pPr marL="342900" indent="-342900" algn="l" defTabSz="914400" hangingPunct="1">
              <a:buFont typeface="Arial" panose="020B0604020202020204" pitchFamily="34" charset="0"/>
              <a:buChar char="•"/>
              <a:defRPr/>
            </a:pPr>
            <a:r>
              <a:rPr lang="en-US" sz="1600" b="0" kern="1200" dirty="0">
                <a:solidFill>
                  <a:prstClr val="white"/>
                </a:solidFill>
                <a:latin typeface="Helvetica" charset="0"/>
                <a:ea typeface="Helvetica" charset="0"/>
                <a:cs typeface="Helvetica" charset="0"/>
              </a:rPr>
              <a:t>Implicit Association Test</a:t>
            </a:r>
          </a:p>
          <a:p>
            <a:pPr marL="342900" indent="-342900" algn="l" defTabSz="914400" hangingPunct="1">
              <a:buFont typeface="Arial" panose="020B0604020202020204" pitchFamily="34" charset="0"/>
              <a:buChar char="•"/>
              <a:defRPr/>
            </a:pPr>
            <a:r>
              <a:rPr lang="en-US" sz="1600" b="0" kern="1200" dirty="0">
                <a:solidFill>
                  <a:prstClr val="white"/>
                </a:solidFill>
                <a:latin typeface="Helvetica" charset="0"/>
                <a:ea typeface="Helvetica" charset="0"/>
                <a:cs typeface="Helvetica" charset="0"/>
              </a:rPr>
              <a:t>Humans of NY review</a:t>
            </a:r>
          </a:p>
          <a:p>
            <a:pPr marL="342900" indent="-342900" algn="l" defTabSz="914400" hangingPunct="1">
              <a:buFont typeface="Arial" panose="020B0604020202020204" pitchFamily="34" charset="0"/>
              <a:buChar char="•"/>
              <a:defRPr/>
            </a:pPr>
            <a:r>
              <a:rPr lang="en-US" sz="1600" b="0" kern="1200" dirty="0">
                <a:solidFill>
                  <a:prstClr val="white"/>
                </a:solidFill>
                <a:latin typeface="Helvetica" charset="0"/>
                <a:ea typeface="Helvetica" charset="0"/>
                <a:cs typeface="Helvetica" charset="0"/>
              </a:rPr>
              <a:t>Self-Assessment on Bias</a:t>
            </a:r>
          </a:p>
          <a:p>
            <a:pPr defTabSz="914400" hangingPunct="1">
              <a:defRPr/>
            </a:pPr>
            <a:endParaRPr lang="en-US" sz="1600" b="0" kern="1200" dirty="0">
              <a:solidFill>
                <a:prstClr val="white"/>
              </a:solidFill>
              <a:latin typeface="Helvetica" charset="0"/>
              <a:ea typeface="Helvetica" charset="0"/>
              <a:cs typeface="Helvetica" charset="0"/>
            </a:endParaRPr>
          </a:p>
        </p:txBody>
      </p:sp>
      <p:sp>
        <p:nvSpPr>
          <p:cNvPr id="58" name="TextBox 57"/>
          <p:cNvSpPr txBox="1"/>
          <p:nvPr/>
        </p:nvSpPr>
        <p:spPr>
          <a:xfrm>
            <a:off x="2640051" y="7535439"/>
            <a:ext cx="1755796" cy="353943"/>
          </a:xfrm>
          <a:prstGeom prst="rect">
            <a:avLst/>
          </a:prstGeom>
          <a:noFill/>
        </p:spPr>
        <p:txBody>
          <a:bodyPr wrap="square" rtlCol="0">
            <a:spAutoFit/>
          </a:bodyPr>
          <a:lstStyle/>
          <a:p>
            <a:pPr defTabSz="914400" hangingPunct="1">
              <a:defRPr/>
            </a:pPr>
            <a:r>
              <a:rPr lang="en-US" sz="1700" b="0" kern="1200" dirty="0">
                <a:solidFill>
                  <a:prstClr val="black">
                    <a:lumMod val="50000"/>
                    <a:lumOff val="50000"/>
                  </a:prstClr>
                </a:solidFill>
                <a:latin typeface="Helvetica" charset="0"/>
                <a:ea typeface="+mn-ea"/>
                <a:cs typeface="Helvetica" charset="0"/>
              </a:rPr>
              <a:t>20 – 45 minutes</a:t>
            </a:r>
            <a:endParaRPr lang="en-US" sz="1700" b="0" kern="1200" dirty="0">
              <a:solidFill>
                <a:prstClr val="black">
                  <a:lumMod val="50000"/>
                  <a:lumOff val="50000"/>
                </a:prstClr>
              </a:solidFill>
              <a:latin typeface="Calibri" panose="020F0502020204030204"/>
              <a:ea typeface="+mn-ea"/>
              <a:cs typeface="+mn-cs"/>
            </a:endParaRPr>
          </a:p>
        </p:txBody>
      </p:sp>
      <p:pic>
        <p:nvPicPr>
          <p:cNvPr id="60" name="Picture 59"/>
          <p:cNvPicPr>
            <a:picLocks noChangeAspect="1"/>
          </p:cNvPicPr>
          <p:nvPr/>
        </p:nvPicPr>
        <p:blipFill>
          <a:blip r:embed="rId4"/>
          <a:stretch>
            <a:fillRect/>
          </a:stretch>
        </p:blipFill>
        <p:spPr>
          <a:xfrm>
            <a:off x="6681380" y="4634875"/>
            <a:ext cx="330402" cy="330402"/>
          </a:xfrm>
          <a:prstGeom prst="rect">
            <a:avLst/>
          </a:prstGeom>
        </p:spPr>
      </p:pic>
      <p:pic>
        <p:nvPicPr>
          <p:cNvPr id="86" name="Picture 2" descr="image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691" y="340215"/>
            <a:ext cx="3266910" cy="18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Rounded Rectangle 94">
            <a:extLst>
              <a:ext uri="{FF2B5EF4-FFF2-40B4-BE49-F238E27FC236}">
                <a16:creationId xmlns:a16="http://schemas.microsoft.com/office/drawing/2014/main" id="{4FA3CC57-70BA-9641-9942-EE07B5DAFE94}"/>
              </a:ext>
            </a:extLst>
          </p:cNvPr>
          <p:cNvSpPr>
            <a:spLocks/>
          </p:cNvSpPr>
          <p:nvPr/>
        </p:nvSpPr>
        <p:spPr>
          <a:xfrm>
            <a:off x="11355671" y="4454802"/>
            <a:ext cx="1586054" cy="2328908"/>
          </a:xfrm>
          <a:prstGeom prst="roundRect">
            <a:avLst>
              <a:gd name="adj" fmla="val 8373"/>
            </a:avLst>
          </a:prstGeom>
          <a:solidFill>
            <a:srgbClr val="3E6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4400" hangingPunct="1">
              <a:defRPr/>
            </a:pPr>
            <a:r>
              <a:rPr lang="en-US" sz="1400" kern="1200" dirty="0">
                <a:solidFill>
                  <a:prstClr val="white"/>
                </a:solidFill>
                <a:latin typeface="Helvetica" charset="0"/>
                <a:ea typeface="Helvetica" charset="0"/>
                <a:cs typeface="Helvetica" charset="0"/>
              </a:rPr>
              <a:t>Week 1</a:t>
            </a:r>
            <a:br>
              <a:rPr lang="en-US" sz="1400" kern="1200" dirty="0">
                <a:solidFill>
                  <a:prstClr val="white"/>
                </a:solidFill>
                <a:latin typeface="Helvetica" charset="0"/>
                <a:ea typeface="Helvetica" charset="0"/>
                <a:cs typeface="Helvetica" charset="0"/>
              </a:rPr>
            </a:br>
            <a:r>
              <a:rPr lang="en-US" sz="1800" i="1" kern="1200" dirty="0">
                <a:solidFill>
                  <a:prstClr val="white"/>
                </a:solidFill>
                <a:latin typeface="Helvetica" charset="0"/>
                <a:ea typeface="Helvetica" charset="0"/>
                <a:cs typeface="Helvetica" charset="0"/>
              </a:rPr>
              <a:t> </a:t>
            </a:r>
            <a:r>
              <a:rPr lang="en-US" sz="1400" i="1" kern="1200" dirty="0">
                <a:solidFill>
                  <a:prstClr val="white"/>
                </a:solidFill>
                <a:latin typeface="Helvetica" charset="0"/>
                <a:ea typeface="Helvetica" charset="0"/>
                <a:cs typeface="Helvetica" charset="0"/>
              </a:rPr>
              <a:t>Identify Bias</a:t>
            </a:r>
          </a:p>
        </p:txBody>
      </p:sp>
      <p:sp>
        <p:nvSpPr>
          <p:cNvPr id="96" name="Rounded Rectangle 95">
            <a:extLst>
              <a:ext uri="{FF2B5EF4-FFF2-40B4-BE49-F238E27FC236}">
                <a16:creationId xmlns:a16="http://schemas.microsoft.com/office/drawing/2014/main" id="{6B112A6D-E0B9-A94A-BF0D-4FBC323E452E}"/>
              </a:ext>
            </a:extLst>
          </p:cNvPr>
          <p:cNvSpPr>
            <a:spLocks/>
          </p:cNvSpPr>
          <p:nvPr/>
        </p:nvSpPr>
        <p:spPr>
          <a:xfrm>
            <a:off x="13087522" y="4454802"/>
            <a:ext cx="1559404" cy="2335904"/>
          </a:xfrm>
          <a:prstGeom prst="roundRect">
            <a:avLst>
              <a:gd name="adj" fmla="val 8373"/>
            </a:avLst>
          </a:prstGeom>
          <a:solidFill>
            <a:srgbClr val="3E6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4400" hangingPunct="1">
              <a:defRPr/>
            </a:pPr>
            <a:r>
              <a:rPr lang="en-US" sz="1400" kern="1200" dirty="0">
                <a:solidFill>
                  <a:prstClr val="white"/>
                </a:solidFill>
                <a:latin typeface="Helvetica" charset="0"/>
                <a:ea typeface="Helvetica" charset="0"/>
                <a:cs typeface="Helvetica" charset="0"/>
              </a:rPr>
              <a:t>Week 2</a:t>
            </a:r>
            <a:br>
              <a:rPr lang="en-US" sz="1400" kern="1200" dirty="0">
                <a:solidFill>
                  <a:prstClr val="white"/>
                </a:solidFill>
                <a:latin typeface="Helvetica" charset="0"/>
                <a:ea typeface="Helvetica" charset="0"/>
                <a:cs typeface="Helvetica" charset="0"/>
              </a:rPr>
            </a:br>
            <a:r>
              <a:rPr lang="en-US" sz="1800" i="1" kern="1200" dirty="0">
                <a:solidFill>
                  <a:prstClr val="white"/>
                </a:solidFill>
                <a:latin typeface="Helvetica" charset="0"/>
                <a:ea typeface="Helvetica" charset="0"/>
                <a:cs typeface="Helvetica" charset="0"/>
              </a:rPr>
              <a:t> </a:t>
            </a:r>
            <a:r>
              <a:rPr lang="en-US" sz="1400" i="1" kern="1200" dirty="0">
                <a:solidFill>
                  <a:prstClr val="white"/>
                </a:solidFill>
                <a:latin typeface="Helvetica" charset="0"/>
                <a:ea typeface="Helvetica" charset="0"/>
                <a:cs typeface="Helvetica" charset="0"/>
              </a:rPr>
              <a:t>Deepen Connections</a:t>
            </a:r>
          </a:p>
        </p:txBody>
      </p:sp>
      <p:sp>
        <p:nvSpPr>
          <p:cNvPr id="97" name="Rounded Rectangle 96">
            <a:extLst>
              <a:ext uri="{FF2B5EF4-FFF2-40B4-BE49-F238E27FC236}">
                <a16:creationId xmlns:a16="http://schemas.microsoft.com/office/drawing/2014/main" id="{AAEF6BD0-67F3-9944-8E1A-11427BF8715B}"/>
              </a:ext>
            </a:extLst>
          </p:cNvPr>
          <p:cNvSpPr>
            <a:spLocks/>
          </p:cNvSpPr>
          <p:nvPr/>
        </p:nvSpPr>
        <p:spPr>
          <a:xfrm>
            <a:off x="14792868" y="4454801"/>
            <a:ext cx="1564724" cy="2335902"/>
          </a:xfrm>
          <a:prstGeom prst="roundRect">
            <a:avLst>
              <a:gd name="adj" fmla="val 8373"/>
            </a:avLst>
          </a:prstGeom>
          <a:solidFill>
            <a:srgbClr val="3E6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4400" hangingPunct="1">
              <a:defRPr/>
            </a:pPr>
            <a:r>
              <a:rPr lang="en-US" sz="1400" kern="1200" dirty="0">
                <a:solidFill>
                  <a:prstClr val="white"/>
                </a:solidFill>
                <a:latin typeface="Helvetica" charset="0"/>
                <a:ea typeface="Helvetica" charset="0"/>
                <a:cs typeface="Helvetica" charset="0"/>
              </a:rPr>
              <a:t>Week 3</a:t>
            </a:r>
            <a:br>
              <a:rPr lang="en-US" sz="1400" kern="1200" dirty="0">
                <a:solidFill>
                  <a:prstClr val="white"/>
                </a:solidFill>
                <a:latin typeface="Helvetica" charset="0"/>
                <a:ea typeface="Helvetica" charset="0"/>
                <a:cs typeface="Helvetica" charset="0"/>
              </a:rPr>
            </a:br>
            <a:r>
              <a:rPr lang="en-US" sz="1400" i="1" kern="1200" dirty="0">
                <a:solidFill>
                  <a:prstClr val="white"/>
                </a:solidFill>
                <a:latin typeface="Helvetica" charset="0"/>
                <a:ea typeface="Helvetica" charset="0"/>
                <a:cs typeface="Helvetica" charset="0"/>
              </a:rPr>
              <a:t> Challenge Yourself</a:t>
            </a:r>
          </a:p>
        </p:txBody>
      </p:sp>
      <p:sp>
        <p:nvSpPr>
          <p:cNvPr id="98" name="Rounded Rectangle 97">
            <a:extLst>
              <a:ext uri="{FF2B5EF4-FFF2-40B4-BE49-F238E27FC236}">
                <a16:creationId xmlns:a16="http://schemas.microsoft.com/office/drawing/2014/main" id="{DF907418-EB9E-0A42-85F0-9440575599A0}"/>
              </a:ext>
            </a:extLst>
          </p:cNvPr>
          <p:cNvSpPr>
            <a:spLocks/>
          </p:cNvSpPr>
          <p:nvPr/>
        </p:nvSpPr>
        <p:spPr>
          <a:xfrm>
            <a:off x="16502178" y="4454801"/>
            <a:ext cx="1565700" cy="2328910"/>
          </a:xfrm>
          <a:prstGeom prst="roundRect">
            <a:avLst>
              <a:gd name="adj" fmla="val 8373"/>
            </a:avLst>
          </a:prstGeom>
          <a:solidFill>
            <a:srgbClr val="3E6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4400" hangingPunct="1">
              <a:defRPr/>
            </a:pPr>
            <a:r>
              <a:rPr lang="en-US" sz="1400" kern="1200" dirty="0">
                <a:solidFill>
                  <a:prstClr val="white"/>
                </a:solidFill>
                <a:latin typeface="Helvetica" charset="0"/>
                <a:ea typeface="Helvetica" charset="0"/>
                <a:cs typeface="Helvetica" charset="0"/>
              </a:rPr>
              <a:t>Week 4</a:t>
            </a:r>
            <a:br>
              <a:rPr lang="en-US" sz="1400" kern="1200" dirty="0">
                <a:solidFill>
                  <a:prstClr val="white"/>
                </a:solidFill>
                <a:latin typeface="Helvetica" charset="0"/>
                <a:ea typeface="Helvetica" charset="0"/>
                <a:cs typeface="Helvetica" charset="0"/>
              </a:rPr>
            </a:br>
            <a:r>
              <a:rPr lang="en-US" sz="1400" i="1" kern="1200" dirty="0">
                <a:solidFill>
                  <a:prstClr val="white"/>
                </a:solidFill>
                <a:latin typeface="Helvetica" charset="0"/>
                <a:ea typeface="Helvetica" charset="0"/>
                <a:cs typeface="Helvetica" charset="0"/>
              </a:rPr>
              <a:t> Cope with Bias</a:t>
            </a:r>
          </a:p>
        </p:txBody>
      </p:sp>
      <p:sp>
        <p:nvSpPr>
          <p:cNvPr id="103" name="Rounded Rectangle 102">
            <a:extLst>
              <a:ext uri="{FF2B5EF4-FFF2-40B4-BE49-F238E27FC236}">
                <a16:creationId xmlns:a16="http://schemas.microsoft.com/office/drawing/2014/main" id="{9A6534FD-4874-A141-8FD6-1991AED0A3F5}"/>
              </a:ext>
            </a:extLst>
          </p:cNvPr>
          <p:cNvSpPr>
            <a:spLocks/>
          </p:cNvSpPr>
          <p:nvPr/>
        </p:nvSpPr>
        <p:spPr>
          <a:xfrm>
            <a:off x="18222089" y="4454802"/>
            <a:ext cx="1570706" cy="2302160"/>
          </a:xfrm>
          <a:prstGeom prst="roundRect">
            <a:avLst>
              <a:gd name="adj" fmla="val 8373"/>
            </a:avLst>
          </a:prstGeom>
          <a:solidFill>
            <a:srgbClr val="3E6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4400" hangingPunct="1">
              <a:defRPr/>
            </a:pPr>
            <a:br>
              <a:rPr lang="en-US" sz="1400" kern="1200" dirty="0">
                <a:solidFill>
                  <a:prstClr val="white"/>
                </a:solidFill>
                <a:latin typeface="Helvetica" charset="0"/>
                <a:ea typeface="Helvetica" charset="0"/>
                <a:cs typeface="Helvetica" charset="0"/>
              </a:rPr>
            </a:br>
            <a:r>
              <a:rPr lang="en-US" sz="1400" kern="1200" dirty="0">
                <a:solidFill>
                  <a:prstClr val="white"/>
                </a:solidFill>
                <a:latin typeface="Helvetica" charset="0"/>
                <a:ea typeface="Helvetica" charset="0"/>
                <a:cs typeface="Helvetica" charset="0"/>
              </a:rPr>
              <a:t>Week 5</a:t>
            </a:r>
            <a:br>
              <a:rPr lang="en-US" sz="1400" kern="1200" dirty="0">
                <a:solidFill>
                  <a:prstClr val="white"/>
                </a:solidFill>
                <a:latin typeface="Helvetica" charset="0"/>
                <a:ea typeface="Helvetica" charset="0"/>
                <a:cs typeface="Helvetica" charset="0"/>
              </a:rPr>
            </a:br>
            <a:r>
              <a:rPr lang="en-US" sz="1400" i="1" kern="1200" dirty="0">
                <a:solidFill>
                  <a:prstClr val="white"/>
                </a:solidFill>
                <a:latin typeface="Helvetica" charset="0"/>
                <a:ea typeface="Helvetica" charset="0"/>
                <a:cs typeface="Helvetica" charset="0"/>
              </a:rPr>
              <a:t> Become an Ally or Advocate</a:t>
            </a:r>
          </a:p>
        </p:txBody>
      </p:sp>
      <p:sp>
        <p:nvSpPr>
          <p:cNvPr id="104" name="Rectangle 103"/>
          <p:cNvSpPr/>
          <p:nvPr/>
        </p:nvSpPr>
        <p:spPr>
          <a:xfrm>
            <a:off x="11234357" y="6993937"/>
            <a:ext cx="986167" cy="353943"/>
          </a:xfrm>
          <a:prstGeom prst="rect">
            <a:avLst/>
          </a:prstGeom>
        </p:spPr>
        <p:txBody>
          <a:bodyPr wrap="none">
            <a:spAutoFit/>
          </a:bodyPr>
          <a:lstStyle/>
          <a:p>
            <a:pPr algn="l" defTabSz="1151926" hangingPunct="1">
              <a:defRPr/>
            </a:pPr>
            <a:r>
              <a:rPr lang="en-US" sz="1700" kern="1200" dirty="0">
                <a:solidFill>
                  <a:prstClr val="black">
                    <a:lumMod val="65000"/>
                    <a:lumOff val="35000"/>
                  </a:prstClr>
                </a:solidFill>
                <a:latin typeface="Helvetica" charset="0"/>
                <a:ea typeface="Helvetica" charset="0"/>
                <a:cs typeface="Helvetica" charset="0"/>
              </a:rPr>
              <a:t>Articles</a:t>
            </a:r>
          </a:p>
        </p:txBody>
      </p:sp>
      <p:sp>
        <p:nvSpPr>
          <p:cNvPr id="105" name="Rectangle 104"/>
          <p:cNvSpPr/>
          <p:nvPr/>
        </p:nvSpPr>
        <p:spPr>
          <a:xfrm>
            <a:off x="13120241" y="6993937"/>
            <a:ext cx="864339" cy="353943"/>
          </a:xfrm>
          <a:prstGeom prst="rect">
            <a:avLst/>
          </a:prstGeom>
        </p:spPr>
        <p:txBody>
          <a:bodyPr wrap="none">
            <a:spAutoFit/>
          </a:bodyPr>
          <a:lstStyle/>
          <a:p>
            <a:pPr algn="l" defTabSz="1151926" hangingPunct="1">
              <a:defRPr/>
            </a:pPr>
            <a:r>
              <a:rPr lang="en-US" sz="1700" kern="1200" dirty="0">
                <a:solidFill>
                  <a:prstClr val="black">
                    <a:lumMod val="65000"/>
                    <a:lumOff val="35000"/>
                  </a:prstClr>
                </a:solidFill>
                <a:latin typeface="Helvetica" charset="0"/>
                <a:ea typeface="Helvetica" charset="0"/>
                <a:cs typeface="Helvetica" charset="0"/>
              </a:rPr>
              <a:t>Article</a:t>
            </a:r>
          </a:p>
        </p:txBody>
      </p:sp>
      <p:sp>
        <p:nvSpPr>
          <p:cNvPr id="106" name="Rectangle 105"/>
          <p:cNvSpPr/>
          <p:nvPr/>
        </p:nvSpPr>
        <p:spPr>
          <a:xfrm>
            <a:off x="14808135" y="6993937"/>
            <a:ext cx="864339" cy="353943"/>
          </a:xfrm>
          <a:prstGeom prst="rect">
            <a:avLst/>
          </a:prstGeom>
        </p:spPr>
        <p:txBody>
          <a:bodyPr wrap="none">
            <a:spAutoFit/>
          </a:bodyPr>
          <a:lstStyle/>
          <a:p>
            <a:pPr algn="l" defTabSz="1151926" hangingPunct="1">
              <a:defRPr/>
            </a:pPr>
            <a:r>
              <a:rPr lang="en-US" sz="1700" kern="1200" dirty="0">
                <a:solidFill>
                  <a:prstClr val="black">
                    <a:lumMod val="65000"/>
                    <a:lumOff val="35000"/>
                  </a:prstClr>
                </a:solidFill>
                <a:latin typeface="Helvetica" charset="0"/>
                <a:ea typeface="Helvetica" charset="0"/>
                <a:cs typeface="Helvetica" charset="0"/>
              </a:rPr>
              <a:t>Article</a:t>
            </a:r>
          </a:p>
        </p:txBody>
      </p:sp>
      <p:sp>
        <p:nvSpPr>
          <p:cNvPr id="107" name="Rectangle 106"/>
          <p:cNvSpPr/>
          <p:nvPr/>
        </p:nvSpPr>
        <p:spPr>
          <a:xfrm>
            <a:off x="16524495" y="6993937"/>
            <a:ext cx="864339" cy="353943"/>
          </a:xfrm>
          <a:prstGeom prst="rect">
            <a:avLst/>
          </a:prstGeom>
        </p:spPr>
        <p:txBody>
          <a:bodyPr wrap="none">
            <a:spAutoFit/>
          </a:bodyPr>
          <a:lstStyle/>
          <a:p>
            <a:pPr algn="l" defTabSz="1151926" hangingPunct="1">
              <a:defRPr/>
            </a:pPr>
            <a:r>
              <a:rPr lang="en-US" sz="1700" kern="1200" dirty="0">
                <a:solidFill>
                  <a:prstClr val="black">
                    <a:lumMod val="65000"/>
                    <a:lumOff val="35000"/>
                  </a:prstClr>
                </a:solidFill>
                <a:latin typeface="Helvetica" charset="0"/>
                <a:ea typeface="Helvetica" charset="0"/>
                <a:cs typeface="Helvetica" charset="0"/>
              </a:rPr>
              <a:t>Article</a:t>
            </a:r>
          </a:p>
        </p:txBody>
      </p:sp>
      <p:sp>
        <p:nvSpPr>
          <p:cNvPr id="108" name="Rectangle 107"/>
          <p:cNvSpPr/>
          <p:nvPr/>
        </p:nvSpPr>
        <p:spPr>
          <a:xfrm>
            <a:off x="18197325" y="6993937"/>
            <a:ext cx="986167" cy="353943"/>
          </a:xfrm>
          <a:prstGeom prst="rect">
            <a:avLst/>
          </a:prstGeom>
        </p:spPr>
        <p:txBody>
          <a:bodyPr wrap="none">
            <a:spAutoFit/>
          </a:bodyPr>
          <a:lstStyle/>
          <a:p>
            <a:pPr algn="l" defTabSz="1151926" hangingPunct="1">
              <a:defRPr/>
            </a:pPr>
            <a:r>
              <a:rPr lang="en-US" sz="1700" kern="1200" dirty="0">
                <a:solidFill>
                  <a:prstClr val="black">
                    <a:lumMod val="65000"/>
                    <a:lumOff val="35000"/>
                  </a:prstClr>
                </a:solidFill>
                <a:latin typeface="Helvetica" charset="0"/>
                <a:ea typeface="Helvetica" charset="0"/>
                <a:cs typeface="Helvetica" charset="0"/>
              </a:rPr>
              <a:t>Articles</a:t>
            </a:r>
          </a:p>
        </p:txBody>
      </p:sp>
      <p:sp>
        <p:nvSpPr>
          <p:cNvPr id="109" name="Rectangle 108"/>
          <p:cNvSpPr/>
          <p:nvPr/>
        </p:nvSpPr>
        <p:spPr>
          <a:xfrm>
            <a:off x="13125461" y="7247451"/>
            <a:ext cx="1661282" cy="1677382"/>
          </a:xfrm>
          <a:prstGeom prst="rect">
            <a:avLst/>
          </a:prstGeom>
        </p:spPr>
        <p:txBody>
          <a:bodyPr wrap="square">
            <a:spAutoFit/>
          </a:bodyPr>
          <a:lstStyle/>
          <a:p>
            <a:pPr algn="l" defTabSz="914400" hangingPunct="1">
              <a:defRPr/>
            </a:pPr>
            <a:r>
              <a:rPr lang="en-US" sz="1700" b="0" i="1" kern="1200" dirty="0">
                <a:solidFill>
                  <a:prstClr val="white">
                    <a:lumMod val="50000"/>
                  </a:prstClr>
                </a:solidFill>
                <a:latin typeface="Helvetica" charset="0"/>
                <a:ea typeface="Helvetica" charset="0"/>
                <a:cs typeface="Helvetica" charset="0"/>
                <a:hlinkClick r:id="rId6"/>
              </a:rPr>
              <a:t>9 Tips To Listen Well And Build Empathy With Co-workers</a:t>
            </a:r>
            <a:endParaRPr lang="en-US" sz="1700" b="0" i="1" kern="1200" dirty="0">
              <a:solidFill>
                <a:prstClr val="white">
                  <a:lumMod val="50000"/>
                </a:prstClr>
              </a:solidFill>
              <a:latin typeface="Helvetica" charset="0"/>
              <a:ea typeface="Helvetica" charset="0"/>
              <a:cs typeface="Helvetica" charset="0"/>
            </a:endParaRPr>
          </a:p>
          <a:p>
            <a:pPr algn="l" defTabSz="914400" hangingPunct="1">
              <a:defRPr/>
            </a:pPr>
            <a:endParaRPr lang="en-US" sz="1800" b="0" i="1" kern="1200" dirty="0">
              <a:solidFill>
                <a:srgbClr val="BBBBBB"/>
              </a:solidFill>
              <a:latin typeface="Calibri" panose="020F0502020204030204"/>
              <a:ea typeface="+mn-ea"/>
              <a:cs typeface="+mn-cs"/>
            </a:endParaRPr>
          </a:p>
        </p:txBody>
      </p:sp>
      <p:sp>
        <p:nvSpPr>
          <p:cNvPr id="110" name="Rectangle 109"/>
          <p:cNvSpPr/>
          <p:nvPr/>
        </p:nvSpPr>
        <p:spPr>
          <a:xfrm>
            <a:off x="14819897" y="7247451"/>
            <a:ext cx="1720930" cy="1938992"/>
          </a:xfrm>
          <a:prstGeom prst="rect">
            <a:avLst/>
          </a:prstGeom>
        </p:spPr>
        <p:txBody>
          <a:bodyPr wrap="square">
            <a:spAutoFit/>
          </a:bodyPr>
          <a:lstStyle/>
          <a:p>
            <a:pPr algn="l" defTabSz="914400" hangingPunct="1">
              <a:defRPr/>
            </a:pPr>
            <a:r>
              <a:rPr lang="en-US" sz="1700" b="0" i="1" kern="1200" dirty="0">
                <a:solidFill>
                  <a:prstClr val="white">
                    <a:lumMod val="50000"/>
                  </a:prstClr>
                </a:solidFill>
                <a:latin typeface="Helvetica" charset="0"/>
                <a:ea typeface="Helvetica" charset="0"/>
                <a:cs typeface="Helvetica" charset="0"/>
                <a:hlinkClick r:id="rId7"/>
              </a:rPr>
              <a:t>9 Ways To Embrace Diversity Of Thought - And Why You Should</a:t>
            </a:r>
            <a:endParaRPr lang="en-US" sz="1700" b="0" i="1" kern="1200" dirty="0">
              <a:solidFill>
                <a:prstClr val="white">
                  <a:lumMod val="50000"/>
                </a:prstClr>
              </a:solidFill>
              <a:latin typeface="Helvetica" charset="0"/>
              <a:ea typeface="Helvetica" charset="0"/>
              <a:cs typeface="Helvetica" charset="0"/>
            </a:endParaRPr>
          </a:p>
          <a:p>
            <a:pPr algn="l" defTabSz="914400" hangingPunct="1">
              <a:defRPr/>
            </a:pPr>
            <a:endParaRPr lang="en-US" sz="1800" b="0" i="1" kern="1200" dirty="0">
              <a:solidFill>
                <a:srgbClr val="BBBBBB"/>
              </a:solidFill>
              <a:latin typeface="Calibri" panose="020F0502020204030204"/>
              <a:ea typeface="+mn-ea"/>
              <a:cs typeface="+mn-cs"/>
            </a:endParaRPr>
          </a:p>
        </p:txBody>
      </p:sp>
      <p:sp>
        <p:nvSpPr>
          <p:cNvPr id="111" name="Rectangle 110"/>
          <p:cNvSpPr/>
          <p:nvPr/>
        </p:nvSpPr>
        <p:spPr>
          <a:xfrm>
            <a:off x="16566510" y="7247451"/>
            <a:ext cx="1696736" cy="1938992"/>
          </a:xfrm>
          <a:prstGeom prst="rect">
            <a:avLst/>
          </a:prstGeom>
        </p:spPr>
        <p:txBody>
          <a:bodyPr wrap="square">
            <a:spAutoFit/>
          </a:bodyPr>
          <a:lstStyle/>
          <a:p>
            <a:pPr algn="l" defTabSz="914400" hangingPunct="1">
              <a:defRPr/>
            </a:pPr>
            <a:r>
              <a:rPr lang="en-US" sz="1700" b="0" i="1" kern="1200" dirty="0">
                <a:solidFill>
                  <a:prstClr val="white">
                    <a:lumMod val="50000"/>
                  </a:prstClr>
                </a:solidFill>
                <a:latin typeface="Helvetica" charset="0"/>
                <a:ea typeface="Helvetica" charset="0"/>
                <a:cs typeface="Helvetica" charset="0"/>
                <a:hlinkClick r:id="rId8"/>
              </a:rPr>
              <a:t>9 Options For How To Respond When You Experience Bias at Work</a:t>
            </a:r>
            <a:endParaRPr lang="en-US" sz="1700" b="0" i="1" kern="1200" dirty="0">
              <a:solidFill>
                <a:prstClr val="white">
                  <a:lumMod val="50000"/>
                </a:prstClr>
              </a:solidFill>
              <a:latin typeface="Helvetica" charset="0"/>
              <a:ea typeface="Helvetica" charset="0"/>
              <a:cs typeface="Helvetica" charset="0"/>
            </a:endParaRPr>
          </a:p>
          <a:p>
            <a:pPr algn="l" defTabSz="914400" hangingPunct="1">
              <a:defRPr/>
            </a:pPr>
            <a:endParaRPr lang="en-US" sz="1800" b="0" i="1" kern="1200" dirty="0">
              <a:solidFill>
                <a:srgbClr val="BBBBBB"/>
              </a:solidFill>
              <a:latin typeface="Calibri" panose="020F0502020204030204"/>
              <a:ea typeface="+mn-ea"/>
              <a:cs typeface="+mn-cs"/>
            </a:endParaRPr>
          </a:p>
        </p:txBody>
      </p:sp>
      <p:sp>
        <p:nvSpPr>
          <p:cNvPr id="112" name="Rectangle 111"/>
          <p:cNvSpPr/>
          <p:nvPr/>
        </p:nvSpPr>
        <p:spPr>
          <a:xfrm>
            <a:off x="18215168" y="7247450"/>
            <a:ext cx="1790712" cy="2723823"/>
          </a:xfrm>
          <a:prstGeom prst="rect">
            <a:avLst/>
          </a:prstGeom>
        </p:spPr>
        <p:txBody>
          <a:bodyPr wrap="square">
            <a:spAutoFit/>
          </a:bodyPr>
          <a:lstStyle/>
          <a:p>
            <a:pPr algn="l" defTabSz="914400" hangingPunct="1">
              <a:defRPr/>
            </a:pPr>
            <a:r>
              <a:rPr lang="en-US" sz="1700" b="0" i="1" kern="1200" dirty="0">
                <a:solidFill>
                  <a:prstClr val="white">
                    <a:lumMod val="50000"/>
                  </a:prstClr>
                </a:solidFill>
                <a:latin typeface="Helvetica" charset="0"/>
                <a:ea typeface="Helvetica" charset="0"/>
                <a:cs typeface="Helvetica" charset="0"/>
                <a:hlinkClick r:id="rId9"/>
              </a:rPr>
              <a:t>6 Ways To Stand Up To Bias In Your Organization</a:t>
            </a:r>
            <a:br>
              <a:rPr lang="en-US" sz="1700" b="0" i="1" kern="1200" dirty="0">
                <a:solidFill>
                  <a:prstClr val="white">
                    <a:lumMod val="50000"/>
                  </a:prstClr>
                </a:solidFill>
                <a:latin typeface="Helvetica" charset="0"/>
                <a:ea typeface="Helvetica" charset="0"/>
                <a:cs typeface="Helvetica" charset="0"/>
              </a:rPr>
            </a:br>
            <a:endParaRPr lang="en-US" sz="1700" b="0" i="1" kern="1200" dirty="0">
              <a:solidFill>
                <a:prstClr val="white">
                  <a:lumMod val="50000"/>
                </a:prstClr>
              </a:solidFill>
              <a:latin typeface="Helvetica" charset="0"/>
              <a:ea typeface="Helvetica" charset="0"/>
              <a:cs typeface="Helvetica" charset="0"/>
            </a:endParaRPr>
          </a:p>
          <a:p>
            <a:pPr algn="l" defTabSz="914400" hangingPunct="1">
              <a:defRPr/>
            </a:pPr>
            <a:r>
              <a:rPr lang="en-US" sz="1700" b="0" i="1" kern="1200" dirty="0">
                <a:solidFill>
                  <a:prstClr val="white">
                    <a:lumMod val="50000"/>
                  </a:prstClr>
                </a:solidFill>
                <a:latin typeface="Helvetica" charset="0"/>
                <a:ea typeface="Helvetica" charset="0"/>
                <a:cs typeface="Helvetica" charset="0"/>
                <a:hlinkClick r:id="rId10"/>
              </a:rPr>
              <a:t>10 Ways To  Make Meetings More Inclusive - And Effective</a:t>
            </a:r>
            <a:endParaRPr lang="en-US" sz="1700" b="0" i="1" kern="1200" dirty="0">
              <a:solidFill>
                <a:prstClr val="white">
                  <a:lumMod val="50000"/>
                </a:prstClr>
              </a:solidFill>
              <a:latin typeface="Helvetica" charset="0"/>
              <a:ea typeface="Helvetica" charset="0"/>
              <a:cs typeface="Helvetica" charset="0"/>
            </a:endParaRPr>
          </a:p>
          <a:p>
            <a:pPr marL="342900" indent="-342900" algn="l" defTabSz="914400" hangingPunct="1">
              <a:buFont typeface="Arial" panose="020B0604020202020204" pitchFamily="34" charset="0"/>
              <a:buChar char="•"/>
              <a:defRPr/>
            </a:pPr>
            <a:endParaRPr lang="en-US" sz="1800" b="0" i="1" kern="1200" dirty="0">
              <a:solidFill>
                <a:srgbClr val="BBBBBB"/>
              </a:solidFill>
              <a:latin typeface="Calibri" panose="020F0502020204030204"/>
              <a:ea typeface="+mn-ea"/>
              <a:cs typeface="+mn-cs"/>
            </a:endParaRPr>
          </a:p>
        </p:txBody>
      </p:sp>
      <p:sp>
        <p:nvSpPr>
          <p:cNvPr id="113" name="Rectangle 112">
            <a:hlinkClick r:id="rId11"/>
          </p:cNvPr>
          <p:cNvSpPr/>
          <p:nvPr/>
        </p:nvSpPr>
        <p:spPr>
          <a:xfrm>
            <a:off x="11247225" y="7246496"/>
            <a:ext cx="1894210" cy="1661993"/>
          </a:xfrm>
          <a:prstGeom prst="rect">
            <a:avLst/>
          </a:prstGeom>
        </p:spPr>
        <p:txBody>
          <a:bodyPr wrap="square">
            <a:spAutoFit/>
          </a:bodyPr>
          <a:lstStyle/>
          <a:p>
            <a:pPr algn="l" defTabSz="914400" hangingPunct="1">
              <a:defRPr/>
            </a:pPr>
            <a:r>
              <a:rPr lang="en-US" sz="1700" b="0" i="1" kern="1200" dirty="0">
                <a:solidFill>
                  <a:prstClr val="white">
                    <a:lumMod val="50000"/>
                  </a:prstClr>
                </a:solidFill>
                <a:latin typeface="Helvetica" charset="0"/>
                <a:ea typeface="Helvetica" charset="0"/>
                <a:cs typeface="Helvetica" charset="0"/>
                <a:hlinkClick r:id="rId11"/>
              </a:rPr>
              <a:t>7 Common Misconceptions About Unconscious Bias</a:t>
            </a:r>
            <a:br>
              <a:rPr lang="en-US" sz="1700" b="0" i="1" kern="1200" dirty="0">
                <a:solidFill>
                  <a:prstClr val="white">
                    <a:lumMod val="50000"/>
                  </a:prstClr>
                </a:solidFill>
                <a:latin typeface="Helvetica" charset="0"/>
                <a:ea typeface="Helvetica" charset="0"/>
                <a:cs typeface="Helvetica" charset="0"/>
              </a:rPr>
            </a:br>
            <a:endParaRPr lang="en-US" sz="1700" b="0" i="1" kern="1200" dirty="0">
              <a:solidFill>
                <a:prstClr val="white">
                  <a:lumMod val="50000"/>
                </a:prstClr>
              </a:solidFill>
              <a:latin typeface="Helvetica" charset="0"/>
              <a:ea typeface="Helvetica" charset="0"/>
              <a:cs typeface="Helvetica" charset="0"/>
            </a:endParaRPr>
          </a:p>
        </p:txBody>
      </p:sp>
      <p:sp>
        <p:nvSpPr>
          <p:cNvPr id="114" name="Rectangle 113"/>
          <p:cNvSpPr/>
          <p:nvPr/>
        </p:nvSpPr>
        <p:spPr>
          <a:xfrm>
            <a:off x="11224653" y="8745314"/>
            <a:ext cx="1852610" cy="1923604"/>
          </a:xfrm>
          <a:prstGeom prst="rect">
            <a:avLst/>
          </a:prstGeom>
        </p:spPr>
        <p:txBody>
          <a:bodyPr wrap="square">
            <a:spAutoFit/>
          </a:bodyPr>
          <a:lstStyle/>
          <a:p>
            <a:pPr algn="l" defTabSz="914400" hangingPunct="1">
              <a:defRPr/>
            </a:pPr>
            <a:r>
              <a:rPr lang="en-US" sz="1700" b="0" i="1" kern="1200" dirty="0">
                <a:solidFill>
                  <a:prstClr val="white">
                    <a:lumMod val="50000"/>
                  </a:prstClr>
                </a:solidFill>
                <a:latin typeface="Helvetica" charset="0"/>
                <a:ea typeface="Helvetica" charset="0"/>
                <a:cs typeface="Helvetica" charset="0"/>
                <a:hlinkClick r:id="rId12"/>
              </a:rPr>
              <a:t>8 Work Areas Where You're Prone To Unconscious Bias - And What You Can Do About It</a:t>
            </a:r>
            <a:endParaRPr lang="en-US" sz="1700" b="0" i="1" kern="1200" dirty="0">
              <a:solidFill>
                <a:prstClr val="white">
                  <a:lumMod val="50000"/>
                </a:prstClr>
              </a:solidFill>
              <a:latin typeface="Helvetica" charset="0"/>
              <a:ea typeface="Helvetica" charset="0"/>
              <a:cs typeface="Helvetica" charset="0"/>
            </a:endParaRPr>
          </a:p>
        </p:txBody>
      </p:sp>
      <p:pic>
        <p:nvPicPr>
          <p:cNvPr id="115" name="Picture 49" descr="image0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735032" y="4545619"/>
            <a:ext cx="822036" cy="4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49" descr="image0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444868" y="4545619"/>
            <a:ext cx="822036" cy="4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49" descr="image0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42660" y="4545619"/>
            <a:ext cx="822036" cy="4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49" descr="image0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892978" y="4545619"/>
            <a:ext cx="822036" cy="4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49" descr="image0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96422" y="4545619"/>
            <a:ext cx="822036" cy="4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 name="Group 119"/>
          <p:cNvGrpSpPr/>
          <p:nvPr/>
        </p:nvGrpSpPr>
        <p:grpSpPr>
          <a:xfrm>
            <a:off x="11668176" y="6144121"/>
            <a:ext cx="1010230" cy="591386"/>
            <a:chOff x="6102505" y="3062954"/>
            <a:chExt cx="505115" cy="295693"/>
          </a:xfrm>
        </p:grpSpPr>
        <p:sp>
          <p:nvSpPr>
            <p:cNvPr id="121" name="Freeform 598"/>
            <p:cNvSpPr>
              <a:spLocks noChangeAspect="1" noEditPoints="1"/>
            </p:cNvSpPr>
            <p:nvPr/>
          </p:nvSpPr>
          <p:spPr bwMode="auto">
            <a:xfrm>
              <a:off x="6102505" y="3097682"/>
              <a:ext cx="99820" cy="998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3E6A87"/>
            </a:solidFill>
            <a:ln>
              <a:solidFill>
                <a:schemeClr val="bg1"/>
              </a:solidFill>
            </a:ln>
          </p:spPr>
          <p:txBody>
            <a:bodyPr vert="horz" wrap="square" lIns="182880" tIns="91440" rIns="182880" bIns="91440" numCol="1" anchor="t" anchorCtr="0" compatLnSpc="1">
              <a:prstTxWarp prst="textNoShape">
                <a:avLst/>
              </a:prstTxWarp>
            </a:bodyPr>
            <a:lstStyle/>
            <a:p>
              <a:pPr algn="l" defTabSz="914400" hangingPunct="1">
                <a:defRPr/>
              </a:pPr>
              <a:endParaRPr lang="en-GB" sz="3600" b="0" kern="1200" dirty="0">
                <a:solidFill>
                  <a:prstClr val="black"/>
                </a:solidFill>
                <a:latin typeface="Calibri" panose="020F0502020204030204"/>
                <a:ea typeface="+mn-ea"/>
                <a:cs typeface="+mn-cs"/>
              </a:endParaRPr>
            </a:p>
          </p:txBody>
        </p:sp>
        <p:sp>
          <p:nvSpPr>
            <p:cNvPr id="122" name="TextBox 121"/>
            <p:cNvSpPr txBox="1"/>
            <p:nvPr/>
          </p:nvSpPr>
          <p:spPr>
            <a:xfrm>
              <a:off x="6156929" y="3062954"/>
              <a:ext cx="338394" cy="123111"/>
            </a:xfrm>
            <a:prstGeom prst="rect">
              <a:avLst/>
            </a:prstGeom>
            <a:noFill/>
          </p:spPr>
          <p:txBody>
            <a:bodyPr wrap="none" rtlCol="0">
              <a:spAutoFit/>
            </a:bodyPr>
            <a:lstStyle/>
            <a:p>
              <a:pPr algn="l" defTabSz="914400" hangingPunct="1">
                <a:defRPr/>
              </a:pPr>
              <a:r>
                <a:rPr lang="en-US" sz="1000" kern="1200" dirty="0">
                  <a:solidFill>
                    <a:prstClr val="white"/>
                  </a:solidFill>
                  <a:latin typeface="Helvetica" panose="020B0604020202020204" pitchFamily="34" charset="0"/>
                  <a:ea typeface="+mn-ea"/>
                  <a:cs typeface="Helvetica" panose="020B0604020202020204" pitchFamily="34" charset="0"/>
                </a:rPr>
                <a:t>ACTION</a:t>
              </a:r>
            </a:p>
          </p:txBody>
        </p:sp>
        <p:sp>
          <p:nvSpPr>
            <p:cNvPr id="123" name="TextBox 122"/>
            <p:cNvSpPr txBox="1"/>
            <p:nvPr/>
          </p:nvSpPr>
          <p:spPr>
            <a:xfrm>
              <a:off x="6152206" y="3215354"/>
              <a:ext cx="455414" cy="123111"/>
            </a:xfrm>
            <a:prstGeom prst="rect">
              <a:avLst/>
            </a:prstGeom>
            <a:noFill/>
          </p:spPr>
          <p:txBody>
            <a:bodyPr wrap="none" rtlCol="0">
              <a:spAutoFit/>
            </a:bodyPr>
            <a:lstStyle/>
            <a:p>
              <a:pPr algn="l" defTabSz="914400" hangingPunct="1">
                <a:defRPr/>
              </a:pPr>
              <a:r>
                <a:rPr lang="en-US" sz="1000" kern="1200" dirty="0">
                  <a:solidFill>
                    <a:prstClr val="white"/>
                  </a:solidFill>
                  <a:latin typeface="Helvetica" panose="020B0604020202020204" pitchFamily="34" charset="0"/>
                  <a:ea typeface="+mn-ea"/>
                  <a:cs typeface="Helvetica" panose="020B0604020202020204" pitchFamily="34" charset="0"/>
                </a:rPr>
                <a:t>RESOURCE</a:t>
              </a:r>
            </a:p>
          </p:txBody>
        </p:sp>
        <p:sp>
          <p:nvSpPr>
            <p:cNvPr id="124" name="Freeform 669"/>
            <p:cNvSpPr>
              <a:spLocks noChangeAspect="1" noEditPoints="1"/>
            </p:cNvSpPr>
            <p:nvPr/>
          </p:nvSpPr>
          <p:spPr bwMode="auto">
            <a:xfrm>
              <a:off x="6102505" y="3241337"/>
              <a:ext cx="117310" cy="117310"/>
            </a:xfrm>
            <a:custGeom>
              <a:avLst/>
              <a:gdLst>
                <a:gd name="T0" fmla="*/ 181 w 512"/>
                <a:gd name="T1" fmla="*/ 160 h 512"/>
                <a:gd name="T2" fmla="*/ 320 w 512"/>
                <a:gd name="T3" fmla="*/ 160 h 512"/>
                <a:gd name="T4" fmla="*/ 320 w 512"/>
                <a:gd name="T5" fmla="*/ 352 h 512"/>
                <a:gd name="T6" fmla="*/ 181 w 512"/>
                <a:gd name="T7" fmla="*/ 352 h 512"/>
                <a:gd name="T8" fmla="*/ 181 w 512"/>
                <a:gd name="T9" fmla="*/ 160 h 512"/>
                <a:gd name="T10" fmla="*/ 288 w 512"/>
                <a:gd name="T11" fmla="*/ 117 h 512"/>
                <a:gd name="T12" fmla="*/ 224 w 512"/>
                <a:gd name="T13" fmla="*/ 117 h 512"/>
                <a:gd name="T14" fmla="*/ 224 w 512"/>
                <a:gd name="T15" fmla="*/ 138 h 512"/>
                <a:gd name="T16" fmla="*/ 288 w 512"/>
                <a:gd name="T17" fmla="*/ 138 h 512"/>
                <a:gd name="T18" fmla="*/ 288 w 512"/>
                <a:gd name="T19" fmla="*/ 117 h 512"/>
                <a:gd name="T20" fmla="*/ 117 w 512"/>
                <a:gd name="T21" fmla="*/ 352 h 512"/>
                <a:gd name="T22" fmla="*/ 160 w 512"/>
                <a:gd name="T23" fmla="*/ 352 h 512"/>
                <a:gd name="T24" fmla="*/ 160 w 512"/>
                <a:gd name="T25" fmla="*/ 160 h 512"/>
                <a:gd name="T26" fmla="*/ 117 w 512"/>
                <a:gd name="T27" fmla="*/ 160 h 512"/>
                <a:gd name="T28" fmla="*/ 117 w 512"/>
                <a:gd name="T29" fmla="*/ 352 h 512"/>
                <a:gd name="T30" fmla="*/ 341 w 512"/>
                <a:gd name="T31" fmla="*/ 352 h 512"/>
                <a:gd name="T32" fmla="*/ 394 w 512"/>
                <a:gd name="T33" fmla="*/ 352 h 512"/>
                <a:gd name="T34" fmla="*/ 394 w 512"/>
                <a:gd name="T35" fmla="*/ 160 h 512"/>
                <a:gd name="T36" fmla="*/ 341 w 512"/>
                <a:gd name="T37" fmla="*/ 160 h 512"/>
                <a:gd name="T38" fmla="*/ 341 w 512"/>
                <a:gd name="T39" fmla="*/ 352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49 h 512"/>
                <a:gd name="T52" fmla="*/ 405 w 512"/>
                <a:gd name="T53" fmla="*/ 138 h 512"/>
                <a:gd name="T54" fmla="*/ 309 w 512"/>
                <a:gd name="T55" fmla="*/ 138 h 512"/>
                <a:gd name="T56" fmla="*/ 309 w 512"/>
                <a:gd name="T57" fmla="*/ 106 h 512"/>
                <a:gd name="T58" fmla="*/ 298 w 512"/>
                <a:gd name="T59" fmla="*/ 96 h 512"/>
                <a:gd name="T60" fmla="*/ 213 w 512"/>
                <a:gd name="T61" fmla="*/ 96 h 512"/>
                <a:gd name="T62" fmla="*/ 202 w 512"/>
                <a:gd name="T63" fmla="*/ 106 h 512"/>
                <a:gd name="T64" fmla="*/ 202 w 512"/>
                <a:gd name="T65" fmla="*/ 138 h 512"/>
                <a:gd name="T66" fmla="*/ 106 w 512"/>
                <a:gd name="T67" fmla="*/ 138 h 512"/>
                <a:gd name="T68" fmla="*/ 96 w 512"/>
                <a:gd name="T69" fmla="*/ 149 h 512"/>
                <a:gd name="T70" fmla="*/ 96 w 512"/>
                <a:gd name="T71" fmla="*/ 362 h 512"/>
                <a:gd name="T72" fmla="*/ 106 w 512"/>
                <a:gd name="T73" fmla="*/ 373 h 512"/>
                <a:gd name="T74" fmla="*/ 405 w 512"/>
                <a:gd name="T75" fmla="*/ 373 h 512"/>
                <a:gd name="T76" fmla="*/ 416 w 512"/>
                <a:gd name="T77" fmla="*/ 362 h 512"/>
                <a:gd name="T78" fmla="*/ 416 w 512"/>
                <a:gd name="T79" fmla="*/ 1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181" y="160"/>
                  </a:moveTo>
                  <a:cubicBezTo>
                    <a:pt x="320" y="160"/>
                    <a:pt x="320" y="160"/>
                    <a:pt x="320" y="160"/>
                  </a:cubicBezTo>
                  <a:cubicBezTo>
                    <a:pt x="320" y="352"/>
                    <a:pt x="320" y="352"/>
                    <a:pt x="320" y="352"/>
                  </a:cubicBezTo>
                  <a:cubicBezTo>
                    <a:pt x="181" y="352"/>
                    <a:pt x="181" y="352"/>
                    <a:pt x="181" y="352"/>
                  </a:cubicBezTo>
                  <a:lnTo>
                    <a:pt x="181" y="160"/>
                  </a:lnTo>
                  <a:close/>
                  <a:moveTo>
                    <a:pt x="288" y="117"/>
                  </a:moveTo>
                  <a:cubicBezTo>
                    <a:pt x="224" y="117"/>
                    <a:pt x="224" y="117"/>
                    <a:pt x="224" y="117"/>
                  </a:cubicBezTo>
                  <a:cubicBezTo>
                    <a:pt x="224" y="138"/>
                    <a:pt x="224" y="138"/>
                    <a:pt x="224" y="138"/>
                  </a:cubicBezTo>
                  <a:cubicBezTo>
                    <a:pt x="288" y="138"/>
                    <a:pt x="288" y="138"/>
                    <a:pt x="288" y="138"/>
                  </a:cubicBezTo>
                  <a:lnTo>
                    <a:pt x="288" y="117"/>
                  </a:lnTo>
                  <a:close/>
                  <a:moveTo>
                    <a:pt x="117" y="352"/>
                  </a:moveTo>
                  <a:cubicBezTo>
                    <a:pt x="160" y="352"/>
                    <a:pt x="160" y="352"/>
                    <a:pt x="160" y="352"/>
                  </a:cubicBezTo>
                  <a:cubicBezTo>
                    <a:pt x="160" y="160"/>
                    <a:pt x="160" y="160"/>
                    <a:pt x="160" y="160"/>
                  </a:cubicBezTo>
                  <a:cubicBezTo>
                    <a:pt x="117" y="160"/>
                    <a:pt x="117" y="160"/>
                    <a:pt x="117" y="160"/>
                  </a:cubicBezTo>
                  <a:lnTo>
                    <a:pt x="117" y="352"/>
                  </a:lnTo>
                  <a:close/>
                  <a:moveTo>
                    <a:pt x="341" y="352"/>
                  </a:moveTo>
                  <a:cubicBezTo>
                    <a:pt x="394" y="352"/>
                    <a:pt x="394" y="352"/>
                    <a:pt x="394" y="352"/>
                  </a:cubicBezTo>
                  <a:cubicBezTo>
                    <a:pt x="394" y="160"/>
                    <a:pt x="394" y="160"/>
                    <a:pt x="394" y="160"/>
                  </a:cubicBezTo>
                  <a:cubicBezTo>
                    <a:pt x="341" y="160"/>
                    <a:pt x="341" y="160"/>
                    <a:pt x="341" y="160"/>
                  </a:cubicBezTo>
                  <a:lnTo>
                    <a:pt x="341" y="35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309" y="138"/>
                    <a:pt x="309" y="138"/>
                    <a:pt x="309" y="138"/>
                  </a:cubicBezTo>
                  <a:cubicBezTo>
                    <a:pt x="309" y="106"/>
                    <a:pt x="309" y="106"/>
                    <a:pt x="309" y="106"/>
                  </a:cubicBezTo>
                  <a:cubicBezTo>
                    <a:pt x="309" y="100"/>
                    <a:pt x="304" y="96"/>
                    <a:pt x="298" y="96"/>
                  </a:cubicBezTo>
                  <a:cubicBezTo>
                    <a:pt x="213" y="96"/>
                    <a:pt x="213" y="96"/>
                    <a:pt x="213" y="96"/>
                  </a:cubicBezTo>
                  <a:cubicBezTo>
                    <a:pt x="207" y="96"/>
                    <a:pt x="202" y="100"/>
                    <a:pt x="202" y="106"/>
                  </a:cubicBezTo>
                  <a:cubicBezTo>
                    <a:pt x="202" y="138"/>
                    <a:pt x="202" y="138"/>
                    <a:pt x="202"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path>
              </a:pathLst>
            </a:custGeom>
            <a:solidFill>
              <a:srgbClr val="3E6A87"/>
            </a:solidFill>
            <a:ln>
              <a:solidFill>
                <a:schemeClr val="bg1"/>
              </a:solidFill>
            </a:ln>
          </p:spPr>
          <p:txBody>
            <a:bodyPr vert="horz" wrap="square" lIns="182880" tIns="91440" rIns="182880" bIns="91440" numCol="1" anchor="t" anchorCtr="0" compatLnSpc="1">
              <a:prstTxWarp prst="textNoShape">
                <a:avLst/>
              </a:prstTxWarp>
            </a:bodyPr>
            <a:lstStyle/>
            <a:p>
              <a:pPr algn="l" defTabSz="914400" hangingPunct="1">
                <a:defRPr/>
              </a:pPr>
              <a:endParaRPr lang="en-GB" sz="3600" b="0" kern="1200">
                <a:solidFill>
                  <a:prstClr val="black"/>
                </a:solidFill>
                <a:latin typeface="Calibri" panose="020F0502020204030204"/>
                <a:ea typeface="+mn-ea"/>
                <a:cs typeface="+mn-cs"/>
              </a:endParaRPr>
            </a:p>
          </p:txBody>
        </p:sp>
      </p:grpSp>
      <p:grpSp>
        <p:nvGrpSpPr>
          <p:cNvPr id="125" name="Group 124"/>
          <p:cNvGrpSpPr/>
          <p:nvPr/>
        </p:nvGrpSpPr>
        <p:grpSpPr>
          <a:xfrm>
            <a:off x="13310408" y="6144121"/>
            <a:ext cx="1010230" cy="591386"/>
            <a:chOff x="6102505" y="3062954"/>
            <a:chExt cx="505115" cy="295693"/>
          </a:xfrm>
        </p:grpSpPr>
        <p:sp>
          <p:nvSpPr>
            <p:cNvPr id="126" name="Freeform 598"/>
            <p:cNvSpPr>
              <a:spLocks noChangeAspect="1" noEditPoints="1"/>
            </p:cNvSpPr>
            <p:nvPr/>
          </p:nvSpPr>
          <p:spPr bwMode="auto">
            <a:xfrm>
              <a:off x="6102505" y="3097682"/>
              <a:ext cx="99820" cy="998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3E6A87"/>
            </a:solidFill>
            <a:ln>
              <a:solidFill>
                <a:schemeClr val="bg1"/>
              </a:solidFill>
            </a:ln>
          </p:spPr>
          <p:txBody>
            <a:bodyPr vert="horz" wrap="square" lIns="182880" tIns="91440" rIns="182880" bIns="91440" numCol="1" anchor="t" anchorCtr="0" compatLnSpc="1">
              <a:prstTxWarp prst="textNoShape">
                <a:avLst/>
              </a:prstTxWarp>
            </a:bodyPr>
            <a:lstStyle/>
            <a:p>
              <a:pPr algn="l" defTabSz="914400" hangingPunct="1">
                <a:defRPr/>
              </a:pPr>
              <a:endParaRPr lang="en-GB" sz="3600" b="0" kern="1200" dirty="0">
                <a:solidFill>
                  <a:prstClr val="black"/>
                </a:solidFill>
                <a:latin typeface="Calibri" panose="020F0502020204030204"/>
                <a:ea typeface="+mn-ea"/>
                <a:cs typeface="+mn-cs"/>
              </a:endParaRPr>
            </a:p>
          </p:txBody>
        </p:sp>
        <p:sp>
          <p:nvSpPr>
            <p:cNvPr id="127" name="TextBox 126"/>
            <p:cNvSpPr txBox="1"/>
            <p:nvPr/>
          </p:nvSpPr>
          <p:spPr>
            <a:xfrm>
              <a:off x="6156929" y="3062954"/>
              <a:ext cx="338394" cy="123111"/>
            </a:xfrm>
            <a:prstGeom prst="rect">
              <a:avLst/>
            </a:prstGeom>
            <a:noFill/>
          </p:spPr>
          <p:txBody>
            <a:bodyPr wrap="none" rtlCol="0">
              <a:spAutoFit/>
            </a:bodyPr>
            <a:lstStyle/>
            <a:p>
              <a:pPr algn="l" defTabSz="914400" hangingPunct="1">
                <a:defRPr/>
              </a:pPr>
              <a:r>
                <a:rPr lang="en-US" sz="1000" kern="1200" dirty="0">
                  <a:solidFill>
                    <a:prstClr val="white"/>
                  </a:solidFill>
                  <a:latin typeface="Helvetica" panose="020B0604020202020204" pitchFamily="34" charset="0"/>
                  <a:ea typeface="+mn-ea"/>
                  <a:cs typeface="Helvetica" panose="020B0604020202020204" pitchFamily="34" charset="0"/>
                </a:rPr>
                <a:t>ACTION</a:t>
              </a:r>
            </a:p>
          </p:txBody>
        </p:sp>
        <p:sp>
          <p:nvSpPr>
            <p:cNvPr id="128" name="TextBox 127"/>
            <p:cNvSpPr txBox="1"/>
            <p:nvPr/>
          </p:nvSpPr>
          <p:spPr>
            <a:xfrm>
              <a:off x="6152206" y="3215354"/>
              <a:ext cx="455414" cy="123111"/>
            </a:xfrm>
            <a:prstGeom prst="rect">
              <a:avLst/>
            </a:prstGeom>
            <a:noFill/>
          </p:spPr>
          <p:txBody>
            <a:bodyPr wrap="none" rtlCol="0">
              <a:spAutoFit/>
            </a:bodyPr>
            <a:lstStyle/>
            <a:p>
              <a:pPr algn="l" defTabSz="914400" hangingPunct="1">
                <a:defRPr/>
              </a:pPr>
              <a:r>
                <a:rPr lang="en-US" sz="1000" kern="1200" dirty="0">
                  <a:solidFill>
                    <a:prstClr val="white"/>
                  </a:solidFill>
                  <a:latin typeface="Helvetica" panose="020B0604020202020204" pitchFamily="34" charset="0"/>
                  <a:ea typeface="+mn-ea"/>
                  <a:cs typeface="Helvetica" panose="020B0604020202020204" pitchFamily="34" charset="0"/>
                </a:rPr>
                <a:t>RESOURCE</a:t>
              </a:r>
            </a:p>
          </p:txBody>
        </p:sp>
        <p:sp>
          <p:nvSpPr>
            <p:cNvPr id="129" name="Freeform 669"/>
            <p:cNvSpPr>
              <a:spLocks noChangeAspect="1" noEditPoints="1"/>
            </p:cNvSpPr>
            <p:nvPr/>
          </p:nvSpPr>
          <p:spPr bwMode="auto">
            <a:xfrm>
              <a:off x="6102505" y="3241337"/>
              <a:ext cx="117310" cy="117310"/>
            </a:xfrm>
            <a:custGeom>
              <a:avLst/>
              <a:gdLst>
                <a:gd name="T0" fmla="*/ 181 w 512"/>
                <a:gd name="T1" fmla="*/ 160 h 512"/>
                <a:gd name="T2" fmla="*/ 320 w 512"/>
                <a:gd name="T3" fmla="*/ 160 h 512"/>
                <a:gd name="T4" fmla="*/ 320 w 512"/>
                <a:gd name="T5" fmla="*/ 352 h 512"/>
                <a:gd name="T6" fmla="*/ 181 w 512"/>
                <a:gd name="T7" fmla="*/ 352 h 512"/>
                <a:gd name="T8" fmla="*/ 181 w 512"/>
                <a:gd name="T9" fmla="*/ 160 h 512"/>
                <a:gd name="T10" fmla="*/ 288 w 512"/>
                <a:gd name="T11" fmla="*/ 117 h 512"/>
                <a:gd name="T12" fmla="*/ 224 w 512"/>
                <a:gd name="T13" fmla="*/ 117 h 512"/>
                <a:gd name="T14" fmla="*/ 224 w 512"/>
                <a:gd name="T15" fmla="*/ 138 h 512"/>
                <a:gd name="T16" fmla="*/ 288 w 512"/>
                <a:gd name="T17" fmla="*/ 138 h 512"/>
                <a:gd name="T18" fmla="*/ 288 w 512"/>
                <a:gd name="T19" fmla="*/ 117 h 512"/>
                <a:gd name="T20" fmla="*/ 117 w 512"/>
                <a:gd name="T21" fmla="*/ 352 h 512"/>
                <a:gd name="T22" fmla="*/ 160 w 512"/>
                <a:gd name="T23" fmla="*/ 352 h 512"/>
                <a:gd name="T24" fmla="*/ 160 w 512"/>
                <a:gd name="T25" fmla="*/ 160 h 512"/>
                <a:gd name="T26" fmla="*/ 117 w 512"/>
                <a:gd name="T27" fmla="*/ 160 h 512"/>
                <a:gd name="T28" fmla="*/ 117 w 512"/>
                <a:gd name="T29" fmla="*/ 352 h 512"/>
                <a:gd name="T30" fmla="*/ 341 w 512"/>
                <a:gd name="T31" fmla="*/ 352 h 512"/>
                <a:gd name="T32" fmla="*/ 394 w 512"/>
                <a:gd name="T33" fmla="*/ 352 h 512"/>
                <a:gd name="T34" fmla="*/ 394 w 512"/>
                <a:gd name="T35" fmla="*/ 160 h 512"/>
                <a:gd name="T36" fmla="*/ 341 w 512"/>
                <a:gd name="T37" fmla="*/ 160 h 512"/>
                <a:gd name="T38" fmla="*/ 341 w 512"/>
                <a:gd name="T39" fmla="*/ 352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49 h 512"/>
                <a:gd name="T52" fmla="*/ 405 w 512"/>
                <a:gd name="T53" fmla="*/ 138 h 512"/>
                <a:gd name="T54" fmla="*/ 309 w 512"/>
                <a:gd name="T55" fmla="*/ 138 h 512"/>
                <a:gd name="T56" fmla="*/ 309 w 512"/>
                <a:gd name="T57" fmla="*/ 106 h 512"/>
                <a:gd name="T58" fmla="*/ 298 w 512"/>
                <a:gd name="T59" fmla="*/ 96 h 512"/>
                <a:gd name="T60" fmla="*/ 213 w 512"/>
                <a:gd name="T61" fmla="*/ 96 h 512"/>
                <a:gd name="T62" fmla="*/ 202 w 512"/>
                <a:gd name="T63" fmla="*/ 106 h 512"/>
                <a:gd name="T64" fmla="*/ 202 w 512"/>
                <a:gd name="T65" fmla="*/ 138 h 512"/>
                <a:gd name="T66" fmla="*/ 106 w 512"/>
                <a:gd name="T67" fmla="*/ 138 h 512"/>
                <a:gd name="T68" fmla="*/ 96 w 512"/>
                <a:gd name="T69" fmla="*/ 149 h 512"/>
                <a:gd name="T70" fmla="*/ 96 w 512"/>
                <a:gd name="T71" fmla="*/ 362 h 512"/>
                <a:gd name="T72" fmla="*/ 106 w 512"/>
                <a:gd name="T73" fmla="*/ 373 h 512"/>
                <a:gd name="T74" fmla="*/ 405 w 512"/>
                <a:gd name="T75" fmla="*/ 373 h 512"/>
                <a:gd name="T76" fmla="*/ 416 w 512"/>
                <a:gd name="T77" fmla="*/ 362 h 512"/>
                <a:gd name="T78" fmla="*/ 416 w 512"/>
                <a:gd name="T79" fmla="*/ 1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181" y="160"/>
                  </a:moveTo>
                  <a:cubicBezTo>
                    <a:pt x="320" y="160"/>
                    <a:pt x="320" y="160"/>
                    <a:pt x="320" y="160"/>
                  </a:cubicBezTo>
                  <a:cubicBezTo>
                    <a:pt x="320" y="352"/>
                    <a:pt x="320" y="352"/>
                    <a:pt x="320" y="352"/>
                  </a:cubicBezTo>
                  <a:cubicBezTo>
                    <a:pt x="181" y="352"/>
                    <a:pt x="181" y="352"/>
                    <a:pt x="181" y="352"/>
                  </a:cubicBezTo>
                  <a:lnTo>
                    <a:pt x="181" y="160"/>
                  </a:lnTo>
                  <a:close/>
                  <a:moveTo>
                    <a:pt x="288" y="117"/>
                  </a:moveTo>
                  <a:cubicBezTo>
                    <a:pt x="224" y="117"/>
                    <a:pt x="224" y="117"/>
                    <a:pt x="224" y="117"/>
                  </a:cubicBezTo>
                  <a:cubicBezTo>
                    <a:pt x="224" y="138"/>
                    <a:pt x="224" y="138"/>
                    <a:pt x="224" y="138"/>
                  </a:cubicBezTo>
                  <a:cubicBezTo>
                    <a:pt x="288" y="138"/>
                    <a:pt x="288" y="138"/>
                    <a:pt x="288" y="138"/>
                  </a:cubicBezTo>
                  <a:lnTo>
                    <a:pt x="288" y="117"/>
                  </a:lnTo>
                  <a:close/>
                  <a:moveTo>
                    <a:pt x="117" y="352"/>
                  </a:moveTo>
                  <a:cubicBezTo>
                    <a:pt x="160" y="352"/>
                    <a:pt x="160" y="352"/>
                    <a:pt x="160" y="352"/>
                  </a:cubicBezTo>
                  <a:cubicBezTo>
                    <a:pt x="160" y="160"/>
                    <a:pt x="160" y="160"/>
                    <a:pt x="160" y="160"/>
                  </a:cubicBezTo>
                  <a:cubicBezTo>
                    <a:pt x="117" y="160"/>
                    <a:pt x="117" y="160"/>
                    <a:pt x="117" y="160"/>
                  </a:cubicBezTo>
                  <a:lnTo>
                    <a:pt x="117" y="352"/>
                  </a:lnTo>
                  <a:close/>
                  <a:moveTo>
                    <a:pt x="341" y="352"/>
                  </a:moveTo>
                  <a:cubicBezTo>
                    <a:pt x="394" y="352"/>
                    <a:pt x="394" y="352"/>
                    <a:pt x="394" y="352"/>
                  </a:cubicBezTo>
                  <a:cubicBezTo>
                    <a:pt x="394" y="160"/>
                    <a:pt x="394" y="160"/>
                    <a:pt x="394" y="160"/>
                  </a:cubicBezTo>
                  <a:cubicBezTo>
                    <a:pt x="341" y="160"/>
                    <a:pt x="341" y="160"/>
                    <a:pt x="341" y="160"/>
                  </a:cubicBezTo>
                  <a:lnTo>
                    <a:pt x="341" y="35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309" y="138"/>
                    <a:pt x="309" y="138"/>
                    <a:pt x="309" y="138"/>
                  </a:cubicBezTo>
                  <a:cubicBezTo>
                    <a:pt x="309" y="106"/>
                    <a:pt x="309" y="106"/>
                    <a:pt x="309" y="106"/>
                  </a:cubicBezTo>
                  <a:cubicBezTo>
                    <a:pt x="309" y="100"/>
                    <a:pt x="304" y="96"/>
                    <a:pt x="298" y="96"/>
                  </a:cubicBezTo>
                  <a:cubicBezTo>
                    <a:pt x="213" y="96"/>
                    <a:pt x="213" y="96"/>
                    <a:pt x="213" y="96"/>
                  </a:cubicBezTo>
                  <a:cubicBezTo>
                    <a:pt x="207" y="96"/>
                    <a:pt x="202" y="100"/>
                    <a:pt x="202" y="106"/>
                  </a:cubicBezTo>
                  <a:cubicBezTo>
                    <a:pt x="202" y="138"/>
                    <a:pt x="202" y="138"/>
                    <a:pt x="202"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path>
              </a:pathLst>
            </a:custGeom>
            <a:solidFill>
              <a:srgbClr val="3E6A87"/>
            </a:solidFill>
            <a:ln>
              <a:solidFill>
                <a:schemeClr val="bg1"/>
              </a:solidFill>
            </a:ln>
          </p:spPr>
          <p:txBody>
            <a:bodyPr vert="horz" wrap="square" lIns="182880" tIns="91440" rIns="182880" bIns="91440" numCol="1" anchor="t" anchorCtr="0" compatLnSpc="1">
              <a:prstTxWarp prst="textNoShape">
                <a:avLst/>
              </a:prstTxWarp>
            </a:bodyPr>
            <a:lstStyle/>
            <a:p>
              <a:pPr algn="l" defTabSz="914400" hangingPunct="1">
                <a:defRPr/>
              </a:pPr>
              <a:endParaRPr lang="en-GB" sz="3600" b="0" kern="1200">
                <a:solidFill>
                  <a:prstClr val="black"/>
                </a:solidFill>
                <a:latin typeface="Calibri" panose="020F0502020204030204"/>
                <a:ea typeface="+mn-ea"/>
                <a:cs typeface="+mn-cs"/>
              </a:endParaRPr>
            </a:p>
          </p:txBody>
        </p:sp>
      </p:grpSp>
      <p:grpSp>
        <p:nvGrpSpPr>
          <p:cNvPr id="130" name="Group 129"/>
          <p:cNvGrpSpPr/>
          <p:nvPr/>
        </p:nvGrpSpPr>
        <p:grpSpPr>
          <a:xfrm>
            <a:off x="15131002" y="6144121"/>
            <a:ext cx="1010230" cy="591386"/>
            <a:chOff x="6102505" y="3062954"/>
            <a:chExt cx="505115" cy="295693"/>
          </a:xfrm>
        </p:grpSpPr>
        <p:sp>
          <p:nvSpPr>
            <p:cNvPr id="131" name="Freeform 598"/>
            <p:cNvSpPr>
              <a:spLocks noChangeAspect="1" noEditPoints="1"/>
            </p:cNvSpPr>
            <p:nvPr/>
          </p:nvSpPr>
          <p:spPr bwMode="auto">
            <a:xfrm>
              <a:off x="6102505" y="3097682"/>
              <a:ext cx="99820" cy="998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3E6A87"/>
            </a:solidFill>
            <a:ln>
              <a:solidFill>
                <a:schemeClr val="bg1"/>
              </a:solidFill>
            </a:ln>
          </p:spPr>
          <p:txBody>
            <a:bodyPr vert="horz" wrap="square" lIns="182880" tIns="91440" rIns="182880" bIns="91440" numCol="1" anchor="t" anchorCtr="0" compatLnSpc="1">
              <a:prstTxWarp prst="textNoShape">
                <a:avLst/>
              </a:prstTxWarp>
            </a:bodyPr>
            <a:lstStyle/>
            <a:p>
              <a:pPr algn="l" defTabSz="914400" hangingPunct="1">
                <a:defRPr/>
              </a:pPr>
              <a:endParaRPr lang="en-GB" sz="3600" b="0" kern="1200" dirty="0">
                <a:solidFill>
                  <a:prstClr val="black"/>
                </a:solidFill>
                <a:latin typeface="Calibri" panose="020F0502020204030204"/>
                <a:ea typeface="+mn-ea"/>
                <a:cs typeface="+mn-cs"/>
              </a:endParaRPr>
            </a:p>
          </p:txBody>
        </p:sp>
        <p:sp>
          <p:nvSpPr>
            <p:cNvPr id="132" name="TextBox 131"/>
            <p:cNvSpPr txBox="1"/>
            <p:nvPr/>
          </p:nvSpPr>
          <p:spPr>
            <a:xfrm>
              <a:off x="6156929" y="3062954"/>
              <a:ext cx="338394" cy="123111"/>
            </a:xfrm>
            <a:prstGeom prst="rect">
              <a:avLst/>
            </a:prstGeom>
            <a:noFill/>
          </p:spPr>
          <p:txBody>
            <a:bodyPr wrap="none" rtlCol="0">
              <a:spAutoFit/>
            </a:bodyPr>
            <a:lstStyle/>
            <a:p>
              <a:pPr algn="l" defTabSz="914400" hangingPunct="1">
                <a:defRPr/>
              </a:pPr>
              <a:r>
                <a:rPr lang="en-US" sz="1000" kern="1200" dirty="0">
                  <a:solidFill>
                    <a:prstClr val="white"/>
                  </a:solidFill>
                  <a:latin typeface="Helvetica" panose="020B0604020202020204" pitchFamily="34" charset="0"/>
                  <a:ea typeface="+mn-ea"/>
                  <a:cs typeface="Helvetica" panose="020B0604020202020204" pitchFamily="34" charset="0"/>
                </a:rPr>
                <a:t>ACTION</a:t>
              </a:r>
            </a:p>
          </p:txBody>
        </p:sp>
        <p:sp>
          <p:nvSpPr>
            <p:cNvPr id="133" name="TextBox 132"/>
            <p:cNvSpPr txBox="1"/>
            <p:nvPr/>
          </p:nvSpPr>
          <p:spPr>
            <a:xfrm>
              <a:off x="6152206" y="3215354"/>
              <a:ext cx="455414" cy="123111"/>
            </a:xfrm>
            <a:prstGeom prst="rect">
              <a:avLst/>
            </a:prstGeom>
            <a:noFill/>
          </p:spPr>
          <p:txBody>
            <a:bodyPr wrap="none" rtlCol="0">
              <a:spAutoFit/>
            </a:bodyPr>
            <a:lstStyle/>
            <a:p>
              <a:pPr algn="l" defTabSz="914400" hangingPunct="1">
                <a:defRPr/>
              </a:pPr>
              <a:r>
                <a:rPr lang="en-US" sz="1000" kern="1200" dirty="0">
                  <a:solidFill>
                    <a:prstClr val="white"/>
                  </a:solidFill>
                  <a:latin typeface="Helvetica" panose="020B0604020202020204" pitchFamily="34" charset="0"/>
                  <a:ea typeface="+mn-ea"/>
                  <a:cs typeface="Helvetica" panose="020B0604020202020204" pitchFamily="34" charset="0"/>
                </a:rPr>
                <a:t>RESOURCE</a:t>
              </a:r>
            </a:p>
          </p:txBody>
        </p:sp>
        <p:sp>
          <p:nvSpPr>
            <p:cNvPr id="134" name="Freeform 669"/>
            <p:cNvSpPr>
              <a:spLocks noChangeAspect="1" noEditPoints="1"/>
            </p:cNvSpPr>
            <p:nvPr/>
          </p:nvSpPr>
          <p:spPr bwMode="auto">
            <a:xfrm>
              <a:off x="6102505" y="3241337"/>
              <a:ext cx="117310" cy="117310"/>
            </a:xfrm>
            <a:custGeom>
              <a:avLst/>
              <a:gdLst>
                <a:gd name="T0" fmla="*/ 181 w 512"/>
                <a:gd name="T1" fmla="*/ 160 h 512"/>
                <a:gd name="T2" fmla="*/ 320 w 512"/>
                <a:gd name="T3" fmla="*/ 160 h 512"/>
                <a:gd name="T4" fmla="*/ 320 w 512"/>
                <a:gd name="T5" fmla="*/ 352 h 512"/>
                <a:gd name="T6" fmla="*/ 181 w 512"/>
                <a:gd name="T7" fmla="*/ 352 h 512"/>
                <a:gd name="T8" fmla="*/ 181 w 512"/>
                <a:gd name="T9" fmla="*/ 160 h 512"/>
                <a:gd name="T10" fmla="*/ 288 w 512"/>
                <a:gd name="T11" fmla="*/ 117 h 512"/>
                <a:gd name="T12" fmla="*/ 224 w 512"/>
                <a:gd name="T13" fmla="*/ 117 h 512"/>
                <a:gd name="T14" fmla="*/ 224 w 512"/>
                <a:gd name="T15" fmla="*/ 138 h 512"/>
                <a:gd name="T16" fmla="*/ 288 w 512"/>
                <a:gd name="T17" fmla="*/ 138 h 512"/>
                <a:gd name="T18" fmla="*/ 288 w 512"/>
                <a:gd name="T19" fmla="*/ 117 h 512"/>
                <a:gd name="T20" fmla="*/ 117 w 512"/>
                <a:gd name="T21" fmla="*/ 352 h 512"/>
                <a:gd name="T22" fmla="*/ 160 w 512"/>
                <a:gd name="T23" fmla="*/ 352 h 512"/>
                <a:gd name="T24" fmla="*/ 160 w 512"/>
                <a:gd name="T25" fmla="*/ 160 h 512"/>
                <a:gd name="T26" fmla="*/ 117 w 512"/>
                <a:gd name="T27" fmla="*/ 160 h 512"/>
                <a:gd name="T28" fmla="*/ 117 w 512"/>
                <a:gd name="T29" fmla="*/ 352 h 512"/>
                <a:gd name="T30" fmla="*/ 341 w 512"/>
                <a:gd name="T31" fmla="*/ 352 h 512"/>
                <a:gd name="T32" fmla="*/ 394 w 512"/>
                <a:gd name="T33" fmla="*/ 352 h 512"/>
                <a:gd name="T34" fmla="*/ 394 w 512"/>
                <a:gd name="T35" fmla="*/ 160 h 512"/>
                <a:gd name="T36" fmla="*/ 341 w 512"/>
                <a:gd name="T37" fmla="*/ 160 h 512"/>
                <a:gd name="T38" fmla="*/ 341 w 512"/>
                <a:gd name="T39" fmla="*/ 352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49 h 512"/>
                <a:gd name="T52" fmla="*/ 405 w 512"/>
                <a:gd name="T53" fmla="*/ 138 h 512"/>
                <a:gd name="T54" fmla="*/ 309 w 512"/>
                <a:gd name="T55" fmla="*/ 138 h 512"/>
                <a:gd name="T56" fmla="*/ 309 w 512"/>
                <a:gd name="T57" fmla="*/ 106 h 512"/>
                <a:gd name="T58" fmla="*/ 298 w 512"/>
                <a:gd name="T59" fmla="*/ 96 h 512"/>
                <a:gd name="T60" fmla="*/ 213 w 512"/>
                <a:gd name="T61" fmla="*/ 96 h 512"/>
                <a:gd name="T62" fmla="*/ 202 w 512"/>
                <a:gd name="T63" fmla="*/ 106 h 512"/>
                <a:gd name="T64" fmla="*/ 202 w 512"/>
                <a:gd name="T65" fmla="*/ 138 h 512"/>
                <a:gd name="T66" fmla="*/ 106 w 512"/>
                <a:gd name="T67" fmla="*/ 138 h 512"/>
                <a:gd name="T68" fmla="*/ 96 w 512"/>
                <a:gd name="T69" fmla="*/ 149 h 512"/>
                <a:gd name="T70" fmla="*/ 96 w 512"/>
                <a:gd name="T71" fmla="*/ 362 h 512"/>
                <a:gd name="T72" fmla="*/ 106 w 512"/>
                <a:gd name="T73" fmla="*/ 373 h 512"/>
                <a:gd name="T74" fmla="*/ 405 w 512"/>
                <a:gd name="T75" fmla="*/ 373 h 512"/>
                <a:gd name="T76" fmla="*/ 416 w 512"/>
                <a:gd name="T77" fmla="*/ 362 h 512"/>
                <a:gd name="T78" fmla="*/ 416 w 512"/>
                <a:gd name="T79" fmla="*/ 1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181" y="160"/>
                  </a:moveTo>
                  <a:cubicBezTo>
                    <a:pt x="320" y="160"/>
                    <a:pt x="320" y="160"/>
                    <a:pt x="320" y="160"/>
                  </a:cubicBezTo>
                  <a:cubicBezTo>
                    <a:pt x="320" y="352"/>
                    <a:pt x="320" y="352"/>
                    <a:pt x="320" y="352"/>
                  </a:cubicBezTo>
                  <a:cubicBezTo>
                    <a:pt x="181" y="352"/>
                    <a:pt x="181" y="352"/>
                    <a:pt x="181" y="352"/>
                  </a:cubicBezTo>
                  <a:lnTo>
                    <a:pt x="181" y="160"/>
                  </a:lnTo>
                  <a:close/>
                  <a:moveTo>
                    <a:pt x="288" y="117"/>
                  </a:moveTo>
                  <a:cubicBezTo>
                    <a:pt x="224" y="117"/>
                    <a:pt x="224" y="117"/>
                    <a:pt x="224" y="117"/>
                  </a:cubicBezTo>
                  <a:cubicBezTo>
                    <a:pt x="224" y="138"/>
                    <a:pt x="224" y="138"/>
                    <a:pt x="224" y="138"/>
                  </a:cubicBezTo>
                  <a:cubicBezTo>
                    <a:pt x="288" y="138"/>
                    <a:pt x="288" y="138"/>
                    <a:pt x="288" y="138"/>
                  </a:cubicBezTo>
                  <a:lnTo>
                    <a:pt x="288" y="117"/>
                  </a:lnTo>
                  <a:close/>
                  <a:moveTo>
                    <a:pt x="117" y="352"/>
                  </a:moveTo>
                  <a:cubicBezTo>
                    <a:pt x="160" y="352"/>
                    <a:pt x="160" y="352"/>
                    <a:pt x="160" y="352"/>
                  </a:cubicBezTo>
                  <a:cubicBezTo>
                    <a:pt x="160" y="160"/>
                    <a:pt x="160" y="160"/>
                    <a:pt x="160" y="160"/>
                  </a:cubicBezTo>
                  <a:cubicBezTo>
                    <a:pt x="117" y="160"/>
                    <a:pt x="117" y="160"/>
                    <a:pt x="117" y="160"/>
                  </a:cubicBezTo>
                  <a:lnTo>
                    <a:pt x="117" y="352"/>
                  </a:lnTo>
                  <a:close/>
                  <a:moveTo>
                    <a:pt x="341" y="352"/>
                  </a:moveTo>
                  <a:cubicBezTo>
                    <a:pt x="394" y="352"/>
                    <a:pt x="394" y="352"/>
                    <a:pt x="394" y="352"/>
                  </a:cubicBezTo>
                  <a:cubicBezTo>
                    <a:pt x="394" y="160"/>
                    <a:pt x="394" y="160"/>
                    <a:pt x="394" y="160"/>
                  </a:cubicBezTo>
                  <a:cubicBezTo>
                    <a:pt x="341" y="160"/>
                    <a:pt x="341" y="160"/>
                    <a:pt x="341" y="160"/>
                  </a:cubicBezTo>
                  <a:lnTo>
                    <a:pt x="341" y="35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309" y="138"/>
                    <a:pt x="309" y="138"/>
                    <a:pt x="309" y="138"/>
                  </a:cubicBezTo>
                  <a:cubicBezTo>
                    <a:pt x="309" y="106"/>
                    <a:pt x="309" y="106"/>
                    <a:pt x="309" y="106"/>
                  </a:cubicBezTo>
                  <a:cubicBezTo>
                    <a:pt x="309" y="100"/>
                    <a:pt x="304" y="96"/>
                    <a:pt x="298" y="96"/>
                  </a:cubicBezTo>
                  <a:cubicBezTo>
                    <a:pt x="213" y="96"/>
                    <a:pt x="213" y="96"/>
                    <a:pt x="213" y="96"/>
                  </a:cubicBezTo>
                  <a:cubicBezTo>
                    <a:pt x="207" y="96"/>
                    <a:pt x="202" y="100"/>
                    <a:pt x="202" y="106"/>
                  </a:cubicBezTo>
                  <a:cubicBezTo>
                    <a:pt x="202" y="138"/>
                    <a:pt x="202" y="138"/>
                    <a:pt x="202"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path>
              </a:pathLst>
            </a:custGeom>
            <a:solidFill>
              <a:srgbClr val="3E6A87"/>
            </a:solidFill>
            <a:ln>
              <a:solidFill>
                <a:schemeClr val="bg1"/>
              </a:solidFill>
            </a:ln>
          </p:spPr>
          <p:txBody>
            <a:bodyPr vert="horz" wrap="square" lIns="182880" tIns="91440" rIns="182880" bIns="91440" numCol="1" anchor="t" anchorCtr="0" compatLnSpc="1">
              <a:prstTxWarp prst="textNoShape">
                <a:avLst/>
              </a:prstTxWarp>
            </a:bodyPr>
            <a:lstStyle/>
            <a:p>
              <a:pPr algn="l" defTabSz="914400" hangingPunct="1">
                <a:defRPr/>
              </a:pPr>
              <a:endParaRPr lang="en-GB" sz="3600" b="0" kern="1200">
                <a:solidFill>
                  <a:prstClr val="black"/>
                </a:solidFill>
                <a:latin typeface="Calibri" panose="020F0502020204030204"/>
                <a:ea typeface="+mn-ea"/>
                <a:cs typeface="+mn-cs"/>
              </a:endParaRPr>
            </a:p>
          </p:txBody>
        </p:sp>
      </p:grpSp>
      <p:grpSp>
        <p:nvGrpSpPr>
          <p:cNvPr id="135" name="Group 134"/>
          <p:cNvGrpSpPr/>
          <p:nvPr/>
        </p:nvGrpSpPr>
        <p:grpSpPr>
          <a:xfrm>
            <a:off x="16773234" y="6144121"/>
            <a:ext cx="1010230" cy="591386"/>
            <a:chOff x="6102505" y="3062954"/>
            <a:chExt cx="505115" cy="295693"/>
          </a:xfrm>
        </p:grpSpPr>
        <p:sp>
          <p:nvSpPr>
            <p:cNvPr id="136" name="Freeform 598"/>
            <p:cNvSpPr>
              <a:spLocks noChangeAspect="1" noEditPoints="1"/>
            </p:cNvSpPr>
            <p:nvPr/>
          </p:nvSpPr>
          <p:spPr bwMode="auto">
            <a:xfrm>
              <a:off x="6102505" y="3097682"/>
              <a:ext cx="99820" cy="998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3E6A87"/>
            </a:solidFill>
            <a:ln>
              <a:solidFill>
                <a:schemeClr val="bg1"/>
              </a:solidFill>
            </a:ln>
          </p:spPr>
          <p:txBody>
            <a:bodyPr vert="horz" wrap="square" lIns="182880" tIns="91440" rIns="182880" bIns="91440" numCol="1" anchor="t" anchorCtr="0" compatLnSpc="1">
              <a:prstTxWarp prst="textNoShape">
                <a:avLst/>
              </a:prstTxWarp>
            </a:bodyPr>
            <a:lstStyle/>
            <a:p>
              <a:pPr algn="l" defTabSz="914400" hangingPunct="1">
                <a:defRPr/>
              </a:pPr>
              <a:endParaRPr lang="en-GB" sz="3600" b="0" kern="1200" dirty="0">
                <a:solidFill>
                  <a:prstClr val="black"/>
                </a:solidFill>
                <a:latin typeface="Calibri" panose="020F0502020204030204"/>
                <a:ea typeface="+mn-ea"/>
                <a:cs typeface="+mn-cs"/>
              </a:endParaRPr>
            </a:p>
          </p:txBody>
        </p:sp>
        <p:sp>
          <p:nvSpPr>
            <p:cNvPr id="137" name="TextBox 136"/>
            <p:cNvSpPr txBox="1"/>
            <p:nvPr/>
          </p:nvSpPr>
          <p:spPr>
            <a:xfrm>
              <a:off x="6156929" y="3062954"/>
              <a:ext cx="338394" cy="123111"/>
            </a:xfrm>
            <a:prstGeom prst="rect">
              <a:avLst/>
            </a:prstGeom>
            <a:noFill/>
          </p:spPr>
          <p:txBody>
            <a:bodyPr wrap="none" rtlCol="0">
              <a:spAutoFit/>
            </a:bodyPr>
            <a:lstStyle/>
            <a:p>
              <a:pPr algn="l" defTabSz="914400" hangingPunct="1">
                <a:defRPr/>
              </a:pPr>
              <a:r>
                <a:rPr lang="en-US" sz="1000" kern="1200" dirty="0">
                  <a:solidFill>
                    <a:prstClr val="white"/>
                  </a:solidFill>
                  <a:latin typeface="Helvetica" panose="020B0604020202020204" pitchFamily="34" charset="0"/>
                  <a:ea typeface="+mn-ea"/>
                  <a:cs typeface="Helvetica" panose="020B0604020202020204" pitchFamily="34" charset="0"/>
                </a:rPr>
                <a:t>ACTION</a:t>
              </a:r>
            </a:p>
          </p:txBody>
        </p:sp>
        <p:sp>
          <p:nvSpPr>
            <p:cNvPr id="138" name="TextBox 137"/>
            <p:cNvSpPr txBox="1"/>
            <p:nvPr/>
          </p:nvSpPr>
          <p:spPr>
            <a:xfrm>
              <a:off x="6152206" y="3215354"/>
              <a:ext cx="455414" cy="123111"/>
            </a:xfrm>
            <a:prstGeom prst="rect">
              <a:avLst/>
            </a:prstGeom>
            <a:noFill/>
          </p:spPr>
          <p:txBody>
            <a:bodyPr wrap="none" rtlCol="0">
              <a:spAutoFit/>
            </a:bodyPr>
            <a:lstStyle/>
            <a:p>
              <a:pPr algn="l" defTabSz="914400" hangingPunct="1">
                <a:defRPr/>
              </a:pPr>
              <a:r>
                <a:rPr lang="en-US" sz="1000" kern="1200" dirty="0">
                  <a:solidFill>
                    <a:prstClr val="white"/>
                  </a:solidFill>
                  <a:latin typeface="Helvetica" panose="020B0604020202020204" pitchFamily="34" charset="0"/>
                  <a:ea typeface="+mn-ea"/>
                  <a:cs typeface="Helvetica" panose="020B0604020202020204" pitchFamily="34" charset="0"/>
                </a:rPr>
                <a:t>RESOURCE</a:t>
              </a:r>
            </a:p>
          </p:txBody>
        </p:sp>
        <p:sp>
          <p:nvSpPr>
            <p:cNvPr id="139" name="Freeform 669"/>
            <p:cNvSpPr>
              <a:spLocks noChangeAspect="1" noEditPoints="1"/>
            </p:cNvSpPr>
            <p:nvPr/>
          </p:nvSpPr>
          <p:spPr bwMode="auto">
            <a:xfrm>
              <a:off x="6102505" y="3241337"/>
              <a:ext cx="117310" cy="117310"/>
            </a:xfrm>
            <a:custGeom>
              <a:avLst/>
              <a:gdLst>
                <a:gd name="T0" fmla="*/ 181 w 512"/>
                <a:gd name="T1" fmla="*/ 160 h 512"/>
                <a:gd name="T2" fmla="*/ 320 w 512"/>
                <a:gd name="T3" fmla="*/ 160 h 512"/>
                <a:gd name="T4" fmla="*/ 320 w 512"/>
                <a:gd name="T5" fmla="*/ 352 h 512"/>
                <a:gd name="T6" fmla="*/ 181 w 512"/>
                <a:gd name="T7" fmla="*/ 352 h 512"/>
                <a:gd name="T8" fmla="*/ 181 w 512"/>
                <a:gd name="T9" fmla="*/ 160 h 512"/>
                <a:gd name="T10" fmla="*/ 288 w 512"/>
                <a:gd name="T11" fmla="*/ 117 h 512"/>
                <a:gd name="T12" fmla="*/ 224 w 512"/>
                <a:gd name="T13" fmla="*/ 117 h 512"/>
                <a:gd name="T14" fmla="*/ 224 w 512"/>
                <a:gd name="T15" fmla="*/ 138 h 512"/>
                <a:gd name="T16" fmla="*/ 288 w 512"/>
                <a:gd name="T17" fmla="*/ 138 h 512"/>
                <a:gd name="T18" fmla="*/ 288 w 512"/>
                <a:gd name="T19" fmla="*/ 117 h 512"/>
                <a:gd name="T20" fmla="*/ 117 w 512"/>
                <a:gd name="T21" fmla="*/ 352 h 512"/>
                <a:gd name="T22" fmla="*/ 160 w 512"/>
                <a:gd name="T23" fmla="*/ 352 h 512"/>
                <a:gd name="T24" fmla="*/ 160 w 512"/>
                <a:gd name="T25" fmla="*/ 160 h 512"/>
                <a:gd name="T26" fmla="*/ 117 w 512"/>
                <a:gd name="T27" fmla="*/ 160 h 512"/>
                <a:gd name="T28" fmla="*/ 117 w 512"/>
                <a:gd name="T29" fmla="*/ 352 h 512"/>
                <a:gd name="T30" fmla="*/ 341 w 512"/>
                <a:gd name="T31" fmla="*/ 352 h 512"/>
                <a:gd name="T32" fmla="*/ 394 w 512"/>
                <a:gd name="T33" fmla="*/ 352 h 512"/>
                <a:gd name="T34" fmla="*/ 394 w 512"/>
                <a:gd name="T35" fmla="*/ 160 h 512"/>
                <a:gd name="T36" fmla="*/ 341 w 512"/>
                <a:gd name="T37" fmla="*/ 160 h 512"/>
                <a:gd name="T38" fmla="*/ 341 w 512"/>
                <a:gd name="T39" fmla="*/ 352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49 h 512"/>
                <a:gd name="T52" fmla="*/ 405 w 512"/>
                <a:gd name="T53" fmla="*/ 138 h 512"/>
                <a:gd name="T54" fmla="*/ 309 w 512"/>
                <a:gd name="T55" fmla="*/ 138 h 512"/>
                <a:gd name="T56" fmla="*/ 309 w 512"/>
                <a:gd name="T57" fmla="*/ 106 h 512"/>
                <a:gd name="T58" fmla="*/ 298 w 512"/>
                <a:gd name="T59" fmla="*/ 96 h 512"/>
                <a:gd name="T60" fmla="*/ 213 w 512"/>
                <a:gd name="T61" fmla="*/ 96 h 512"/>
                <a:gd name="T62" fmla="*/ 202 w 512"/>
                <a:gd name="T63" fmla="*/ 106 h 512"/>
                <a:gd name="T64" fmla="*/ 202 w 512"/>
                <a:gd name="T65" fmla="*/ 138 h 512"/>
                <a:gd name="T66" fmla="*/ 106 w 512"/>
                <a:gd name="T67" fmla="*/ 138 h 512"/>
                <a:gd name="T68" fmla="*/ 96 w 512"/>
                <a:gd name="T69" fmla="*/ 149 h 512"/>
                <a:gd name="T70" fmla="*/ 96 w 512"/>
                <a:gd name="T71" fmla="*/ 362 h 512"/>
                <a:gd name="T72" fmla="*/ 106 w 512"/>
                <a:gd name="T73" fmla="*/ 373 h 512"/>
                <a:gd name="T74" fmla="*/ 405 w 512"/>
                <a:gd name="T75" fmla="*/ 373 h 512"/>
                <a:gd name="T76" fmla="*/ 416 w 512"/>
                <a:gd name="T77" fmla="*/ 362 h 512"/>
                <a:gd name="T78" fmla="*/ 416 w 512"/>
                <a:gd name="T79" fmla="*/ 1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181" y="160"/>
                  </a:moveTo>
                  <a:cubicBezTo>
                    <a:pt x="320" y="160"/>
                    <a:pt x="320" y="160"/>
                    <a:pt x="320" y="160"/>
                  </a:cubicBezTo>
                  <a:cubicBezTo>
                    <a:pt x="320" y="352"/>
                    <a:pt x="320" y="352"/>
                    <a:pt x="320" y="352"/>
                  </a:cubicBezTo>
                  <a:cubicBezTo>
                    <a:pt x="181" y="352"/>
                    <a:pt x="181" y="352"/>
                    <a:pt x="181" y="352"/>
                  </a:cubicBezTo>
                  <a:lnTo>
                    <a:pt x="181" y="160"/>
                  </a:lnTo>
                  <a:close/>
                  <a:moveTo>
                    <a:pt x="288" y="117"/>
                  </a:moveTo>
                  <a:cubicBezTo>
                    <a:pt x="224" y="117"/>
                    <a:pt x="224" y="117"/>
                    <a:pt x="224" y="117"/>
                  </a:cubicBezTo>
                  <a:cubicBezTo>
                    <a:pt x="224" y="138"/>
                    <a:pt x="224" y="138"/>
                    <a:pt x="224" y="138"/>
                  </a:cubicBezTo>
                  <a:cubicBezTo>
                    <a:pt x="288" y="138"/>
                    <a:pt x="288" y="138"/>
                    <a:pt x="288" y="138"/>
                  </a:cubicBezTo>
                  <a:lnTo>
                    <a:pt x="288" y="117"/>
                  </a:lnTo>
                  <a:close/>
                  <a:moveTo>
                    <a:pt x="117" y="352"/>
                  </a:moveTo>
                  <a:cubicBezTo>
                    <a:pt x="160" y="352"/>
                    <a:pt x="160" y="352"/>
                    <a:pt x="160" y="352"/>
                  </a:cubicBezTo>
                  <a:cubicBezTo>
                    <a:pt x="160" y="160"/>
                    <a:pt x="160" y="160"/>
                    <a:pt x="160" y="160"/>
                  </a:cubicBezTo>
                  <a:cubicBezTo>
                    <a:pt x="117" y="160"/>
                    <a:pt x="117" y="160"/>
                    <a:pt x="117" y="160"/>
                  </a:cubicBezTo>
                  <a:lnTo>
                    <a:pt x="117" y="352"/>
                  </a:lnTo>
                  <a:close/>
                  <a:moveTo>
                    <a:pt x="341" y="352"/>
                  </a:moveTo>
                  <a:cubicBezTo>
                    <a:pt x="394" y="352"/>
                    <a:pt x="394" y="352"/>
                    <a:pt x="394" y="352"/>
                  </a:cubicBezTo>
                  <a:cubicBezTo>
                    <a:pt x="394" y="160"/>
                    <a:pt x="394" y="160"/>
                    <a:pt x="394" y="160"/>
                  </a:cubicBezTo>
                  <a:cubicBezTo>
                    <a:pt x="341" y="160"/>
                    <a:pt x="341" y="160"/>
                    <a:pt x="341" y="160"/>
                  </a:cubicBezTo>
                  <a:lnTo>
                    <a:pt x="341" y="35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309" y="138"/>
                    <a:pt x="309" y="138"/>
                    <a:pt x="309" y="138"/>
                  </a:cubicBezTo>
                  <a:cubicBezTo>
                    <a:pt x="309" y="106"/>
                    <a:pt x="309" y="106"/>
                    <a:pt x="309" y="106"/>
                  </a:cubicBezTo>
                  <a:cubicBezTo>
                    <a:pt x="309" y="100"/>
                    <a:pt x="304" y="96"/>
                    <a:pt x="298" y="96"/>
                  </a:cubicBezTo>
                  <a:cubicBezTo>
                    <a:pt x="213" y="96"/>
                    <a:pt x="213" y="96"/>
                    <a:pt x="213" y="96"/>
                  </a:cubicBezTo>
                  <a:cubicBezTo>
                    <a:pt x="207" y="96"/>
                    <a:pt x="202" y="100"/>
                    <a:pt x="202" y="106"/>
                  </a:cubicBezTo>
                  <a:cubicBezTo>
                    <a:pt x="202" y="138"/>
                    <a:pt x="202" y="138"/>
                    <a:pt x="202"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path>
              </a:pathLst>
            </a:custGeom>
            <a:solidFill>
              <a:srgbClr val="3E6A87"/>
            </a:solidFill>
            <a:ln>
              <a:solidFill>
                <a:schemeClr val="bg1"/>
              </a:solidFill>
            </a:ln>
          </p:spPr>
          <p:txBody>
            <a:bodyPr vert="horz" wrap="square" lIns="182880" tIns="91440" rIns="182880" bIns="91440" numCol="1" anchor="t" anchorCtr="0" compatLnSpc="1">
              <a:prstTxWarp prst="textNoShape">
                <a:avLst/>
              </a:prstTxWarp>
            </a:bodyPr>
            <a:lstStyle/>
            <a:p>
              <a:pPr algn="l" defTabSz="914400" hangingPunct="1">
                <a:defRPr/>
              </a:pPr>
              <a:endParaRPr lang="en-GB" sz="3600" b="0" kern="1200">
                <a:solidFill>
                  <a:prstClr val="black"/>
                </a:solidFill>
                <a:latin typeface="Calibri" panose="020F0502020204030204"/>
                <a:ea typeface="+mn-ea"/>
                <a:cs typeface="+mn-cs"/>
              </a:endParaRPr>
            </a:p>
          </p:txBody>
        </p:sp>
      </p:grpSp>
      <p:grpSp>
        <p:nvGrpSpPr>
          <p:cNvPr id="140" name="Group 139"/>
          <p:cNvGrpSpPr/>
          <p:nvPr/>
        </p:nvGrpSpPr>
        <p:grpSpPr>
          <a:xfrm>
            <a:off x="18497274" y="6144121"/>
            <a:ext cx="1010230" cy="591386"/>
            <a:chOff x="6102505" y="3062954"/>
            <a:chExt cx="505115" cy="295693"/>
          </a:xfrm>
        </p:grpSpPr>
        <p:sp>
          <p:nvSpPr>
            <p:cNvPr id="141" name="Freeform 598"/>
            <p:cNvSpPr>
              <a:spLocks noChangeAspect="1" noEditPoints="1"/>
            </p:cNvSpPr>
            <p:nvPr/>
          </p:nvSpPr>
          <p:spPr bwMode="auto">
            <a:xfrm>
              <a:off x="6102505" y="3097682"/>
              <a:ext cx="99820" cy="998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3E6A87"/>
            </a:solidFill>
            <a:ln>
              <a:solidFill>
                <a:schemeClr val="bg1"/>
              </a:solidFill>
            </a:ln>
          </p:spPr>
          <p:txBody>
            <a:bodyPr vert="horz" wrap="square" lIns="182880" tIns="91440" rIns="182880" bIns="91440" numCol="1" anchor="t" anchorCtr="0" compatLnSpc="1">
              <a:prstTxWarp prst="textNoShape">
                <a:avLst/>
              </a:prstTxWarp>
            </a:bodyPr>
            <a:lstStyle/>
            <a:p>
              <a:pPr algn="l" defTabSz="914400" hangingPunct="1">
                <a:defRPr/>
              </a:pPr>
              <a:endParaRPr lang="en-GB" sz="3600" b="0" kern="1200" dirty="0">
                <a:solidFill>
                  <a:prstClr val="black"/>
                </a:solidFill>
                <a:latin typeface="Calibri" panose="020F0502020204030204"/>
                <a:ea typeface="+mn-ea"/>
                <a:cs typeface="+mn-cs"/>
              </a:endParaRPr>
            </a:p>
          </p:txBody>
        </p:sp>
        <p:sp>
          <p:nvSpPr>
            <p:cNvPr id="142" name="TextBox 141"/>
            <p:cNvSpPr txBox="1"/>
            <p:nvPr/>
          </p:nvSpPr>
          <p:spPr>
            <a:xfrm>
              <a:off x="6156929" y="3062954"/>
              <a:ext cx="338394" cy="123111"/>
            </a:xfrm>
            <a:prstGeom prst="rect">
              <a:avLst/>
            </a:prstGeom>
            <a:noFill/>
          </p:spPr>
          <p:txBody>
            <a:bodyPr wrap="none" rtlCol="0">
              <a:spAutoFit/>
            </a:bodyPr>
            <a:lstStyle/>
            <a:p>
              <a:pPr algn="l" defTabSz="914400" hangingPunct="1">
                <a:defRPr/>
              </a:pPr>
              <a:r>
                <a:rPr lang="en-US" sz="1000" kern="1200" dirty="0">
                  <a:solidFill>
                    <a:prstClr val="white"/>
                  </a:solidFill>
                  <a:latin typeface="Helvetica" panose="020B0604020202020204" pitchFamily="34" charset="0"/>
                  <a:ea typeface="+mn-ea"/>
                  <a:cs typeface="Helvetica" panose="020B0604020202020204" pitchFamily="34" charset="0"/>
                </a:rPr>
                <a:t>ACTION</a:t>
              </a:r>
            </a:p>
          </p:txBody>
        </p:sp>
        <p:sp>
          <p:nvSpPr>
            <p:cNvPr id="143" name="TextBox 142"/>
            <p:cNvSpPr txBox="1"/>
            <p:nvPr/>
          </p:nvSpPr>
          <p:spPr>
            <a:xfrm>
              <a:off x="6152206" y="3215354"/>
              <a:ext cx="455414" cy="123111"/>
            </a:xfrm>
            <a:prstGeom prst="rect">
              <a:avLst/>
            </a:prstGeom>
            <a:noFill/>
          </p:spPr>
          <p:txBody>
            <a:bodyPr wrap="none" rtlCol="0">
              <a:spAutoFit/>
            </a:bodyPr>
            <a:lstStyle/>
            <a:p>
              <a:pPr algn="l" defTabSz="914400" hangingPunct="1">
                <a:defRPr/>
              </a:pPr>
              <a:r>
                <a:rPr lang="en-US" sz="1000" kern="1200" dirty="0">
                  <a:solidFill>
                    <a:prstClr val="white"/>
                  </a:solidFill>
                  <a:latin typeface="Helvetica" panose="020B0604020202020204" pitchFamily="34" charset="0"/>
                  <a:ea typeface="+mn-ea"/>
                  <a:cs typeface="Helvetica" panose="020B0604020202020204" pitchFamily="34" charset="0"/>
                </a:rPr>
                <a:t>RESOURCE</a:t>
              </a:r>
            </a:p>
          </p:txBody>
        </p:sp>
        <p:sp>
          <p:nvSpPr>
            <p:cNvPr id="144" name="Freeform 669"/>
            <p:cNvSpPr>
              <a:spLocks noChangeAspect="1" noEditPoints="1"/>
            </p:cNvSpPr>
            <p:nvPr/>
          </p:nvSpPr>
          <p:spPr bwMode="auto">
            <a:xfrm>
              <a:off x="6102505" y="3241337"/>
              <a:ext cx="117310" cy="117310"/>
            </a:xfrm>
            <a:custGeom>
              <a:avLst/>
              <a:gdLst>
                <a:gd name="T0" fmla="*/ 181 w 512"/>
                <a:gd name="T1" fmla="*/ 160 h 512"/>
                <a:gd name="T2" fmla="*/ 320 w 512"/>
                <a:gd name="T3" fmla="*/ 160 h 512"/>
                <a:gd name="T4" fmla="*/ 320 w 512"/>
                <a:gd name="T5" fmla="*/ 352 h 512"/>
                <a:gd name="T6" fmla="*/ 181 w 512"/>
                <a:gd name="T7" fmla="*/ 352 h 512"/>
                <a:gd name="T8" fmla="*/ 181 w 512"/>
                <a:gd name="T9" fmla="*/ 160 h 512"/>
                <a:gd name="T10" fmla="*/ 288 w 512"/>
                <a:gd name="T11" fmla="*/ 117 h 512"/>
                <a:gd name="T12" fmla="*/ 224 w 512"/>
                <a:gd name="T13" fmla="*/ 117 h 512"/>
                <a:gd name="T14" fmla="*/ 224 w 512"/>
                <a:gd name="T15" fmla="*/ 138 h 512"/>
                <a:gd name="T16" fmla="*/ 288 w 512"/>
                <a:gd name="T17" fmla="*/ 138 h 512"/>
                <a:gd name="T18" fmla="*/ 288 w 512"/>
                <a:gd name="T19" fmla="*/ 117 h 512"/>
                <a:gd name="T20" fmla="*/ 117 w 512"/>
                <a:gd name="T21" fmla="*/ 352 h 512"/>
                <a:gd name="T22" fmla="*/ 160 w 512"/>
                <a:gd name="T23" fmla="*/ 352 h 512"/>
                <a:gd name="T24" fmla="*/ 160 w 512"/>
                <a:gd name="T25" fmla="*/ 160 h 512"/>
                <a:gd name="T26" fmla="*/ 117 w 512"/>
                <a:gd name="T27" fmla="*/ 160 h 512"/>
                <a:gd name="T28" fmla="*/ 117 w 512"/>
                <a:gd name="T29" fmla="*/ 352 h 512"/>
                <a:gd name="T30" fmla="*/ 341 w 512"/>
                <a:gd name="T31" fmla="*/ 352 h 512"/>
                <a:gd name="T32" fmla="*/ 394 w 512"/>
                <a:gd name="T33" fmla="*/ 352 h 512"/>
                <a:gd name="T34" fmla="*/ 394 w 512"/>
                <a:gd name="T35" fmla="*/ 160 h 512"/>
                <a:gd name="T36" fmla="*/ 341 w 512"/>
                <a:gd name="T37" fmla="*/ 160 h 512"/>
                <a:gd name="T38" fmla="*/ 341 w 512"/>
                <a:gd name="T39" fmla="*/ 352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49 h 512"/>
                <a:gd name="T52" fmla="*/ 405 w 512"/>
                <a:gd name="T53" fmla="*/ 138 h 512"/>
                <a:gd name="T54" fmla="*/ 309 w 512"/>
                <a:gd name="T55" fmla="*/ 138 h 512"/>
                <a:gd name="T56" fmla="*/ 309 w 512"/>
                <a:gd name="T57" fmla="*/ 106 h 512"/>
                <a:gd name="T58" fmla="*/ 298 w 512"/>
                <a:gd name="T59" fmla="*/ 96 h 512"/>
                <a:gd name="T60" fmla="*/ 213 w 512"/>
                <a:gd name="T61" fmla="*/ 96 h 512"/>
                <a:gd name="T62" fmla="*/ 202 w 512"/>
                <a:gd name="T63" fmla="*/ 106 h 512"/>
                <a:gd name="T64" fmla="*/ 202 w 512"/>
                <a:gd name="T65" fmla="*/ 138 h 512"/>
                <a:gd name="T66" fmla="*/ 106 w 512"/>
                <a:gd name="T67" fmla="*/ 138 h 512"/>
                <a:gd name="T68" fmla="*/ 96 w 512"/>
                <a:gd name="T69" fmla="*/ 149 h 512"/>
                <a:gd name="T70" fmla="*/ 96 w 512"/>
                <a:gd name="T71" fmla="*/ 362 h 512"/>
                <a:gd name="T72" fmla="*/ 106 w 512"/>
                <a:gd name="T73" fmla="*/ 373 h 512"/>
                <a:gd name="T74" fmla="*/ 405 w 512"/>
                <a:gd name="T75" fmla="*/ 373 h 512"/>
                <a:gd name="T76" fmla="*/ 416 w 512"/>
                <a:gd name="T77" fmla="*/ 362 h 512"/>
                <a:gd name="T78" fmla="*/ 416 w 512"/>
                <a:gd name="T79" fmla="*/ 1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181" y="160"/>
                  </a:moveTo>
                  <a:cubicBezTo>
                    <a:pt x="320" y="160"/>
                    <a:pt x="320" y="160"/>
                    <a:pt x="320" y="160"/>
                  </a:cubicBezTo>
                  <a:cubicBezTo>
                    <a:pt x="320" y="352"/>
                    <a:pt x="320" y="352"/>
                    <a:pt x="320" y="352"/>
                  </a:cubicBezTo>
                  <a:cubicBezTo>
                    <a:pt x="181" y="352"/>
                    <a:pt x="181" y="352"/>
                    <a:pt x="181" y="352"/>
                  </a:cubicBezTo>
                  <a:lnTo>
                    <a:pt x="181" y="160"/>
                  </a:lnTo>
                  <a:close/>
                  <a:moveTo>
                    <a:pt x="288" y="117"/>
                  </a:moveTo>
                  <a:cubicBezTo>
                    <a:pt x="224" y="117"/>
                    <a:pt x="224" y="117"/>
                    <a:pt x="224" y="117"/>
                  </a:cubicBezTo>
                  <a:cubicBezTo>
                    <a:pt x="224" y="138"/>
                    <a:pt x="224" y="138"/>
                    <a:pt x="224" y="138"/>
                  </a:cubicBezTo>
                  <a:cubicBezTo>
                    <a:pt x="288" y="138"/>
                    <a:pt x="288" y="138"/>
                    <a:pt x="288" y="138"/>
                  </a:cubicBezTo>
                  <a:lnTo>
                    <a:pt x="288" y="117"/>
                  </a:lnTo>
                  <a:close/>
                  <a:moveTo>
                    <a:pt x="117" y="352"/>
                  </a:moveTo>
                  <a:cubicBezTo>
                    <a:pt x="160" y="352"/>
                    <a:pt x="160" y="352"/>
                    <a:pt x="160" y="352"/>
                  </a:cubicBezTo>
                  <a:cubicBezTo>
                    <a:pt x="160" y="160"/>
                    <a:pt x="160" y="160"/>
                    <a:pt x="160" y="160"/>
                  </a:cubicBezTo>
                  <a:cubicBezTo>
                    <a:pt x="117" y="160"/>
                    <a:pt x="117" y="160"/>
                    <a:pt x="117" y="160"/>
                  </a:cubicBezTo>
                  <a:lnTo>
                    <a:pt x="117" y="352"/>
                  </a:lnTo>
                  <a:close/>
                  <a:moveTo>
                    <a:pt x="341" y="352"/>
                  </a:moveTo>
                  <a:cubicBezTo>
                    <a:pt x="394" y="352"/>
                    <a:pt x="394" y="352"/>
                    <a:pt x="394" y="352"/>
                  </a:cubicBezTo>
                  <a:cubicBezTo>
                    <a:pt x="394" y="160"/>
                    <a:pt x="394" y="160"/>
                    <a:pt x="394" y="160"/>
                  </a:cubicBezTo>
                  <a:cubicBezTo>
                    <a:pt x="341" y="160"/>
                    <a:pt x="341" y="160"/>
                    <a:pt x="341" y="160"/>
                  </a:cubicBezTo>
                  <a:lnTo>
                    <a:pt x="341" y="35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309" y="138"/>
                    <a:pt x="309" y="138"/>
                    <a:pt x="309" y="138"/>
                  </a:cubicBezTo>
                  <a:cubicBezTo>
                    <a:pt x="309" y="106"/>
                    <a:pt x="309" y="106"/>
                    <a:pt x="309" y="106"/>
                  </a:cubicBezTo>
                  <a:cubicBezTo>
                    <a:pt x="309" y="100"/>
                    <a:pt x="304" y="96"/>
                    <a:pt x="298" y="96"/>
                  </a:cubicBezTo>
                  <a:cubicBezTo>
                    <a:pt x="213" y="96"/>
                    <a:pt x="213" y="96"/>
                    <a:pt x="213" y="96"/>
                  </a:cubicBezTo>
                  <a:cubicBezTo>
                    <a:pt x="207" y="96"/>
                    <a:pt x="202" y="100"/>
                    <a:pt x="202" y="106"/>
                  </a:cubicBezTo>
                  <a:cubicBezTo>
                    <a:pt x="202" y="138"/>
                    <a:pt x="202" y="138"/>
                    <a:pt x="202"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path>
              </a:pathLst>
            </a:custGeom>
            <a:solidFill>
              <a:srgbClr val="3E6A87"/>
            </a:solidFill>
            <a:ln>
              <a:solidFill>
                <a:schemeClr val="bg1"/>
              </a:solidFill>
            </a:ln>
          </p:spPr>
          <p:txBody>
            <a:bodyPr vert="horz" wrap="square" lIns="182880" tIns="91440" rIns="182880" bIns="91440" numCol="1" anchor="t" anchorCtr="0" compatLnSpc="1">
              <a:prstTxWarp prst="textNoShape">
                <a:avLst/>
              </a:prstTxWarp>
            </a:bodyPr>
            <a:lstStyle/>
            <a:p>
              <a:pPr algn="l" defTabSz="914400" hangingPunct="1">
                <a:defRPr/>
              </a:pPr>
              <a:endParaRPr lang="en-GB" sz="3600" b="0" kern="1200">
                <a:solidFill>
                  <a:prstClr val="black"/>
                </a:solidFill>
                <a:latin typeface="Calibri" panose="020F0502020204030204"/>
                <a:ea typeface="+mn-ea"/>
                <a:cs typeface="+mn-cs"/>
              </a:endParaRPr>
            </a:p>
          </p:txBody>
        </p:sp>
      </p:grpSp>
      <p:sp>
        <p:nvSpPr>
          <p:cNvPr id="102" name="Rounded Rectangle 56">
            <a:extLst>
              <a:ext uri="{FF2B5EF4-FFF2-40B4-BE49-F238E27FC236}">
                <a16:creationId xmlns:a16="http://schemas.microsoft.com/office/drawing/2014/main" id="{360F3305-BB9B-48FF-A0DE-44E25ABEBF9E}"/>
              </a:ext>
            </a:extLst>
          </p:cNvPr>
          <p:cNvSpPr/>
          <p:nvPr/>
        </p:nvSpPr>
        <p:spPr>
          <a:xfrm>
            <a:off x="7868623" y="3419910"/>
            <a:ext cx="2093456" cy="4398690"/>
          </a:xfrm>
          <a:prstGeom prst="roundRect">
            <a:avLst>
              <a:gd name="adj" fmla="val 704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hangingPunct="1">
              <a:defRPr/>
            </a:pPr>
            <a:r>
              <a:rPr lang="en-US" sz="1600" i="1" kern="1200" dirty="0">
                <a:solidFill>
                  <a:prstClr val="white"/>
                </a:solidFill>
                <a:latin typeface="Helvetica" charset="0"/>
                <a:ea typeface="Helvetica" charset="0"/>
                <a:cs typeface="Helvetica" charset="0"/>
              </a:rPr>
              <a:t>1 Week Post Session Email</a:t>
            </a:r>
          </a:p>
          <a:p>
            <a:pPr defTabSz="914400" hangingPunct="1">
              <a:defRPr/>
            </a:pPr>
            <a:endParaRPr lang="en-US" sz="1600" b="0" i="1" kern="1200" dirty="0">
              <a:solidFill>
                <a:prstClr val="white"/>
              </a:solidFill>
              <a:latin typeface="Helvetica" charset="0"/>
              <a:ea typeface="Helvetica" charset="0"/>
              <a:cs typeface="Helvetica" charset="0"/>
            </a:endParaRPr>
          </a:p>
          <a:p>
            <a:pPr marL="342900" indent="-342900" algn="l" defTabSz="914400" hangingPunct="1">
              <a:buFont typeface="Arial" panose="020B0604020202020204" pitchFamily="34" charset="0"/>
              <a:buChar char="•"/>
              <a:defRPr/>
            </a:pPr>
            <a:r>
              <a:rPr lang="en-US" sz="1600" b="0" kern="1200" dirty="0">
                <a:solidFill>
                  <a:prstClr val="white"/>
                </a:solidFill>
                <a:latin typeface="Helvetica" charset="0"/>
                <a:ea typeface="Helvetica" charset="0"/>
                <a:cs typeface="Helvetica" charset="0"/>
              </a:rPr>
              <a:t>Outline key implementation activities.</a:t>
            </a:r>
          </a:p>
          <a:p>
            <a:pPr marL="342900" indent="-342900" algn="l" defTabSz="914400" hangingPunct="1">
              <a:buFont typeface="Arial" panose="020B0604020202020204" pitchFamily="34" charset="0"/>
              <a:buChar char="•"/>
              <a:defRPr/>
            </a:pPr>
            <a:r>
              <a:rPr lang="en-US" sz="1600" b="0" kern="1200" dirty="0">
                <a:solidFill>
                  <a:prstClr val="white"/>
                </a:solidFill>
                <a:latin typeface="Helvetica" charset="0"/>
                <a:ea typeface="Helvetica" charset="0"/>
                <a:cs typeface="Helvetica" charset="0"/>
              </a:rPr>
              <a:t>Inform learners of the five week follow-on communications which include insights and actions. </a:t>
            </a:r>
          </a:p>
          <a:p>
            <a:pPr marL="342900" indent="-342900" algn="l" defTabSz="914400" hangingPunct="1">
              <a:buFont typeface="Arial" panose="020B0604020202020204" pitchFamily="34" charset="0"/>
              <a:buChar char="•"/>
              <a:defRPr/>
            </a:pPr>
            <a:r>
              <a:rPr lang="en-US" sz="1600" b="0" kern="1200" dirty="0">
                <a:solidFill>
                  <a:prstClr val="white"/>
                </a:solidFill>
                <a:latin typeface="Helvetica" charset="0"/>
                <a:ea typeface="Helvetica" charset="0"/>
                <a:cs typeface="Helvetica" charset="0"/>
              </a:rPr>
              <a:t>Instructions for @ your next team meeting</a:t>
            </a:r>
          </a:p>
        </p:txBody>
      </p:sp>
      <p:sp>
        <p:nvSpPr>
          <p:cNvPr id="3" name="Rectangle 2">
            <a:extLst>
              <a:ext uri="{FF2B5EF4-FFF2-40B4-BE49-F238E27FC236}">
                <a16:creationId xmlns:a16="http://schemas.microsoft.com/office/drawing/2014/main" id="{0FE980C9-F2DC-4F35-96C7-D37B3A52601E}"/>
              </a:ext>
            </a:extLst>
          </p:cNvPr>
          <p:cNvSpPr/>
          <p:nvPr/>
        </p:nvSpPr>
        <p:spPr>
          <a:xfrm>
            <a:off x="8133745" y="8197012"/>
            <a:ext cx="2095918" cy="2446824"/>
          </a:xfrm>
          <a:prstGeom prst="rect">
            <a:avLst/>
          </a:prstGeom>
        </p:spPr>
        <p:txBody>
          <a:bodyPr wrap="square">
            <a:spAutoFit/>
          </a:bodyPr>
          <a:lstStyle/>
          <a:p>
            <a:pPr algn="l" defTabSz="1828800" fontAlgn="base" hangingPunct="1">
              <a:buFont typeface="Arial" panose="020B0604020202020204" pitchFamily="34" charset="0"/>
              <a:buChar char="•"/>
            </a:pPr>
            <a:r>
              <a:rPr lang="en-US" sz="1700" b="0" kern="1200" dirty="0">
                <a:latin typeface="Helvetica" panose="020B0604020202020204" pitchFamily="34" charset="0"/>
                <a:ea typeface="+mn-ea"/>
                <a:cs typeface="Helvetica" panose="020B0604020202020204" pitchFamily="34" charset="0"/>
              </a:rPr>
              <a:t>Article: </a:t>
            </a:r>
            <a:r>
              <a:rPr lang="en-US" sz="1700" b="0" u="sng" kern="1200" dirty="0">
                <a:solidFill>
                  <a:srgbClr val="0563C1"/>
                </a:solidFill>
                <a:latin typeface="Helvetica" panose="020B0604020202020204" pitchFamily="34" charset="0"/>
                <a:ea typeface="+mn-ea"/>
                <a:cs typeface="Helvetica" panose="020B0604020202020204" pitchFamily="34" charset="0"/>
                <a:hlinkClick r:id="rId14"/>
              </a:rPr>
              <a:t>4 tips for talking with your team about racial injustice and inclusion</a:t>
            </a:r>
            <a:r>
              <a:rPr lang="en-US" sz="1700" b="0" kern="1200" dirty="0">
                <a:latin typeface="Helvetica" panose="020B0604020202020204" pitchFamily="34" charset="0"/>
                <a:ea typeface="+mn-ea"/>
                <a:cs typeface="Helvetica" panose="020B0604020202020204" pitchFamily="34" charset="0"/>
              </a:rPr>
              <a:t>  </a:t>
            </a:r>
          </a:p>
          <a:p>
            <a:pPr algn="l" defTabSz="1828800" fontAlgn="base" hangingPunct="1">
              <a:buFont typeface="Arial" panose="020B0604020202020204" pitchFamily="34" charset="0"/>
              <a:buChar char="•"/>
            </a:pPr>
            <a:r>
              <a:rPr lang="en-US" sz="1700" b="0" kern="1200" dirty="0">
                <a:latin typeface="Helvetica" panose="020B0604020202020204" pitchFamily="34" charset="0"/>
                <a:ea typeface="+mn-ea"/>
                <a:cs typeface="Helvetica" panose="020B0604020202020204" pitchFamily="34" charset="0"/>
              </a:rPr>
              <a:t>Video: </a:t>
            </a:r>
            <a:r>
              <a:rPr lang="en-US" sz="1700" b="0" u="sng" kern="1200" dirty="0">
                <a:solidFill>
                  <a:srgbClr val="0563C1"/>
                </a:solidFill>
                <a:latin typeface="Helvetica" panose="020B0604020202020204" pitchFamily="34" charset="0"/>
                <a:ea typeface="+mn-ea"/>
                <a:cs typeface="Helvetica" panose="020B0604020202020204" pitchFamily="34" charset="0"/>
                <a:hlinkClick r:id="rId15"/>
              </a:rPr>
              <a:t>3 things you can do to foster inclusion on your team</a:t>
            </a:r>
            <a:r>
              <a:rPr lang="en-US" sz="1700" b="0" kern="1200" dirty="0">
                <a:latin typeface="Helvetica" panose="020B0604020202020204" pitchFamily="34" charset="0"/>
                <a:ea typeface="+mn-ea"/>
                <a:cs typeface="Helvetica" panose="020B0604020202020204" pitchFamily="34" charset="0"/>
              </a:rPr>
              <a:t>  </a:t>
            </a:r>
          </a:p>
        </p:txBody>
      </p:sp>
      <p:sp>
        <p:nvSpPr>
          <p:cNvPr id="146" name="TextBox 145">
            <a:extLst>
              <a:ext uri="{FF2B5EF4-FFF2-40B4-BE49-F238E27FC236}">
                <a16:creationId xmlns:a16="http://schemas.microsoft.com/office/drawing/2014/main" id="{9DFC3E42-95C5-43B4-ACDE-C1AD708257D2}"/>
              </a:ext>
            </a:extLst>
          </p:cNvPr>
          <p:cNvSpPr txBox="1"/>
          <p:nvPr/>
        </p:nvSpPr>
        <p:spPr>
          <a:xfrm>
            <a:off x="8126722" y="7843069"/>
            <a:ext cx="1755796" cy="353943"/>
          </a:xfrm>
          <a:prstGeom prst="rect">
            <a:avLst/>
          </a:prstGeom>
          <a:noFill/>
        </p:spPr>
        <p:txBody>
          <a:bodyPr wrap="square" rtlCol="0">
            <a:spAutoFit/>
          </a:bodyPr>
          <a:lstStyle/>
          <a:p>
            <a:pPr defTabSz="914400" hangingPunct="1">
              <a:defRPr/>
            </a:pPr>
            <a:r>
              <a:rPr lang="en-US" sz="1700" b="0" kern="1200" dirty="0">
                <a:solidFill>
                  <a:prstClr val="black">
                    <a:lumMod val="50000"/>
                    <a:lumOff val="50000"/>
                  </a:prstClr>
                </a:solidFill>
                <a:latin typeface="Helvetica" charset="0"/>
                <a:ea typeface="+mn-ea"/>
                <a:cs typeface="Helvetica" charset="0"/>
              </a:rPr>
              <a:t>30 minutes</a:t>
            </a:r>
            <a:endParaRPr lang="en-US" sz="1700" b="0" kern="1200" dirty="0">
              <a:solidFill>
                <a:prstClr val="black">
                  <a:lumMod val="50000"/>
                  <a:lumOff val="50000"/>
                </a:prstClr>
              </a:solidFill>
              <a:latin typeface="Calibri" panose="020F0502020204030204"/>
              <a:ea typeface="+mn-ea"/>
              <a:cs typeface="+mn-cs"/>
            </a:endParaRPr>
          </a:p>
        </p:txBody>
      </p:sp>
      <p:sp>
        <p:nvSpPr>
          <p:cNvPr id="148" name="TextBox 147">
            <a:extLst>
              <a:ext uri="{FF2B5EF4-FFF2-40B4-BE49-F238E27FC236}">
                <a16:creationId xmlns:a16="http://schemas.microsoft.com/office/drawing/2014/main" id="{489B5F20-2106-4EEC-80C2-59C900FB69A7}"/>
              </a:ext>
            </a:extLst>
          </p:cNvPr>
          <p:cNvSpPr txBox="1"/>
          <p:nvPr/>
        </p:nvSpPr>
        <p:spPr>
          <a:xfrm>
            <a:off x="9937995" y="7597666"/>
            <a:ext cx="1256416" cy="1077218"/>
          </a:xfrm>
          <a:prstGeom prst="rect">
            <a:avLst/>
          </a:prstGeom>
          <a:noFill/>
        </p:spPr>
        <p:txBody>
          <a:bodyPr wrap="square" rtlCol="0">
            <a:spAutoFit/>
          </a:bodyPr>
          <a:lstStyle/>
          <a:p>
            <a:pPr defTabSz="914400" hangingPunct="1">
              <a:defRPr/>
            </a:pPr>
            <a:r>
              <a:rPr lang="en-US" sz="1600" b="0" i="1" kern="1200" dirty="0">
                <a:solidFill>
                  <a:srgbClr val="FFC000"/>
                </a:solidFill>
                <a:latin typeface="Helvetica" charset="0"/>
                <a:ea typeface="Helvetica" charset="0"/>
                <a:cs typeface="Helvetica" charset="0"/>
              </a:rPr>
              <a:t>All other Learners: In your next one-on-one</a:t>
            </a:r>
          </a:p>
        </p:txBody>
      </p:sp>
      <p:sp>
        <p:nvSpPr>
          <p:cNvPr id="84" name="Rounded Rectangle 56">
            <a:extLst>
              <a:ext uri="{FF2B5EF4-FFF2-40B4-BE49-F238E27FC236}">
                <a16:creationId xmlns:a16="http://schemas.microsoft.com/office/drawing/2014/main" id="{1142341B-B5DF-45B8-A55A-350E3038E4AB}"/>
              </a:ext>
            </a:extLst>
          </p:cNvPr>
          <p:cNvSpPr/>
          <p:nvPr/>
        </p:nvSpPr>
        <p:spPr>
          <a:xfrm>
            <a:off x="265280" y="3811875"/>
            <a:ext cx="1899935" cy="3583386"/>
          </a:xfrm>
          <a:prstGeom prst="roundRect">
            <a:avLst>
              <a:gd name="adj" fmla="val 704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hangingPunct="1">
              <a:defRPr/>
            </a:pPr>
            <a:r>
              <a:rPr lang="en-US" sz="1700" dirty="0"/>
              <a:t>Initiative Launch Communication </a:t>
            </a:r>
            <a:r>
              <a:rPr lang="en-US" sz="1700" b="0" dirty="0"/>
              <a:t>tying the content to VHA’s values and strategic goals and encouraging learners to engage fully and meaningfully in this learning opportunity.</a:t>
            </a:r>
          </a:p>
          <a:p>
            <a:pPr defTabSz="914400" hangingPunct="1">
              <a:defRPr/>
            </a:pPr>
            <a:endParaRPr lang="en-US" sz="1600" b="0" kern="1200" dirty="0">
              <a:solidFill>
                <a:prstClr val="white"/>
              </a:solidFill>
              <a:latin typeface="Helvetica" charset="0"/>
              <a:ea typeface="Helvetica" charset="0"/>
              <a:cs typeface="Helvetica" charset="0"/>
            </a:endParaRPr>
          </a:p>
        </p:txBody>
      </p:sp>
      <p:sp>
        <p:nvSpPr>
          <p:cNvPr id="99" name="Rounded Rectangle 56">
            <a:extLst>
              <a:ext uri="{FF2B5EF4-FFF2-40B4-BE49-F238E27FC236}">
                <a16:creationId xmlns:a16="http://schemas.microsoft.com/office/drawing/2014/main" id="{E05812E4-1FF8-459B-8C39-5357E423991F}"/>
              </a:ext>
            </a:extLst>
          </p:cNvPr>
          <p:cNvSpPr/>
          <p:nvPr/>
        </p:nvSpPr>
        <p:spPr>
          <a:xfrm>
            <a:off x="4330001" y="5070649"/>
            <a:ext cx="1513262" cy="1097211"/>
          </a:xfrm>
          <a:prstGeom prst="roundRect">
            <a:avLst>
              <a:gd name="adj" fmla="val 704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hangingPunct="1">
              <a:defRPr/>
            </a:pPr>
            <a:r>
              <a:rPr lang="en-US" sz="1600" i="1" kern="1200" dirty="0">
                <a:solidFill>
                  <a:prstClr val="white"/>
                </a:solidFill>
                <a:latin typeface="Helvetica" charset="0"/>
                <a:ea typeface="Helvetica" charset="0"/>
                <a:cs typeface="Helvetica" charset="0"/>
              </a:rPr>
              <a:t>One Week Reminder</a:t>
            </a:r>
            <a:endParaRPr lang="en-US" sz="1600" b="0" kern="1200" dirty="0">
              <a:solidFill>
                <a:prstClr val="white"/>
              </a:solidFill>
              <a:latin typeface="Helvetica" charset="0"/>
              <a:ea typeface="Helvetica" charset="0"/>
              <a:cs typeface="Helvetica" charset="0"/>
            </a:endParaRPr>
          </a:p>
          <a:p>
            <a:pPr defTabSz="914400" hangingPunct="1">
              <a:defRPr/>
            </a:pPr>
            <a:endParaRPr lang="en-US" sz="1600" b="0" kern="1200" dirty="0">
              <a:solidFill>
                <a:prstClr val="white"/>
              </a:solidFill>
              <a:latin typeface="Helvetica" charset="0"/>
              <a:ea typeface="Helvetica" charset="0"/>
              <a:cs typeface="Helvetica" charset="0"/>
            </a:endParaRPr>
          </a:p>
        </p:txBody>
      </p:sp>
      <p:sp>
        <p:nvSpPr>
          <p:cNvPr id="100" name="Rounded Rectangle 56">
            <a:extLst>
              <a:ext uri="{FF2B5EF4-FFF2-40B4-BE49-F238E27FC236}">
                <a16:creationId xmlns:a16="http://schemas.microsoft.com/office/drawing/2014/main" id="{54741DBF-5354-4750-89F2-5D1B64915447}"/>
              </a:ext>
            </a:extLst>
          </p:cNvPr>
          <p:cNvSpPr/>
          <p:nvPr/>
        </p:nvSpPr>
        <p:spPr>
          <a:xfrm>
            <a:off x="20083605" y="3557727"/>
            <a:ext cx="1641694" cy="4068661"/>
          </a:xfrm>
          <a:prstGeom prst="roundRect">
            <a:avLst>
              <a:gd name="adj" fmla="val 704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hangingPunct="1">
              <a:defRPr/>
            </a:pPr>
            <a:r>
              <a:rPr lang="en-US" sz="1700" i="1" kern="1200" dirty="0">
                <a:solidFill>
                  <a:prstClr val="white"/>
                </a:solidFill>
                <a:latin typeface="Helvetica" charset="0"/>
                <a:ea typeface="Helvetica" charset="0"/>
                <a:cs typeface="Helvetica" charset="0"/>
              </a:rPr>
              <a:t>60 day Post Session Email</a:t>
            </a:r>
          </a:p>
          <a:p>
            <a:pPr defTabSz="914400" hangingPunct="1">
              <a:defRPr/>
            </a:pPr>
            <a:endParaRPr lang="en-US" sz="1700" b="0" i="1" kern="1200" dirty="0">
              <a:solidFill>
                <a:prstClr val="white"/>
              </a:solidFill>
              <a:latin typeface="Helvetica" charset="0"/>
              <a:ea typeface="Helvetica" charset="0"/>
              <a:cs typeface="Helvetica" charset="0"/>
            </a:endParaRPr>
          </a:p>
          <a:p>
            <a:pPr defTabSz="914400" hangingPunct="1">
              <a:defRPr/>
            </a:pPr>
            <a:r>
              <a:rPr lang="en-US" sz="1700" b="0" dirty="0"/>
              <a:t>highlighting e-learning reinforcement modules and encouraging learners to utilize these video modules to engage in dialogue with their teams</a:t>
            </a:r>
            <a:endParaRPr lang="en-US" sz="1700" b="0" kern="1200" dirty="0">
              <a:solidFill>
                <a:prstClr val="white"/>
              </a:solidFill>
              <a:latin typeface="Helvetica" charset="0"/>
              <a:ea typeface="Helvetica" charset="0"/>
              <a:cs typeface="Helvetica" charset="0"/>
            </a:endParaRPr>
          </a:p>
        </p:txBody>
      </p:sp>
      <p:sp>
        <p:nvSpPr>
          <p:cNvPr id="101" name="Rounded Rectangle 56">
            <a:extLst>
              <a:ext uri="{FF2B5EF4-FFF2-40B4-BE49-F238E27FC236}">
                <a16:creationId xmlns:a16="http://schemas.microsoft.com/office/drawing/2014/main" id="{DCAACFBA-2F5F-4024-A888-4EA37E1E0287}"/>
              </a:ext>
            </a:extLst>
          </p:cNvPr>
          <p:cNvSpPr/>
          <p:nvPr/>
        </p:nvSpPr>
        <p:spPr>
          <a:xfrm>
            <a:off x="21966208" y="4143504"/>
            <a:ext cx="1641694" cy="2850433"/>
          </a:xfrm>
          <a:prstGeom prst="roundRect">
            <a:avLst>
              <a:gd name="adj" fmla="val 704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hangingPunct="1">
              <a:defRPr/>
            </a:pPr>
            <a:r>
              <a:rPr lang="en-US" sz="1700" i="1" kern="1200" dirty="0">
                <a:solidFill>
                  <a:prstClr val="white"/>
                </a:solidFill>
                <a:latin typeface="Helvetica" charset="0"/>
                <a:ea typeface="Helvetica" charset="0"/>
                <a:cs typeface="Helvetica" charset="0"/>
              </a:rPr>
              <a:t>90 day Post Session Email</a:t>
            </a:r>
          </a:p>
          <a:p>
            <a:pPr defTabSz="914400" hangingPunct="1">
              <a:defRPr/>
            </a:pPr>
            <a:endParaRPr lang="en-US" sz="1700" b="0" i="1" kern="1200" dirty="0">
              <a:solidFill>
                <a:prstClr val="white"/>
              </a:solidFill>
              <a:latin typeface="Helvetica" charset="0"/>
              <a:ea typeface="Helvetica" charset="0"/>
              <a:cs typeface="Helvetica" charset="0"/>
            </a:endParaRPr>
          </a:p>
          <a:p>
            <a:pPr defTabSz="914400" hangingPunct="1">
              <a:defRPr/>
            </a:pPr>
            <a:r>
              <a:rPr lang="en-US" sz="1700" b="0" dirty="0"/>
              <a:t>driving additional tools and resources on bias, inclusion, and race</a:t>
            </a:r>
            <a:endParaRPr lang="en-US" sz="1700" b="0" kern="1200" dirty="0">
              <a:solidFill>
                <a:prstClr val="white"/>
              </a:solidFill>
              <a:latin typeface="Helvetica" charset="0"/>
              <a:ea typeface="Helvetica" charset="0"/>
              <a:cs typeface="Helvetica" charset="0"/>
            </a:endParaRPr>
          </a:p>
        </p:txBody>
      </p:sp>
      <p:sp>
        <p:nvSpPr>
          <p:cNvPr id="145" name="Rectangle 144">
            <a:extLst>
              <a:ext uri="{FF2B5EF4-FFF2-40B4-BE49-F238E27FC236}">
                <a16:creationId xmlns:a16="http://schemas.microsoft.com/office/drawing/2014/main" id="{71F269C1-6935-4C22-A9B9-FA2231D76334}"/>
              </a:ext>
            </a:extLst>
          </p:cNvPr>
          <p:cNvSpPr/>
          <p:nvPr/>
        </p:nvSpPr>
        <p:spPr>
          <a:xfrm>
            <a:off x="14752452" y="183219"/>
            <a:ext cx="9510103" cy="1809824"/>
          </a:xfrm>
          <a:prstGeom prst="rect">
            <a:avLst/>
          </a:prstGeom>
          <a:solidFill>
            <a:srgbClr val="B84890"/>
          </a:solidFill>
          <a:ln w="10418" cap="flat" cmpd="sng" algn="ctr">
            <a:noFill/>
            <a:prstDash val="solid"/>
            <a:miter lim="800000"/>
          </a:ln>
          <a:effectLst/>
        </p:spPr>
        <p:txBody>
          <a:bodyPr rtlCol="0" anchor="ctr"/>
          <a:lstStyle/>
          <a:p>
            <a:pPr marL="0" marR="0" lvl="0" indent="0" algn="l" defTabSz="18288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a:ea typeface="+mn-ea"/>
                <a:cs typeface="Helvetica" panose="020B0604020202020204" pitchFamily="34" charset="0"/>
              </a:rPr>
              <a:t>The purpose of this document is to outline the communications plan </a:t>
            </a:r>
            <a:r>
              <a:rPr kumimoji="0" lang="en-US" sz="1800" b="0" i="1" u="none" strike="noStrike" kern="1200" cap="none" spc="0" normalizeH="0" baseline="0" noProof="0" dirty="0">
                <a:ln>
                  <a:noFill/>
                </a:ln>
                <a:solidFill>
                  <a:prstClr val="white"/>
                </a:solidFill>
                <a:effectLst/>
                <a:uLnTx/>
                <a:uFillTx/>
                <a:latin typeface="Helvetica Neue"/>
                <a:ea typeface="+mn-ea"/>
                <a:cs typeface="Helvetica" panose="020B0604020202020204" pitchFamily="34" charset="0"/>
              </a:rPr>
              <a:t>to </a:t>
            </a:r>
            <a:r>
              <a:rPr kumimoji="0" lang="en-US" sz="1800" b="0" i="0" u="none" strike="noStrike" kern="1200" cap="none" spc="0" normalizeH="0" baseline="0" noProof="0" dirty="0">
                <a:ln>
                  <a:noFill/>
                </a:ln>
                <a:solidFill>
                  <a:prstClr val="white"/>
                </a:solidFill>
                <a:effectLst/>
                <a:uLnTx/>
                <a:uFillTx/>
                <a:latin typeface="Helvetica Neue"/>
                <a:ea typeface="+mn-ea"/>
                <a:cs typeface="Helvetica" panose="020B0604020202020204" pitchFamily="34" charset="0"/>
              </a:rPr>
              <a:t>and </a:t>
            </a:r>
            <a:r>
              <a:rPr kumimoji="0" lang="en-US" sz="1800" b="0" i="1" u="none" strike="noStrike" kern="1200" cap="none" spc="0" normalizeH="0" baseline="0" noProof="0" dirty="0">
                <a:ln>
                  <a:noFill/>
                </a:ln>
                <a:solidFill>
                  <a:prstClr val="white"/>
                </a:solidFill>
                <a:effectLst/>
                <a:uLnTx/>
                <a:uFillTx/>
                <a:latin typeface="Helvetica Neue"/>
                <a:ea typeface="+mn-ea"/>
                <a:cs typeface="Helvetica" panose="020B0604020202020204" pitchFamily="34" charset="0"/>
              </a:rPr>
              <a:t>from </a:t>
            </a:r>
            <a:r>
              <a:rPr kumimoji="0" lang="en-US" sz="1800" b="0" i="0" u="none" strike="noStrike" kern="1200" cap="none" spc="0" normalizeH="0" baseline="0" noProof="0" dirty="0">
                <a:ln>
                  <a:noFill/>
                </a:ln>
                <a:solidFill>
                  <a:prstClr val="white"/>
                </a:solidFill>
                <a:effectLst/>
                <a:uLnTx/>
                <a:uFillTx/>
                <a:latin typeface="Helvetica Neue"/>
                <a:ea typeface="+mn-ea"/>
                <a:cs typeface="Helvetica" panose="020B0604020202020204" pitchFamily="34" charset="0"/>
              </a:rPr>
              <a:t>mid-senior level organizational leaders during a large-scale “Unconscious Bias” implementation.  The track below depicts a visual representation of the learning experience and associated communications.   </a:t>
            </a:r>
          </a:p>
          <a:p>
            <a:pPr marL="0" marR="0" lvl="0" indent="0" algn="l"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a:ea typeface="+mn-ea"/>
              <a:cs typeface="Helvetica" panose="020B0604020202020204" pitchFamily="34" charset="0"/>
            </a:endParaRPr>
          </a:p>
        </p:txBody>
      </p:sp>
    </p:spTree>
    <p:extLst>
      <p:ext uri="{BB962C8B-B14F-4D97-AF65-F5344CB8AC3E}">
        <p14:creationId xmlns:p14="http://schemas.microsoft.com/office/powerpoint/2010/main" val="805623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16CD-4A68-48DE-B4BE-D6C4A7AF8F36}"/>
              </a:ext>
            </a:extLst>
          </p:cNvPr>
          <p:cNvSpPr>
            <a:spLocks noGrp="1"/>
          </p:cNvSpPr>
          <p:nvPr>
            <p:ph type="title"/>
          </p:nvPr>
        </p:nvSpPr>
        <p:spPr>
          <a:xfrm>
            <a:off x="545656" y="471803"/>
            <a:ext cx="14948344" cy="1003301"/>
          </a:xfrm>
        </p:spPr>
        <p:txBody>
          <a:bodyPr vert="horz" lIns="91440" tIns="45720" rIns="91440" bIns="45720" rtlCol="0" anchor="ctr">
            <a:normAutofit/>
          </a:bodyPr>
          <a:lstStyle/>
          <a:p>
            <a:pPr defTabSz="914400">
              <a:lnSpc>
                <a:spcPct val="90000"/>
              </a:lnSpc>
              <a:spcBef>
                <a:spcPct val="0"/>
              </a:spcBef>
            </a:pPr>
            <a:r>
              <a:rPr lang="en-US" sz="4400" kern="1200" dirty="0">
                <a:solidFill>
                  <a:schemeClr val="tx1"/>
                </a:solidFill>
                <a:latin typeface="+mj-lt"/>
                <a:ea typeface="+mj-ea"/>
                <a:cs typeface="+mj-cs"/>
              </a:rPr>
              <a:t>Emails for leaders to create excitement - Reminder</a:t>
            </a:r>
          </a:p>
        </p:txBody>
      </p:sp>
      <p:sp>
        <p:nvSpPr>
          <p:cNvPr id="17" name="TextBox 16">
            <a:extLst>
              <a:ext uri="{FF2B5EF4-FFF2-40B4-BE49-F238E27FC236}">
                <a16:creationId xmlns:a16="http://schemas.microsoft.com/office/drawing/2014/main" id="{9B178B9B-2283-4A6A-8D33-7603F1AD20FB}"/>
              </a:ext>
            </a:extLst>
          </p:cNvPr>
          <p:cNvSpPr txBox="1"/>
          <p:nvPr/>
        </p:nvSpPr>
        <p:spPr>
          <a:xfrm>
            <a:off x="545656" y="11799997"/>
            <a:ext cx="10941392" cy="1647825"/>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marR="0" algn="l" defTabSz="914400" fontAlgn="auto" hangingPunct="1">
              <a:lnSpc>
                <a:spcPct val="90000"/>
              </a:lnSpc>
              <a:spcBef>
                <a:spcPts val="0"/>
              </a:spcBef>
              <a:spcAft>
                <a:spcPts val="600"/>
              </a:spcAft>
              <a:buClrTx/>
              <a:buSzTx/>
              <a:tabLst/>
            </a:pPr>
            <a:r>
              <a:rPr lang="en-US" sz="2800" kern="1200" dirty="0">
                <a:solidFill>
                  <a:schemeClr val="tx1"/>
                </a:solidFill>
                <a:latin typeface="+mn-lt"/>
                <a:ea typeface="+mn-ea"/>
                <a:cs typeface="+mn-cs"/>
                <a:hlinkClick r:id="rId3" action="ppaction://hlinksldjump"/>
              </a:rPr>
              <a:t>Return to Implementation Roadmap</a:t>
            </a:r>
            <a:endParaRPr kumimoji="0" lang="en-US" sz="2800" b="1" i="0" u="none" strike="noStrike" kern="1200" cap="none" spc="0" normalizeH="0" baseline="0" dirty="0">
              <a:ln>
                <a:noFill/>
              </a:ln>
              <a:solidFill>
                <a:schemeClr val="tx1"/>
              </a:solidFill>
              <a:effectLst/>
              <a:uFillTx/>
              <a:latin typeface="+mn-lt"/>
              <a:ea typeface="+mn-ea"/>
              <a:cs typeface="+mn-cs"/>
              <a:sym typeface="Helvetica Neue"/>
            </a:endParaRP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77760" y="0"/>
            <a:ext cx="420624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0800" y="4717826"/>
            <a:ext cx="4280344" cy="4280344"/>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egaphone">
            <a:extLst>
              <a:ext uri="{FF2B5EF4-FFF2-40B4-BE49-F238E27FC236}">
                <a16:creationId xmlns:a16="http://schemas.microsoft.com/office/drawing/2014/main" id="{DCC61B4A-6EB7-478A-B728-DE61F13CF87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27974" y="5715002"/>
            <a:ext cx="2285996" cy="2285996"/>
          </a:xfrm>
          <a:prstGeom prst="rect">
            <a:avLst/>
          </a:prstGeom>
        </p:spPr>
      </p:pic>
      <p:sp>
        <p:nvSpPr>
          <p:cNvPr id="3" name="Rectangle 2">
            <a:extLst>
              <a:ext uri="{FF2B5EF4-FFF2-40B4-BE49-F238E27FC236}">
                <a16:creationId xmlns:a16="http://schemas.microsoft.com/office/drawing/2014/main" id="{5F2D9991-E5B2-4A88-B1AB-BB9B64B56B8C}"/>
              </a:ext>
            </a:extLst>
          </p:cNvPr>
          <p:cNvSpPr/>
          <p:nvPr/>
        </p:nvSpPr>
        <p:spPr>
          <a:xfrm>
            <a:off x="545656" y="4195730"/>
            <a:ext cx="17119600" cy="7171194"/>
          </a:xfrm>
          <a:prstGeom prst="rect">
            <a:avLst/>
          </a:prstGeom>
          <a:ln w="12700">
            <a:solidFill>
              <a:schemeClr val="accent1"/>
            </a:solidFill>
          </a:ln>
        </p:spPr>
        <p:txBody>
          <a:bodyPr wrap="square">
            <a:spAutoFit/>
          </a:bodyPr>
          <a:lstStyle/>
          <a:p>
            <a:pPr algn="l"/>
            <a:r>
              <a:rPr lang="en-US" sz="2000" dirty="0"/>
              <a:t>SUBJECT LINE:  </a:t>
            </a:r>
            <a:r>
              <a:rPr lang="en-US" sz="2000" b="0" dirty="0"/>
              <a:t>REMINDER – upcoming Unconscious Bias learning experience with FranklinCovey </a:t>
            </a:r>
            <a:r>
              <a:rPr lang="en-US" sz="2000" b="0" dirty="0">
                <a:highlight>
                  <a:srgbClr val="FFFF00"/>
                </a:highlight>
              </a:rPr>
              <a:t>[or title of your program/facilitator/organization]</a:t>
            </a:r>
            <a:endParaRPr lang="en-US" sz="2000" dirty="0">
              <a:highlight>
                <a:srgbClr val="FFFF00"/>
              </a:highlight>
            </a:endParaRPr>
          </a:p>
          <a:p>
            <a:pPr algn="l"/>
            <a:endParaRPr lang="en-US" sz="2000" b="0" dirty="0"/>
          </a:p>
          <a:p>
            <a:pPr algn="l"/>
            <a:r>
              <a:rPr lang="en-US" sz="2000" b="0" dirty="0"/>
              <a:t>Recently, I sent you an invitation to sign up for the “Unconscious Bias: Understanding Bias to Unleash Potential” learning experience.  The work around bias help us more fully respect, value, and include one another.  It’s also a critical part of achieving our most important goals.  Innovation, collaboration, problem solving, engagement, and fulfillment are all improved when we understand and address the impact of bias. </a:t>
            </a:r>
          </a:p>
          <a:p>
            <a:pPr algn="l"/>
            <a:endParaRPr lang="en-US" sz="2000" b="0" dirty="0"/>
          </a:p>
          <a:p>
            <a:pPr algn="l"/>
            <a:r>
              <a:rPr lang="en-US" sz="2000" b="0" dirty="0"/>
              <a:t>My two biggest takeaways from my own work session were:</a:t>
            </a:r>
          </a:p>
          <a:p>
            <a:pPr algn="l"/>
            <a:endParaRPr lang="en-US" sz="2000" b="0" dirty="0"/>
          </a:p>
          <a:p>
            <a:pPr algn="l"/>
            <a:r>
              <a:rPr lang="en-US" sz="2000" b="0" dirty="0"/>
              <a:t>1. </a:t>
            </a:r>
            <a:r>
              <a:rPr lang="en-US" sz="2000" b="0" dirty="0">
                <a:highlight>
                  <a:srgbClr val="FFFF00"/>
                </a:highlight>
              </a:rPr>
              <a:t>Takeaway #1</a:t>
            </a:r>
          </a:p>
          <a:p>
            <a:pPr algn="l"/>
            <a:r>
              <a:rPr lang="en-US" sz="2000" b="0" dirty="0"/>
              <a:t>2. </a:t>
            </a:r>
            <a:r>
              <a:rPr lang="en-US" sz="2000" b="0" dirty="0">
                <a:highlight>
                  <a:srgbClr val="FFFF00"/>
                </a:highlight>
              </a:rPr>
              <a:t>Takeaway #2</a:t>
            </a:r>
          </a:p>
          <a:p>
            <a:pPr algn="l"/>
            <a:endParaRPr lang="en-US" sz="2000" b="0" dirty="0"/>
          </a:p>
          <a:p>
            <a:pPr algn="l"/>
            <a:r>
              <a:rPr lang="en-US" sz="2000" b="0" dirty="0"/>
              <a:t>As a result of these insights, I’ve committed to [</a:t>
            </a:r>
            <a:r>
              <a:rPr lang="en-US" sz="2000" b="0" dirty="0">
                <a:highlight>
                  <a:srgbClr val="FFFF00"/>
                </a:highlight>
              </a:rPr>
              <a:t>insert leader’s personal commitment</a:t>
            </a:r>
            <a:r>
              <a:rPr lang="en-US" sz="2000" b="0" dirty="0"/>
              <a:t>].</a:t>
            </a:r>
          </a:p>
          <a:p>
            <a:pPr algn="l"/>
            <a:endParaRPr lang="en-US" sz="2000" b="0" dirty="0"/>
          </a:p>
          <a:p>
            <a:pPr algn="l"/>
            <a:r>
              <a:rPr lang="en-US" sz="2000" b="0" dirty="0"/>
              <a:t>The reality is that I can’t do this alone.  Achieving our fullest potential requires the unique contributions of every member of this team.  If you haven’t already, contact [</a:t>
            </a:r>
            <a:r>
              <a:rPr lang="en-US" sz="2000" b="0" dirty="0">
                <a:highlight>
                  <a:srgbClr val="FFFF00"/>
                </a:highlight>
              </a:rPr>
              <a:t>insert name of internal champion, coordinator, etc.] </a:t>
            </a:r>
            <a:r>
              <a:rPr lang="en-US" sz="2000" b="0" dirty="0"/>
              <a:t>to register.</a:t>
            </a:r>
          </a:p>
          <a:p>
            <a:pPr algn="l"/>
            <a:endParaRPr lang="en-US" sz="2000" b="0" dirty="0"/>
          </a:p>
          <a:p>
            <a:pPr algn="l"/>
            <a:r>
              <a:rPr lang="en-US" sz="2000" b="0" dirty="0">
                <a:highlight>
                  <a:srgbClr val="FFFF00"/>
                </a:highlight>
              </a:rPr>
              <a:t>[Include specific instructions for registration and logistics here]</a:t>
            </a:r>
          </a:p>
          <a:p>
            <a:pPr algn="l"/>
            <a:endParaRPr lang="en-US" sz="2000" b="0" dirty="0"/>
          </a:p>
          <a:p>
            <a:pPr algn="l"/>
            <a:r>
              <a:rPr lang="en-US" sz="2000" b="0" dirty="0"/>
              <a:t>Again, it is critical that we all are available to not only participate, but to be present in this important learning experience.  Let me know what I can do to support you in making space for this training.  </a:t>
            </a:r>
          </a:p>
          <a:p>
            <a:pPr algn="l"/>
            <a:endParaRPr lang="en-US" sz="2000" b="0" dirty="0"/>
          </a:p>
          <a:p>
            <a:pPr algn="l"/>
            <a:r>
              <a:rPr lang="en-US" sz="2000" b="0" dirty="0"/>
              <a:t>You’ll find a two-page course overview attached for additional context.  You can also reach out to me or [</a:t>
            </a:r>
            <a:r>
              <a:rPr lang="en-US" sz="2000" b="0" dirty="0">
                <a:highlight>
                  <a:srgbClr val="FFFF00"/>
                </a:highlight>
              </a:rPr>
              <a:t>internal champing or L&amp;D contact</a:t>
            </a:r>
            <a:r>
              <a:rPr lang="en-US" sz="2000" b="0" dirty="0"/>
              <a:t>] for questions.  Thank you for taking this journey with us!</a:t>
            </a:r>
          </a:p>
        </p:txBody>
      </p:sp>
      <p:sp>
        <p:nvSpPr>
          <p:cNvPr id="20" name="TextBox 19">
            <a:extLst>
              <a:ext uri="{FF2B5EF4-FFF2-40B4-BE49-F238E27FC236}">
                <a16:creationId xmlns:a16="http://schemas.microsoft.com/office/drawing/2014/main" id="{06C45551-FA30-4EF2-84B3-C480F76A0A66}"/>
              </a:ext>
            </a:extLst>
          </p:cNvPr>
          <p:cNvSpPr txBox="1"/>
          <p:nvPr/>
        </p:nvSpPr>
        <p:spPr>
          <a:xfrm>
            <a:off x="545656" y="2070543"/>
            <a:ext cx="1711960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000" dirty="0">
                <a:solidFill>
                  <a:schemeClr val="accent1"/>
                </a:solidFill>
              </a:rPr>
              <a:t>Following the introduction email, leaders can send this follow up to encourage employees to register.  </a:t>
            </a:r>
            <a:r>
              <a:rPr lang="en-US" sz="2000" b="0" dirty="0"/>
              <a:t>In this email, leaders will share key insights and takeaways from their own experience.  They are also asked to include a commitment to action that further signals the importance of this learning experience. </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9730766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16CD-4A68-48DE-B4BE-D6C4A7AF8F36}"/>
              </a:ext>
            </a:extLst>
          </p:cNvPr>
          <p:cNvSpPr>
            <a:spLocks noGrp="1"/>
          </p:cNvSpPr>
          <p:nvPr>
            <p:ph type="title"/>
          </p:nvPr>
        </p:nvSpPr>
        <p:spPr>
          <a:xfrm>
            <a:off x="545656" y="471803"/>
            <a:ext cx="14948344" cy="1003301"/>
          </a:xfrm>
        </p:spPr>
        <p:txBody>
          <a:bodyPr vert="horz" lIns="91440" tIns="45720" rIns="91440" bIns="45720" rtlCol="0" anchor="ctr">
            <a:normAutofit/>
          </a:bodyPr>
          <a:lstStyle/>
          <a:p>
            <a:pPr defTabSz="914400">
              <a:lnSpc>
                <a:spcPct val="90000"/>
              </a:lnSpc>
              <a:spcBef>
                <a:spcPct val="0"/>
              </a:spcBef>
            </a:pPr>
            <a:r>
              <a:rPr lang="en-US" sz="4400" kern="1200" dirty="0">
                <a:solidFill>
                  <a:schemeClr val="tx1"/>
                </a:solidFill>
                <a:latin typeface="+mj-lt"/>
                <a:ea typeface="+mj-ea"/>
                <a:cs typeface="+mj-cs"/>
              </a:rPr>
              <a:t>Header for any internal emails or </a:t>
            </a:r>
            <a:r>
              <a:rPr lang="en-US" sz="4400" kern="1200">
                <a:solidFill>
                  <a:schemeClr val="tx1"/>
                </a:solidFill>
                <a:latin typeface="+mj-lt"/>
                <a:ea typeface="+mj-ea"/>
                <a:cs typeface="+mj-cs"/>
              </a:rPr>
              <a:t>comms needed</a:t>
            </a:r>
            <a:endParaRPr lang="en-US" sz="4400" kern="1200" dirty="0">
              <a:solidFill>
                <a:schemeClr val="tx1"/>
              </a:solidFill>
              <a:latin typeface="+mj-lt"/>
              <a:ea typeface="+mj-ea"/>
              <a:cs typeface="+mj-cs"/>
            </a:endParaRPr>
          </a:p>
        </p:txBody>
      </p:sp>
      <p:sp>
        <p:nvSpPr>
          <p:cNvPr id="17" name="TextBox 16">
            <a:extLst>
              <a:ext uri="{FF2B5EF4-FFF2-40B4-BE49-F238E27FC236}">
                <a16:creationId xmlns:a16="http://schemas.microsoft.com/office/drawing/2014/main" id="{9B178B9B-2283-4A6A-8D33-7603F1AD20FB}"/>
              </a:ext>
            </a:extLst>
          </p:cNvPr>
          <p:cNvSpPr txBox="1"/>
          <p:nvPr/>
        </p:nvSpPr>
        <p:spPr>
          <a:xfrm>
            <a:off x="545656" y="11799997"/>
            <a:ext cx="10941392" cy="1647825"/>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marR="0" algn="l" defTabSz="914400" fontAlgn="auto" hangingPunct="1">
              <a:lnSpc>
                <a:spcPct val="90000"/>
              </a:lnSpc>
              <a:spcBef>
                <a:spcPts val="0"/>
              </a:spcBef>
              <a:spcAft>
                <a:spcPts val="600"/>
              </a:spcAft>
              <a:buClrTx/>
              <a:buSzTx/>
              <a:tabLst/>
            </a:pPr>
            <a:r>
              <a:rPr lang="en-US" sz="2800" kern="1200" dirty="0">
                <a:solidFill>
                  <a:schemeClr val="tx1"/>
                </a:solidFill>
                <a:latin typeface="+mn-lt"/>
                <a:ea typeface="+mn-ea"/>
                <a:cs typeface="+mn-cs"/>
                <a:hlinkClick r:id="rId3" action="ppaction://hlinksldjump"/>
              </a:rPr>
              <a:t>Return to Implementation Roadmap</a:t>
            </a:r>
            <a:endParaRPr kumimoji="0" lang="en-US" sz="2800" b="1" i="0" u="none" strike="noStrike" kern="1200" cap="none" spc="0" normalizeH="0" baseline="0" dirty="0">
              <a:ln>
                <a:noFill/>
              </a:ln>
              <a:solidFill>
                <a:schemeClr val="tx1"/>
              </a:solidFill>
              <a:effectLst/>
              <a:uFillTx/>
              <a:latin typeface="+mn-lt"/>
              <a:ea typeface="+mn-ea"/>
              <a:cs typeface="+mn-cs"/>
              <a:sym typeface="Helvetica Neue"/>
            </a:endParaRP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77760" y="0"/>
            <a:ext cx="420624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0800" y="4717826"/>
            <a:ext cx="4280344" cy="4280344"/>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egaphone">
            <a:extLst>
              <a:ext uri="{FF2B5EF4-FFF2-40B4-BE49-F238E27FC236}">
                <a16:creationId xmlns:a16="http://schemas.microsoft.com/office/drawing/2014/main" id="{DCC61B4A-6EB7-478A-B728-DE61F13CF87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27974" y="5715002"/>
            <a:ext cx="2285996" cy="2285996"/>
          </a:xfrm>
          <a:prstGeom prst="rect">
            <a:avLst/>
          </a:prstGeom>
        </p:spPr>
      </p:pic>
      <p:pic>
        <p:nvPicPr>
          <p:cNvPr id="4" name="Picture 3">
            <a:extLst>
              <a:ext uri="{FF2B5EF4-FFF2-40B4-BE49-F238E27FC236}">
                <a16:creationId xmlns:a16="http://schemas.microsoft.com/office/drawing/2014/main" id="{F6E202AB-AE79-4AD2-AF72-FAD4DEF84403}"/>
              </a:ext>
            </a:extLst>
          </p:cNvPr>
          <p:cNvPicPr>
            <a:picLocks noChangeAspect="1"/>
          </p:cNvPicPr>
          <p:nvPr/>
        </p:nvPicPr>
        <p:blipFill>
          <a:blip r:embed="rId6"/>
          <a:stretch>
            <a:fillRect/>
          </a:stretch>
        </p:blipFill>
        <p:spPr>
          <a:xfrm>
            <a:off x="6614453" y="5428263"/>
            <a:ext cx="6145301" cy="2572735"/>
          </a:xfrm>
          <a:prstGeom prst="rect">
            <a:avLst/>
          </a:prstGeom>
        </p:spPr>
      </p:pic>
    </p:spTree>
    <p:extLst>
      <p:ext uri="{BB962C8B-B14F-4D97-AF65-F5344CB8AC3E}">
        <p14:creationId xmlns:p14="http://schemas.microsoft.com/office/powerpoint/2010/main" val="22313279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16CD-4A68-48DE-B4BE-D6C4A7AF8F36}"/>
              </a:ext>
            </a:extLst>
          </p:cNvPr>
          <p:cNvSpPr>
            <a:spLocks noGrp="1"/>
          </p:cNvSpPr>
          <p:nvPr>
            <p:ph type="title"/>
          </p:nvPr>
        </p:nvSpPr>
        <p:spPr>
          <a:xfrm>
            <a:off x="545656" y="471803"/>
            <a:ext cx="14948344" cy="1003301"/>
          </a:xfrm>
        </p:spPr>
        <p:txBody>
          <a:bodyPr vert="horz" lIns="91440" tIns="45720" rIns="91440" bIns="45720" rtlCol="0" anchor="ctr">
            <a:normAutofit/>
          </a:bodyPr>
          <a:lstStyle/>
          <a:p>
            <a:pPr defTabSz="914400">
              <a:lnSpc>
                <a:spcPct val="90000"/>
              </a:lnSpc>
              <a:spcBef>
                <a:spcPct val="0"/>
              </a:spcBef>
            </a:pPr>
            <a:r>
              <a:rPr lang="en-US" sz="4400" kern="1200" dirty="0">
                <a:solidFill>
                  <a:schemeClr val="tx1"/>
                </a:solidFill>
                <a:latin typeface="+mj-lt"/>
                <a:ea typeface="+mj-ea"/>
                <a:cs typeface="+mj-cs"/>
              </a:rPr>
              <a:t>Initial Launch Email</a:t>
            </a: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77760" y="0"/>
            <a:ext cx="420624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0800" y="4717826"/>
            <a:ext cx="4280344" cy="4280344"/>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egaphone">
            <a:extLst>
              <a:ext uri="{FF2B5EF4-FFF2-40B4-BE49-F238E27FC236}">
                <a16:creationId xmlns:a16="http://schemas.microsoft.com/office/drawing/2014/main" id="{DCC61B4A-6EB7-478A-B728-DE61F13CF87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27974" y="5715002"/>
            <a:ext cx="2285996" cy="2285996"/>
          </a:xfrm>
          <a:prstGeom prst="rect">
            <a:avLst/>
          </a:prstGeom>
        </p:spPr>
      </p:pic>
      <p:sp>
        <p:nvSpPr>
          <p:cNvPr id="3" name="Rectangle 2">
            <a:extLst>
              <a:ext uri="{FF2B5EF4-FFF2-40B4-BE49-F238E27FC236}">
                <a16:creationId xmlns:a16="http://schemas.microsoft.com/office/drawing/2014/main" id="{5F2D9991-E5B2-4A88-B1AB-BB9B64B56B8C}"/>
              </a:ext>
            </a:extLst>
          </p:cNvPr>
          <p:cNvSpPr/>
          <p:nvPr/>
        </p:nvSpPr>
        <p:spPr>
          <a:xfrm>
            <a:off x="545656" y="1933831"/>
            <a:ext cx="17119600" cy="10402848"/>
          </a:xfrm>
          <a:prstGeom prst="rect">
            <a:avLst/>
          </a:prstGeom>
          <a:ln w="12700">
            <a:solidFill>
              <a:schemeClr val="accent1"/>
            </a:solidFill>
          </a:ln>
        </p:spPr>
        <p:txBody>
          <a:bodyPr wrap="square">
            <a:spAutoFit/>
          </a:bodyPr>
          <a:lstStyle/>
          <a:p>
            <a:pPr algn="l"/>
            <a:r>
              <a:rPr lang="en-US" sz="2000" dirty="0"/>
              <a:t>SUBJECT LINE:  </a:t>
            </a:r>
            <a:r>
              <a:rPr lang="en-US" sz="2000" b="0" dirty="0"/>
              <a:t>INVITATION – Organization-Wide Learning Initiative – Unconscious Bias and Inclusion</a:t>
            </a:r>
            <a:endParaRPr lang="en-US" sz="2000" dirty="0">
              <a:highlight>
                <a:srgbClr val="FFFF00"/>
              </a:highlight>
            </a:endParaRPr>
          </a:p>
          <a:p>
            <a:pPr algn="l"/>
            <a:endParaRPr lang="en-US" sz="2000" b="0" dirty="0"/>
          </a:p>
          <a:p>
            <a:pPr algn="l"/>
            <a:r>
              <a:rPr lang="en-US" sz="2000" b="0" dirty="0"/>
              <a:t>The last 18 months have taught us many things about resilience, seeing our way through difficult things and the true meaning of the word unprecedented.  One thing that was made more clear, was the importance of diversity, equity and inclusion in our work across the Veterans Health Administration.</a:t>
            </a:r>
          </a:p>
          <a:p>
            <a:pPr algn="l"/>
            <a:endParaRPr lang="en-US" sz="2000" b="0" dirty="0"/>
          </a:p>
          <a:p>
            <a:pPr algn="l"/>
            <a:r>
              <a:rPr lang="en-US" sz="2000" b="0" dirty="0"/>
              <a:t>As leaders, from wherever you sit in the organization, I know you think critically about your decisions and what they mean for your colleagues and the results we’re trying to achieve. Do you also consider yourself an inclusive leader? As described in </a:t>
            </a:r>
            <a:r>
              <a:rPr lang="en-US" sz="2000" b="0" dirty="0">
                <a:hlinkClick r:id="rId5"/>
              </a:rPr>
              <a:t>VA’s Diversity and Inclusion Strategic Plan</a:t>
            </a:r>
            <a:r>
              <a:rPr lang="en-US" b="0" dirty="0"/>
              <a:t>, ”</a:t>
            </a:r>
            <a:r>
              <a:rPr lang="en-US" sz="2000" dirty="0"/>
              <a:t>the mission of the Department’s Diversity and Inclusion (D&amp;I) Program is to grow a diverse workforce and cultivate an inclusive work environment, where employees are fully engaged and empowered to deliver the outstanding services to our Nation’s Veterans, their families and beneficiaries.”</a:t>
            </a:r>
          </a:p>
          <a:p>
            <a:pPr algn="l"/>
            <a:endParaRPr lang="en-US" sz="2000" b="0" dirty="0"/>
          </a:p>
          <a:p>
            <a:pPr algn="l"/>
            <a:r>
              <a:rPr lang="en-US" sz="2000" b="0" dirty="0"/>
              <a:t>Adding this lens to our leadership is a critical component to making progress and ensuring that the VA has a culture of inclusion and the high performance that comes from each employee feeling a true sense of belonging. With that end in mind, we are embarking on an organization-wide learning initiative to ensure we each have the competence and confidence to contribute to this culture.  </a:t>
            </a:r>
          </a:p>
          <a:p>
            <a:pPr algn="l"/>
            <a:endParaRPr lang="en-US" sz="2000" b="0" dirty="0"/>
          </a:p>
          <a:p>
            <a:pPr algn="l"/>
            <a:r>
              <a:rPr lang="en-US" sz="2000" b="0" dirty="0"/>
              <a:t>Every employee in the </a:t>
            </a:r>
            <a:r>
              <a:rPr lang="en-US" sz="2000" b="0" dirty="0">
                <a:highlight>
                  <a:srgbClr val="FFFF00"/>
                </a:highlight>
              </a:rPr>
              <a:t>[include name of office, medical center, etc.] </a:t>
            </a:r>
            <a:r>
              <a:rPr lang="en-US" sz="2000" b="0" dirty="0"/>
              <a:t>will participate in a highly interactive and practical 3 hour learning session that will equip you with the skills to: </a:t>
            </a:r>
          </a:p>
          <a:p>
            <a:pPr algn="l"/>
            <a:endParaRPr lang="en-US" sz="2000" b="0" dirty="0"/>
          </a:p>
          <a:p>
            <a:pPr marL="457200" lvl="0" indent="-457200" algn="l">
              <a:buFont typeface="Arial" panose="020B0604020202020204" pitchFamily="34" charset="0"/>
              <a:buChar char="•"/>
            </a:pPr>
            <a:r>
              <a:rPr lang="en-US" sz="2000" b="0" dirty="0"/>
              <a:t>Identify and adjust for bias at the individual and organizational level</a:t>
            </a:r>
          </a:p>
          <a:p>
            <a:pPr marL="457200" lvl="0" indent="-457200" algn="l">
              <a:buFont typeface="Arial" panose="020B0604020202020204" pitchFamily="34" charset="0"/>
              <a:buChar char="•"/>
            </a:pPr>
            <a:r>
              <a:rPr lang="en-US" sz="2000" b="0" dirty="0"/>
              <a:t>Cultivate meaningful connection that allows for more equitable interactions and decision making </a:t>
            </a:r>
          </a:p>
          <a:p>
            <a:pPr marL="457200" lvl="0" indent="-457200" algn="l">
              <a:buFont typeface="Arial" panose="020B0604020202020204" pitchFamily="34" charset="0"/>
              <a:buChar char="•"/>
            </a:pPr>
            <a:r>
              <a:rPr lang="en-US" sz="2000" b="0" dirty="0"/>
              <a:t>Choose courage to make real change on issues of diversity and equity and inclusion.</a:t>
            </a:r>
          </a:p>
          <a:p>
            <a:pPr marL="457200" lvl="0" indent="-457200" algn="l">
              <a:buFont typeface="Arial" panose="020B0604020202020204" pitchFamily="34" charset="0"/>
              <a:buChar char="•"/>
            </a:pPr>
            <a:r>
              <a:rPr lang="en-US" sz="2000" b="0" dirty="0"/>
              <a:t>Feel confident and competent to discuss and act on difficult topics like race and opportunity</a:t>
            </a:r>
          </a:p>
          <a:p>
            <a:pPr algn="l"/>
            <a:endParaRPr lang="en-US" sz="2000" b="0" dirty="0"/>
          </a:p>
          <a:p>
            <a:pPr algn="l"/>
            <a:endParaRPr lang="en-US" sz="2000" b="0" dirty="0"/>
          </a:p>
          <a:p>
            <a:pPr algn="l"/>
            <a:r>
              <a:rPr lang="en-US" sz="2000" b="0" dirty="0"/>
              <a:t>Offerings are open for registration in </a:t>
            </a:r>
            <a:r>
              <a:rPr lang="en-US" sz="2000" b="0" dirty="0">
                <a:highlight>
                  <a:srgbClr val="FFFF00"/>
                </a:highlight>
              </a:rPr>
              <a:t>[include where learners can find available dates/registration]</a:t>
            </a:r>
            <a:r>
              <a:rPr lang="en-US" sz="2000" b="0" dirty="0"/>
              <a:t>. Please do ensure you register for the appropriate course – Executive, People Leaders or Individual Contributors. TO REGISTER: </a:t>
            </a:r>
            <a:r>
              <a:rPr lang="en-US" sz="2000" b="0" dirty="0">
                <a:highlight>
                  <a:srgbClr val="FFFF00"/>
                </a:highlight>
              </a:rPr>
              <a:t>[include your process for registration]</a:t>
            </a:r>
          </a:p>
          <a:p>
            <a:pPr algn="l"/>
            <a:endParaRPr lang="en-US" sz="2000" b="0" dirty="0"/>
          </a:p>
          <a:p>
            <a:pPr algn="l"/>
            <a:r>
              <a:rPr lang="en-US" sz="2000" b="0" dirty="0"/>
              <a:t>We also know that culture building and education require more than a single learning event. In the coming weeks, you will receive several pre and post learning session communications outlining opportunities to deepen your skill and ensure robust adoption of these important ideas.</a:t>
            </a:r>
          </a:p>
          <a:p>
            <a:pPr algn="l"/>
            <a:endParaRPr lang="en-US" sz="2000" b="0" dirty="0"/>
          </a:p>
          <a:p>
            <a:pPr algn="l"/>
            <a:r>
              <a:rPr lang="en-US" sz="2000" b="0" dirty="0"/>
              <a:t>Please reach out to </a:t>
            </a:r>
            <a:r>
              <a:rPr lang="en-US" sz="2000" b="0" dirty="0">
                <a:highlight>
                  <a:srgbClr val="FFFF00"/>
                </a:highlight>
              </a:rPr>
              <a:t>[internal point of contact]</a:t>
            </a:r>
            <a:r>
              <a:rPr lang="en-US" sz="2000" b="0" dirty="0"/>
              <a:t> should you have any questions and we’re excited to embark on this journey with you towards a culture of greater inclusion and higher performance!</a:t>
            </a:r>
          </a:p>
        </p:txBody>
      </p:sp>
      <p:sp>
        <p:nvSpPr>
          <p:cNvPr id="20" name="TextBox 19">
            <a:extLst>
              <a:ext uri="{FF2B5EF4-FFF2-40B4-BE49-F238E27FC236}">
                <a16:creationId xmlns:a16="http://schemas.microsoft.com/office/drawing/2014/main" id="{06C45551-FA30-4EF2-84B3-C480F76A0A66}"/>
              </a:ext>
            </a:extLst>
          </p:cNvPr>
          <p:cNvSpPr txBox="1"/>
          <p:nvPr/>
        </p:nvSpPr>
        <p:spPr>
          <a:xfrm>
            <a:off x="545656" y="1269919"/>
            <a:ext cx="171196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accent1"/>
                </a:solidFill>
                <a:effectLst/>
                <a:uFillTx/>
                <a:latin typeface="Helvetica Neue"/>
                <a:ea typeface="Helvetica Neue"/>
                <a:cs typeface="Helvetica Neue"/>
                <a:sym typeface="Helvetica Neue"/>
              </a:rPr>
              <a:t>Send the communication below to announce your Unconscious Bias initiative to the organization.  </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9" name="TextBox 8">
            <a:extLst>
              <a:ext uri="{FF2B5EF4-FFF2-40B4-BE49-F238E27FC236}">
                <a16:creationId xmlns:a16="http://schemas.microsoft.com/office/drawing/2014/main" id="{0262A993-57A6-4D2E-891F-8D461B58A3A1}"/>
              </a:ext>
            </a:extLst>
          </p:cNvPr>
          <p:cNvSpPr txBox="1"/>
          <p:nvPr/>
        </p:nvSpPr>
        <p:spPr>
          <a:xfrm>
            <a:off x="-1192695" y="12729669"/>
            <a:ext cx="956144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hlinkClick r:id="rId6" action="ppaction://hlinksldjump"/>
              </a:rPr>
              <a:t>Return to Implementation Roadmap</a:t>
            </a:r>
            <a:endPar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08627788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941D60-7A11-4A0C-8829-07865F1F89CD}"/>
              </a:ext>
            </a:extLst>
          </p:cNvPr>
          <p:cNvSpPr/>
          <p:nvPr/>
        </p:nvSpPr>
        <p:spPr>
          <a:xfrm>
            <a:off x="6869660" y="851857"/>
            <a:ext cx="17566862" cy="5298291"/>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2927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7516CD-4A68-48DE-B4BE-D6C4A7AF8F36}"/>
              </a:ext>
            </a:extLst>
          </p:cNvPr>
          <p:cNvSpPr>
            <a:spLocks noGrp="1"/>
          </p:cNvSpPr>
          <p:nvPr>
            <p:ph type="title"/>
          </p:nvPr>
        </p:nvSpPr>
        <p:spPr>
          <a:xfrm>
            <a:off x="625448" y="6867526"/>
            <a:ext cx="6394026" cy="5486400"/>
          </a:xfrm>
        </p:spPr>
        <p:txBody>
          <a:bodyPr vert="horz" lIns="91440" tIns="45720" rIns="91440" bIns="45720" rtlCol="0" anchor="t">
            <a:normAutofit/>
          </a:bodyPr>
          <a:lstStyle/>
          <a:p>
            <a:pPr algn="ctr" defTabSz="914400">
              <a:lnSpc>
                <a:spcPct val="90000"/>
              </a:lnSpc>
              <a:spcBef>
                <a:spcPct val="0"/>
              </a:spcBef>
            </a:pPr>
            <a:r>
              <a:rPr lang="en-US" sz="9600" kern="1200" dirty="0">
                <a:solidFill>
                  <a:schemeClr val="bg1"/>
                </a:solidFill>
                <a:latin typeface="+mj-lt"/>
                <a:ea typeface="+mj-ea"/>
                <a:cs typeface="+mj-cs"/>
              </a:rPr>
              <a:t>Pre-Work Email </a:t>
            </a:r>
          </a:p>
        </p:txBody>
      </p:sp>
      <p:pic>
        <p:nvPicPr>
          <p:cNvPr id="4" name="Graphic 3" descr="Checklist">
            <a:extLst>
              <a:ext uri="{FF2B5EF4-FFF2-40B4-BE49-F238E27FC236}">
                <a16:creationId xmlns:a16="http://schemas.microsoft.com/office/drawing/2014/main" id="{CA1F154F-D9C3-48E4-93ED-7C6DF03642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4541" y="4069363"/>
            <a:ext cx="2004525" cy="2004525"/>
          </a:xfrm>
          <a:prstGeom prst="rect">
            <a:avLst/>
          </a:prstGeom>
        </p:spPr>
      </p:pic>
      <p:sp>
        <p:nvSpPr>
          <p:cNvPr id="7" name="Rectangle 6">
            <a:extLst>
              <a:ext uri="{FF2B5EF4-FFF2-40B4-BE49-F238E27FC236}">
                <a16:creationId xmlns:a16="http://schemas.microsoft.com/office/drawing/2014/main" id="{845CB47E-CE6F-4C0C-9584-261667D687D0}"/>
              </a:ext>
            </a:extLst>
          </p:cNvPr>
          <p:cNvSpPr/>
          <p:nvPr/>
        </p:nvSpPr>
        <p:spPr>
          <a:xfrm>
            <a:off x="7904997" y="6330836"/>
            <a:ext cx="16196595" cy="7494359"/>
          </a:xfrm>
          <a:prstGeom prst="rect">
            <a:avLst/>
          </a:prstGeom>
          <a:ln w="12700">
            <a:solidFill>
              <a:schemeClr val="accent1"/>
            </a:solidFill>
          </a:ln>
        </p:spPr>
        <p:txBody>
          <a:bodyPr wrap="square">
            <a:spAutoFit/>
          </a:bodyPr>
          <a:lstStyle/>
          <a:p>
            <a:pPr algn="l"/>
            <a:r>
              <a:rPr lang="en-US" sz="1300" dirty="0"/>
              <a:t>“Diversity is one of the defining strengths of America and the diversity of our workforce is one of our greatest strengths in accomplishing the Department’s missions. Diversity fosters innovative solutions to some of our most challenging issues and enhances decision making by providing a broader range of perspectives and interpretations. We must continue to focus on creating a culture of inclusion that values each individual so you can reach your full potential and feel engaged.”</a:t>
            </a:r>
          </a:p>
          <a:p>
            <a:pPr algn="l"/>
            <a:endParaRPr lang="en-US" sz="1300" dirty="0"/>
          </a:p>
          <a:p>
            <a:pPr algn="l"/>
            <a:r>
              <a:rPr lang="en-US" sz="1300" dirty="0"/>
              <a:t>-VA Diversity and Inclusion Strategic Plan FY20-21</a:t>
            </a:r>
          </a:p>
          <a:p>
            <a:pPr algn="l"/>
            <a:endParaRPr lang="en-US" sz="1300" dirty="0"/>
          </a:p>
          <a:p>
            <a:pPr algn="l"/>
            <a:r>
              <a:rPr lang="en-US" sz="1300" b="0" dirty="0"/>
              <a:t>Thank you for registering for your upcoming Unconscious Bias learning session on </a:t>
            </a:r>
            <a:r>
              <a:rPr lang="en-US" sz="1300" b="0" dirty="0">
                <a:highlight>
                  <a:srgbClr val="FFFF00"/>
                </a:highlight>
              </a:rPr>
              <a:t>[insert date</a:t>
            </a:r>
            <a:r>
              <a:rPr lang="en-US" sz="1300" b="0" dirty="0"/>
              <a:t>]. This is the start of a 6-month journey of exploring unconscious bias and the impact it can have on you, your relationships, and your most important outcomes.  We all have different experiences, beliefs, and opinions around this topic.  The purpose of this learning journey is to create space; first, for you to learn together as leaders and then for you to share that learning with your teams. </a:t>
            </a:r>
          </a:p>
          <a:p>
            <a:pPr algn="l"/>
            <a:endParaRPr lang="en-US" sz="1300" b="0" dirty="0">
              <a:highlight>
                <a:srgbClr val="FFFF00"/>
              </a:highlight>
            </a:endParaRPr>
          </a:p>
          <a:p>
            <a:pPr algn="l"/>
            <a:r>
              <a:rPr lang="en-US" sz="1300" dirty="0"/>
              <a:t>Pre-session survey - </a:t>
            </a:r>
            <a:r>
              <a:rPr lang="en-US" sz="1300" dirty="0">
                <a:highlight>
                  <a:srgbClr val="FFFF00"/>
                </a:highlight>
              </a:rPr>
              <a:t>[Contact </a:t>
            </a:r>
            <a:r>
              <a:rPr lang="en-US" sz="1300" dirty="0">
                <a:highlight>
                  <a:srgbClr val="FFFF00"/>
                </a:highlight>
                <a:hlinkClick r:id="rId5"/>
              </a:rPr>
              <a:t>vacare@franklincovey.com</a:t>
            </a:r>
            <a:r>
              <a:rPr lang="en-US" sz="1300" dirty="0">
                <a:highlight>
                  <a:srgbClr val="FFFF00"/>
                </a:highlight>
              </a:rPr>
              <a:t> for support with pre/post surveys to evaluate the learning experience]</a:t>
            </a:r>
          </a:p>
          <a:p>
            <a:pPr algn="l"/>
            <a:endParaRPr lang="en-US" sz="1300" b="0" dirty="0"/>
          </a:p>
          <a:p>
            <a:pPr algn="l"/>
            <a:r>
              <a:rPr lang="en-US" sz="1300" b="0" dirty="0"/>
              <a:t>Attached to this email you will find a pre-work document that includes three guided activities.  These activities are designed to help you expand your perspective in preparation of the upcoming Unconscious Bias work session.  The time you invest in completing these activities now will enhance your work session experience and, ultimately your ability to create an inclusive, high-performance culture across the VA.  The activities included are:</a:t>
            </a:r>
          </a:p>
          <a:p>
            <a:pPr algn="l"/>
            <a:endParaRPr lang="en-US" sz="1300" b="0" dirty="0"/>
          </a:p>
          <a:p>
            <a:pPr marL="228600" indent="-228600" algn="l">
              <a:buFont typeface="+mj-lt"/>
              <a:buAutoNum type="arabicPeriod"/>
            </a:pPr>
            <a:r>
              <a:rPr lang="en-US" sz="1300" dirty="0"/>
              <a:t>Read</a:t>
            </a:r>
            <a:r>
              <a:rPr lang="en-US" sz="1300" b="0" dirty="0"/>
              <a:t> </a:t>
            </a:r>
            <a:r>
              <a:rPr lang="en-US" sz="1300" dirty="0"/>
              <a:t>“Unconscious Bias: What It is and How it Affects Us”.  </a:t>
            </a:r>
            <a:r>
              <a:rPr lang="en-US" sz="1300" b="0" dirty="0"/>
              <a:t>As you read, think about where you’ve experienced bias in your leadership journey.  Positively and/or negatively, how has bias impacted:</a:t>
            </a:r>
          </a:p>
          <a:p>
            <a:pPr marL="171450" lvl="8" indent="-171450" algn="l">
              <a:buFont typeface="Arial" panose="020B0604020202020204" pitchFamily="34" charset="0"/>
              <a:buChar char="•"/>
            </a:pPr>
            <a:r>
              <a:rPr lang="en-US" sz="1300" b="0" dirty="0"/>
              <a:t>You, both personally and professionally?</a:t>
            </a:r>
          </a:p>
          <a:p>
            <a:pPr marL="171450" lvl="8" indent="-171450" algn="l">
              <a:buFont typeface="Arial" panose="020B0604020202020204" pitchFamily="34" charset="0"/>
              <a:buChar char="•"/>
            </a:pPr>
            <a:r>
              <a:rPr lang="en-US" sz="1300" b="0" dirty="0"/>
              <a:t>Your team members, peers, internal stakeholders, and customers?</a:t>
            </a:r>
          </a:p>
          <a:p>
            <a:pPr marL="171450" lvl="8" indent="-171450" algn="l">
              <a:buFont typeface="Arial" panose="020B0604020202020204" pitchFamily="34" charset="0"/>
              <a:buChar char="•"/>
            </a:pPr>
            <a:r>
              <a:rPr lang="en-US" sz="1300" b="0" dirty="0"/>
              <a:t>Philadelphia Fed’s strategic initiatives?</a:t>
            </a:r>
          </a:p>
          <a:p>
            <a:pPr lvl="4" indent="0" algn="l"/>
            <a:endParaRPr lang="en-US" sz="1300" b="0" dirty="0"/>
          </a:p>
          <a:p>
            <a:pPr marL="228600" indent="-228600" algn="l">
              <a:buFont typeface="+mj-lt"/>
              <a:buAutoNum type="arabicPeriod"/>
            </a:pPr>
            <a:r>
              <a:rPr lang="en-US" sz="1300" dirty="0"/>
              <a:t>Complete</a:t>
            </a:r>
            <a:r>
              <a:rPr lang="en-US" sz="1300" b="0" dirty="0"/>
              <a:t> </a:t>
            </a:r>
            <a:r>
              <a:rPr lang="en-US" sz="1300" dirty="0"/>
              <a:t>three tests from Harvard’s Project Implicit</a:t>
            </a:r>
            <a:r>
              <a:rPr lang="en-US" sz="1300" b="0" dirty="0"/>
              <a:t>.  After completing those tests, consider the following:</a:t>
            </a:r>
          </a:p>
          <a:p>
            <a:pPr marL="171450" lvl="1" indent="-171450" algn="l">
              <a:buFont typeface="Arial" panose="020B0604020202020204" pitchFamily="34" charset="0"/>
              <a:buChar char="•"/>
            </a:pPr>
            <a:r>
              <a:rPr lang="en-US" sz="1300" b="0" dirty="0"/>
              <a:t>What was your initial reaction to the test results?</a:t>
            </a:r>
          </a:p>
          <a:p>
            <a:pPr marL="171450" lvl="1" indent="-171450" algn="l">
              <a:buFont typeface="Arial" panose="020B0604020202020204" pitchFamily="34" charset="0"/>
              <a:buChar char="•"/>
            </a:pPr>
            <a:r>
              <a:rPr lang="en-US" sz="1300" b="0" dirty="0"/>
              <a:t>How do your test results connect to your own personal/professional experiences with bias?</a:t>
            </a:r>
          </a:p>
          <a:p>
            <a:pPr lvl="1" algn="l"/>
            <a:endParaRPr lang="en-US" sz="1300" b="0" dirty="0"/>
          </a:p>
          <a:p>
            <a:pPr marL="228600" indent="-228600" algn="l">
              <a:buFont typeface="+mj-lt"/>
              <a:buAutoNum type="arabicPeriod"/>
            </a:pPr>
            <a:r>
              <a:rPr lang="en-US" sz="1300" dirty="0"/>
              <a:t>Spend 15 minutes reading the stories </a:t>
            </a:r>
            <a:r>
              <a:rPr lang="en-US" sz="1300" b="0" dirty="0"/>
              <a:t>from </a:t>
            </a:r>
            <a:r>
              <a:rPr lang="en-US" sz="1300" dirty="0">
                <a:hlinkClick r:id="rId6"/>
              </a:rPr>
              <a:t>“Humans of New York” </a:t>
            </a:r>
            <a:r>
              <a:rPr lang="en-US" sz="1300" b="0" dirty="0"/>
              <a:t>.  After reading, reflect on the following:</a:t>
            </a:r>
          </a:p>
          <a:p>
            <a:pPr marL="171450" lvl="1" indent="-171450" algn="l">
              <a:buFont typeface="Arial" panose="020B0604020202020204" pitchFamily="34" charset="0"/>
              <a:buChar char="•"/>
            </a:pPr>
            <a:r>
              <a:rPr lang="en-US" sz="1300" b="0" dirty="0"/>
              <a:t>What was your emotional response to the stories that your read?</a:t>
            </a:r>
          </a:p>
          <a:p>
            <a:pPr marL="171450" lvl="1" indent="-171450" algn="l">
              <a:buFont typeface="Arial" panose="020B0604020202020204" pitchFamily="34" charset="0"/>
              <a:buChar char="•"/>
            </a:pPr>
            <a:r>
              <a:rPr lang="en-US" sz="1300" b="0" dirty="0"/>
              <a:t>How did your initial assumptions about each person change as you learned more about their story?</a:t>
            </a:r>
          </a:p>
          <a:p>
            <a:pPr algn="l"/>
            <a:endParaRPr lang="en-US" sz="1300" b="0" dirty="0"/>
          </a:p>
          <a:p>
            <a:pPr algn="l"/>
            <a:r>
              <a:rPr lang="en-US" sz="1300" b="0" dirty="0"/>
              <a:t>At the end of each activity, you’ll find a reflection question as well as space to capture your response.  We recommend that you schedule one hour of purposeful time between now and </a:t>
            </a:r>
            <a:r>
              <a:rPr lang="en-US" sz="1300" b="0" dirty="0">
                <a:highlight>
                  <a:srgbClr val="FFFF00"/>
                </a:highlight>
              </a:rPr>
              <a:t>[insert date of work session or first module</a:t>
            </a:r>
            <a:r>
              <a:rPr lang="en-US" sz="1300" b="0" dirty="0"/>
              <a:t>], to complete these activities.  Please reach out to </a:t>
            </a:r>
            <a:r>
              <a:rPr lang="en-US" sz="1300" b="0" dirty="0">
                <a:highlight>
                  <a:srgbClr val="FFFF00"/>
                </a:highlight>
              </a:rPr>
              <a:t>[internal point of contact]</a:t>
            </a:r>
            <a:r>
              <a:rPr lang="en-US" sz="1300" b="0" dirty="0"/>
              <a:t> should you have any questions.  </a:t>
            </a:r>
          </a:p>
          <a:p>
            <a:pPr algn="l"/>
            <a:endParaRPr lang="en-US" sz="1300" b="0" dirty="0"/>
          </a:p>
          <a:p>
            <a:pPr algn="l"/>
            <a:r>
              <a:rPr lang="en-US" sz="1300" b="0" dirty="0"/>
              <a:t>In addition to this pre-work email, you will receive a hard copy participant kit </a:t>
            </a:r>
            <a:r>
              <a:rPr lang="en-US" sz="1300" b="0" dirty="0">
                <a:highlight>
                  <a:srgbClr val="FFFF00"/>
                </a:highlight>
              </a:rPr>
              <a:t>[if not using hard copies, include a link for downloading digital materials] </a:t>
            </a:r>
            <a:r>
              <a:rPr lang="en-US" sz="1300" b="0" dirty="0"/>
              <a:t>in the mail for use during your live webinar session as well as a meeting invite with the relevant details to join the session.  Please do ensure you have your </a:t>
            </a:r>
            <a:r>
              <a:rPr lang="en-US" sz="1300" b="0" dirty="0">
                <a:highlight>
                  <a:srgbClr val="FFFF00"/>
                </a:highlight>
              </a:rPr>
              <a:t>hard copy participant kit </a:t>
            </a:r>
            <a:r>
              <a:rPr lang="en-US" sz="1300" b="0" dirty="0"/>
              <a:t>in front of you for the learning session, plan to engage with camera and microphone on and join the Zoom room 15 minutes before the session to ensure there are no technical difficulties. </a:t>
            </a:r>
          </a:p>
          <a:p>
            <a:pPr algn="l"/>
            <a:endParaRPr lang="en-US" sz="1300" b="0" dirty="0"/>
          </a:p>
          <a:p>
            <a:pPr algn="l"/>
            <a:r>
              <a:rPr lang="en-US" sz="1300" b="0" dirty="0"/>
              <a:t>We look forward to embarking on this journey to inclusion and high-performance with you!</a:t>
            </a:r>
          </a:p>
        </p:txBody>
      </p:sp>
      <p:sp>
        <p:nvSpPr>
          <p:cNvPr id="8" name="TextBox 7">
            <a:extLst>
              <a:ext uri="{FF2B5EF4-FFF2-40B4-BE49-F238E27FC236}">
                <a16:creationId xmlns:a16="http://schemas.microsoft.com/office/drawing/2014/main" id="{C8AB21EA-7617-492E-938C-8FC31B57D414}"/>
              </a:ext>
            </a:extLst>
          </p:cNvPr>
          <p:cNvSpPr txBox="1"/>
          <p:nvPr/>
        </p:nvSpPr>
        <p:spPr>
          <a:xfrm>
            <a:off x="8002434" y="100324"/>
            <a:ext cx="1619659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solidFill>
                <a:effectLst/>
                <a:uFillTx/>
                <a:latin typeface="Helvetica Neue"/>
                <a:ea typeface="Helvetica Neue"/>
                <a:cs typeface="Helvetica Neue"/>
                <a:sym typeface="Helvetica Neue"/>
              </a:rPr>
              <a:t>Send the communication below to all participants at least three weeks prior to your first work session. </a:t>
            </a:r>
            <a:r>
              <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rPr>
              <a:t>Make sure to download and attach the document below, which will guide participants through their pre-work.  </a:t>
            </a:r>
            <a:r>
              <a:rPr kumimoji="0" lang="en-US" sz="1800" b="1" i="0" u="none" strike="noStrike" cap="none" spc="0" normalizeH="0" baseline="0" dirty="0">
                <a:ln>
                  <a:noFill/>
                </a:ln>
                <a:solidFill>
                  <a:srgbClr val="000000"/>
                </a:solidFill>
                <a:effectLst/>
                <a:uFillTx/>
                <a:latin typeface="Helvetica Neue"/>
                <a:ea typeface="Helvetica Neue"/>
                <a:cs typeface="Helvetica Neue"/>
                <a:sym typeface="Helvetica Neue"/>
              </a:rPr>
              <a:t> </a:t>
            </a:r>
          </a:p>
        </p:txBody>
      </p:sp>
      <p:sp>
        <p:nvSpPr>
          <p:cNvPr id="18" name="Rectangle 17">
            <a:extLst>
              <a:ext uri="{FF2B5EF4-FFF2-40B4-BE49-F238E27FC236}">
                <a16:creationId xmlns:a16="http://schemas.microsoft.com/office/drawing/2014/main" id="{EA7FA754-12B6-4055-8781-8C7D273BE615}"/>
              </a:ext>
            </a:extLst>
          </p:cNvPr>
          <p:cNvSpPr/>
          <p:nvPr/>
        </p:nvSpPr>
        <p:spPr>
          <a:xfrm>
            <a:off x="10731260" y="975753"/>
            <a:ext cx="10910304" cy="517512"/>
          </a:xfrm>
          <a:prstGeom prst="rect">
            <a:avLst/>
          </a:prstGeom>
          <a:solidFill>
            <a:schemeClr val="bg2"/>
          </a:solidFill>
          <a:ln w="12700" cap="flat">
            <a:noFill/>
            <a:miter lim="400000"/>
          </a:ln>
          <a:effectLst>
            <a:outerShdw blurRad="63500" sx="102000" sy="102000" algn="ctr" rotWithShape="0">
              <a:prstClr val="black">
                <a:alpha val="40000"/>
              </a:prstClr>
            </a:outerShdw>
            <a:softEdge rad="381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2C56811B-499A-4F73-BE7C-34365A84CEE3}"/>
              </a:ext>
            </a:extLst>
          </p:cNvPr>
          <p:cNvSpPr txBox="1"/>
          <p:nvPr/>
        </p:nvSpPr>
        <p:spPr>
          <a:xfrm>
            <a:off x="9867969" y="1021248"/>
            <a:ext cx="12496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dirty="0">
                <a:hlinkClick r:id="rId7"/>
              </a:rPr>
              <a:t>Download the “Unconscious Bias” pre-work document here.</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Picture 10">
            <a:extLst>
              <a:ext uri="{FF2B5EF4-FFF2-40B4-BE49-F238E27FC236}">
                <a16:creationId xmlns:a16="http://schemas.microsoft.com/office/drawing/2014/main" id="{1AD5D329-D585-4B1F-AD63-2C4D67555C0D}"/>
              </a:ext>
            </a:extLst>
          </p:cNvPr>
          <p:cNvPicPr>
            <a:picLocks noChangeAspect="1"/>
          </p:cNvPicPr>
          <p:nvPr/>
        </p:nvPicPr>
        <p:blipFill>
          <a:blip r:embed="rId8"/>
          <a:stretch>
            <a:fillRect/>
          </a:stretch>
        </p:blipFill>
        <p:spPr>
          <a:xfrm>
            <a:off x="7904997" y="1635267"/>
            <a:ext cx="5257628" cy="3646323"/>
          </a:xfrm>
          <a:prstGeom prst="rect">
            <a:avLst/>
          </a:prstGeom>
        </p:spPr>
      </p:pic>
      <p:pic>
        <p:nvPicPr>
          <p:cNvPr id="13" name="Picture 12">
            <a:extLst>
              <a:ext uri="{FF2B5EF4-FFF2-40B4-BE49-F238E27FC236}">
                <a16:creationId xmlns:a16="http://schemas.microsoft.com/office/drawing/2014/main" id="{3577FC50-F34D-4A58-A6E3-3D9AD5B289BD}"/>
              </a:ext>
            </a:extLst>
          </p:cNvPr>
          <p:cNvPicPr>
            <a:picLocks noChangeAspect="1"/>
          </p:cNvPicPr>
          <p:nvPr/>
        </p:nvPicPr>
        <p:blipFill>
          <a:blip r:embed="rId9"/>
          <a:stretch>
            <a:fillRect/>
          </a:stretch>
        </p:blipFill>
        <p:spPr>
          <a:xfrm>
            <a:off x="19687423" y="1682797"/>
            <a:ext cx="4414169" cy="3613021"/>
          </a:xfrm>
          <a:prstGeom prst="rect">
            <a:avLst/>
          </a:prstGeom>
        </p:spPr>
      </p:pic>
      <p:pic>
        <p:nvPicPr>
          <p:cNvPr id="14" name="Picture 13">
            <a:extLst>
              <a:ext uri="{FF2B5EF4-FFF2-40B4-BE49-F238E27FC236}">
                <a16:creationId xmlns:a16="http://schemas.microsoft.com/office/drawing/2014/main" id="{95A25253-6817-4C86-9421-A7A57747442E}"/>
              </a:ext>
            </a:extLst>
          </p:cNvPr>
          <p:cNvPicPr>
            <a:picLocks noChangeAspect="1"/>
          </p:cNvPicPr>
          <p:nvPr/>
        </p:nvPicPr>
        <p:blipFill>
          <a:blip r:embed="rId10"/>
          <a:stretch>
            <a:fillRect/>
          </a:stretch>
        </p:blipFill>
        <p:spPr>
          <a:xfrm>
            <a:off x="14194202" y="1649496"/>
            <a:ext cx="4415924" cy="3646322"/>
          </a:xfrm>
          <a:prstGeom prst="rect">
            <a:avLst/>
          </a:prstGeom>
        </p:spPr>
      </p:pic>
      <p:sp>
        <p:nvSpPr>
          <p:cNvPr id="15" name="TextBox 14">
            <a:extLst>
              <a:ext uri="{FF2B5EF4-FFF2-40B4-BE49-F238E27FC236}">
                <a16:creationId xmlns:a16="http://schemas.microsoft.com/office/drawing/2014/main" id="{68ED96D2-136A-4679-8BAC-FE772F3D07F7}"/>
              </a:ext>
            </a:extLst>
          </p:cNvPr>
          <p:cNvSpPr txBox="1"/>
          <p:nvPr/>
        </p:nvSpPr>
        <p:spPr>
          <a:xfrm>
            <a:off x="9144764" y="5432003"/>
            <a:ext cx="12496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i="1" dirty="0"/>
              <a:t>Make sure to update the sections </a:t>
            </a:r>
            <a:r>
              <a:rPr lang="en-US" sz="2000" i="1" dirty="0">
                <a:highlight>
                  <a:srgbClr val="FFFF00"/>
                </a:highlight>
              </a:rPr>
              <a:t>highlighted in yellow with your organization’s information</a:t>
            </a:r>
            <a:r>
              <a:rPr lang="en-US" sz="2000" i="1" dirty="0"/>
              <a:t>.  Feel free to add, change, or delete anything below to fit your unique needs.</a:t>
            </a:r>
            <a:endParaRPr kumimoji="0" lang="en-US" sz="2000" b="1" i="1"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TextBox 16">
            <a:extLst>
              <a:ext uri="{FF2B5EF4-FFF2-40B4-BE49-F238E27FC236}">
                <a16:creationId xmlns:a16="http://schemas.microsoft.com/office/drawing/2014/main" id="{9B178B9B-2283-4A6A-8D33-7603F1AD20FB}"/>
              </a:ext>
            </a:extLst>
          </p:cNvPr>
          <p:cNvSpPr txBox="1"/>
          <p:nvPr/>
        </p:nvSpPr>
        <p:spPr>
          <a:xfrm>
            <a:off x="859605" y="11167409"/>
            <a:ext cx="601005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hlinkClick r:id="rId11" action="ppaction://hlinksldjump"/>
              </a:rPr>
              <a:t>Return to Implementation Roadmap</a:t>
            </a:r>
            <a:endPar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8167459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941D60-7A11-4A0C-8829-07865F1F89CD}"/>
              </a:ext>
            </a:extLst>
          </p:cNvPr>
          <p:cNvSpPr/>
          <p:nvPr/>
        </p:nvSpPr>
        <p:spPr>
          <a:xfrm>
            <a:off x="6869660" y="851857"/>
            <a:ext cx="17566862" cy="5298291"/>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2927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7516CD-4A68-48DE-B4BE-D6C4A7AF8F36}"/>
              </a:ext>
            </a:extLst>
          </p:cNvPr>
          <p:cNvSpPr>
            <a:spLocks noGrp="1"/>
          </p:cNvSpPr>
          <p:nvPr>
            <p:ph type="title"/>
          </p:nvPr>
        </p:nvSpPr>
        <p:spPr>
          <a:xfrm>
            <a:off x="625448" y="6867526"/>
            <a:ext cx="6394026" cy="5486400"/>
          </a:xfrm>
        </p:spPr>
        <p:txBody>
          <a:bodyPr vert="horz" lIns="91440" tIns="45720" rIns="91440" bIns="45720" rtlCol="0" anchor="t">
            <a:normAutofit/>
          </a:bodyPr>
          <a:lstStyle/>
          <a:p>
            <a:pPr algn="ctr" defTabSz="914400">
              <a:lnSpc>
                <a:spcPct val="90000"/>
              </a:lnSpc>
              <a:spcBef>
                <a:spcPct val="0"/>
              </a:spcBef>
            </a:pPr>
            <a:r>
              <a:rPr lang="en-US" sz="9600" kern="1200" dirty="0">
                <a:solidFill>
                  <a:schemeClr val="bg1"/>
                </a:solidFill>
                <a:latin typeface="+mj-lt"/>
                <a:ea typeface="+mj-ea"/>
                <a:cs typeface="+mj-cs"/>
              </a:rPr>
              <a:t>1 Week Reminder</a:t>
            </a:r>
          </a:p>
        </p:txBody>
      </p:sp>
      <p:pic>
        <p:nvPicPr>
          <p:cNvPr id="4" name="Graphic 3" descr="Checklist">
            <a:extLst>
              <a:ext uri="{FF2B5EF4-FFF2-40B4-BE49-F238E27FC236}">
                <a16:creationId xmlns:a16="http://schemas.microsoft.com/office/drawing/2014/main" id="{CA1F154F-D9C3-48E4-93ED-7C6DF03642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4541" y="4069363"/>
            <a:ext cx="2004525" cy="2004525"/>
          </a:xfrm>
          <a:prstGeom prst="rect">
            <a:avLst/>
          </a:prstGeom>
        </p:spPr>
      </p:pic>
      <p:sp>
        <p:nvSpPr>
          <p:cNvPr id="7" name="Rectangle 6">
            <a:extLst>
              <a:ext uri="{FF2B5EF4-FFF2-40B4-BE49-F238E27FC236}">
                <a16:creationId xmlns:a16="http://schemas.microsoft.com/office/drawing/2014/main" id="{845CB47E-CE6F-4C0C-9584-261667D687D0}"/>
              </a:ext>
            </a:extLst>
          </p:cNvPr>
          <p:cNvSpPr/>
          <p:nvPr/>
        </p:nvSpPr>
        <p:spPr>
          <a:xfrm>
            <a:off x="7904997" y="6245091"/>
            <a:ext cx="16196595" cy="3754874"/>
          </a:xfrm>
          <a:prstGeom prst="rect">
            <a:avLst/>
          </a:prstGeom>
          <a:ln w="12700">
            <a:solidFill>
              <a:schemeClr val="accent1"/>
            </a:solidFill>
          </a:ln>
        </p:spPr>
        <p:txBody>
          <a:bodyPr wrap="square">
            <a:spAutoFit/>
          </a:bodyPr>
          <a:lstStyle/>
          <a:p>
            <a:pPr algn="l"/>
            <a:endParaRPr lang="en-US" sz="1400" dirty="0"/>
          </a:p>
          <a:p>
            <a:pPr algn="l"/>
            <a:r>
              <a:rPr lang="en-US" sz="1400" b="0" dirty="0"/>
              <a:t>This is a friendly reminder that you are registered for “Unconscious Bias: Understanding Bias to Unleash Potential” on </a:t>
            </a:r>
            <a:r>
              <a:rPr lang="en-US" sz="1400" b="0" dirty="0">
                <a:highlight>
                  <a:srgbClr val="FFFF00"/>
                </a:highlight>
              </a:rPr>
              <a:t>[insert date and time</a:t>
            </a:r>
            <a:r>
              <a:rPr lang="en-US" sz="1400" b="0" dirty="0"/>
              <a:t>]. The purpose of this learning journey is to create space; first, for you to learn together as leaders and then for you to share that learning with your teams. </a:t>
            </a:r>
            <a:endParaRPr lang="en-US" sz="1400" b="0" dirty="0">
              <a:highlight>
                <a:srgbClr val="FFFF00"/>
              </a:highlight>
            </a:endParaRPr>
          </a:p>
          <a:p>
            <a:pPr algn="l"/>
            <a:endParaRPr lang="en-US" sz="1400" b="0" dirty="0"/>
          </a:p>
          <a:p>
            <a:pPr algn="l"/>
            <a:r>
              <a:rPr lang="en-US" sz="1400" b="0" dirty="0"/>
              <a:t>Before your session next week, please ensure that:</a:t>
            </a:r>
          </a:p>
          <a:p>
            <a:pPr algn="l"/>
            <a:endParaRPr lang="en-US" sz="1400" b="0" dirty="0"/>
          </a:p>
          <a:p>
            <a:pPr marL="342900" indent="-342900" algn="l">
              <a:buAutoNum type="arabicPeriod"/>
            </a:pPr>
            <a:r>
              <a:rPr lang="en-US" sz="1400" b="0" dirty="0"/>
              <a:t>You have taken some time to complete the pre-work document. (Details outlined below and attached),</a:t>
            </a:r>
          </a:p>
          <a:p>
            <a:pPr marL="342900" indent="-342900" algn="l">
              <a:buAutoNum type="arabicPeriod"/>
            </a:pPr>
            <a:r>
              <a:rPr lang="en-US" sz="1400" b="0" dirty="0"/>
              <a:t>You have a meeting invite in your calendar complete with meeting room details.</a:t>
            </a:r>
          </a:p>
          <a:p>
            <a:pPr marL="342900" indent="-342900" algn="l">
              <a:buAutoNum type="arabicPeriod"/>
            </a:pPr>
            <a:r>
              <a:rPr lang="en-US" sz="1400" b="0" dirty="0"/>
              <a:t>You’ve </a:t>
            </a:r>
            <a:r>
              <a:rPr lang="en-US" sz="1400" b="0" dirty="0">
                <a:highlight>
                  <a:srgbClr val="FFFF00"/>
                </a:highlight>
              </a:rPr>
              <a:t>[received your hard copy participant kit/downloaded your digital participant materials].  </a:t>
            </a:r>
            <a:r>
              <a:rPr lang="en-US" sz="1400" b="0" dirty="0"/>
              <a:t>If you have yet to receive your hard copy participant materials, please contact </a:t>
            </a:r>
            <a:r>
              <a:rPr lang="en-US" sz="1400" b="0" dirty="0">
                <a:highlight>
                  <a:srgbClr val="FFFF00"/>
                </a:highlight>
              </a:rPr>
              <a:t>[internal point of contact]</a:t>
            </a:r>
          </a:p>
          <a:p>
            <a:pPr marL="342900" indent="-342900" algn="l">
              <a:buAutoNum type="arabicPeriod"/>
            </a:pPr>
            <a:endParaRPr lang="en-US" sz="1400" b="0" dirty="0"/>
          </a:p>
          <a:p>
            <a:pPr algn="l"/>
            <a:r>
              <a:rPr lang="en-US" sz="1400" b="0" dirty="0"/>
              <a:t>Please reach out to </a:t>
            </a:r>
            <a:r>
              <a:rPr lang="en-US" sz="1400" b="0" dirty="0">
                <a:highlight>
                  <a:srgbClr val="FFFF00"/>
                </a:highlight>
              </a:rPr>
              <a:t>[internal point of contact]</a:t>
            </a:r>
            <a:r>
              <a:rPr lang="en-US" sz="1400" b="0" dirty="0"/>
              <a:t> should you have any questions.  </a:t>
            </a:r>
          </a:p>
          <a:p>
            <a:pPr algn="l"/>
            <a:endParaRPr lang="en-US" sz="1400" b="0" dirty="0"/>
          </a:p>
          <a:p>
            <a:pPr algn="l"/>
            <a:r>
              <a:rPr lang="en-US" sz="1400" b="0" dirty="0"/>
              <a:t>Please plan to engage with camera and microphone on and join the meeting room 15 minutes before the session to ensure there are no technical difficulties. </a:t>
            </a:r>
          </a:p>
          <a:p>
            <a:pPr algn="l"/>
            <a:endParaRPr lang="en-US" sz="1400" b="0" dirty="0"/>
          </a:p>
          <a:p>
            <a:pPr algn="l"/>
            <a:r>
              <a:rPr lang="en-US" sz="1400" b="0" dirty="0"/>
              <a:t>We look forward to embarking on this journey to inclusion and high-performance with you!</a:t>
            </a:r>
          </a:p>
          <a:p>
            <a:pPr algn="l"/>
            <a:endParaRPr lang="en-US" sz="1400" b="0" dirty="0"/>
          </a:p>
          <a:p>
            <a:pPr algn="l"/>
            <a:r>
              <a:rPr lang="en-US" sz="1400" b="0" dirty="0">
                <a:highlight>
                  <a:srgbClr val="FFFF00"/>
                </a:highlight>
              </a:rPr>
              <a:t>FORWARD OF PRE-WORK EMAIL INSERTED HERE</a:t>
            </a:r>
          </a:p>
        </p:txBody>
      </p:sp>
      <p:sp>
        <p:nvSpPr>
          <p:cNvPr id="8" name="TextBox 7">
            <a:extLst>
              <a:ext uri="{FF2B5EF4-FFF2-40B4-BE49-F238E27FC236}">
                <a16:creationId xmlns:a16="http://schemas.microsoft.com/office/drawing/2014/main" id="{C8AB21EA-7617-492E-938C-8FC31B57D414}"/>
              </a:ext>
            </a:extLst>
          </p:cNvPr>
          <p:cNvSpPr txBox="1"/>
          <p:nvPr/>
        </p:nvSpPr>
        <p:spPr>
          <a:xfrm>
            <a:off x="8002434" y="100324"/>
            <a:ext cx="1619659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solidFill>
                <a:effectLst/>
                <a:uFillTx/>
                <a:latin typeface="Helvetica Neue"/>
                <a:ea typeface="Helvetica Neue"/>
                <a:cs typeface="Helvetica Neue"/>
                <a:sym typeface="Helvetica Neue"/>
              </a:rPr>
              <a:t>Send the communication below to all participants </a:t>
            </a:r>
            <a:r>
              <a:rPr lang="en-US" sz="1800" dirty="0">
                <a:solidFill>
                  <a:schemeClr val="accent1"/>
                </a:solidFill>
              </a:rPr>
              <a:t>one week </a:t>
            </a:r>
            <a:r>
              <a:rPr kumimoji="0" lang="en-US" sz="1800" b="1" i="0" u="none" strike="noStrike" cap="none" spc="0" normalizeH="0" baseline="0" dirty="0">
                <a:ln>
                  <a:noFill/>
                </a:ln>
                <a:solidFill>
                  <a:schemeClr val="accent1"/>
                </a:solidFill>
                <a:effectLst/>
                <a:uFillTx/>
                <a:latin typeface="Helvetica Neue"/>
                <a:ea typeface="Helvetica Neue"/>
                <a:cs typeface="Helvetica Neue"/>
                <a:sym typeface="Helvetica Neue"/>
              </a:rPr>
              <a:t>prior to your first work session. </a:t>
            </a:r>
            <a:r>
              <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rPr>
              <a:t>Make sure to download </a:t>
            </a:r>
            <a:r>
              <a:rPr lang="en-US" sz="1800" b="0" dirty="0"/>
              <a:t>and attached the pre-work document and forward the original pre-work communication with this email.</a:t>
            </a:r>
            <a:endParaRPr kumimoji="0" lang="en-US"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8" name="Rectangle 17">
            <a:extLst>
              <a:ext uri="{FF2B5EF4-FFF2-40B4-BE49-F238E27FC236}">
                <a16:creationId xmlns:a16="http://schemas.microsoft.com/office/drawing/2014/main" id="{EA7FA754-12B6-4055-8781-8C7D273BE615}"/>
              </a:ext>
            </a:extLst>
          </p:cNvPr>
          <p:cNvSpPr/>
          <p:nvPr/>
        </p:nvSpPr>
        <p:spPr>
          <a:xfrm>
            <a:off x="10731260" y="975753"/>
            <a:ext cx="10910304" cy="517512"/>
          </a:xfrm>
          <a:prstGeom prst="rect">
            <a:avLst/>
          </a:prstGeom>
          <a:solidFill>
            <a:schemeClr val="bg2"/>
          </a:solidFill>
          <a:ln w="12700" cap="flat">
            <a:noFill/>
            <a:miter lim="400000"/>
          </a:ln>
          <a:effectLst>
            <a:outerShdw blurRad="63500" sx="102000" sy="102000" algn="ctr" rotWithShape="0">
              <a:prstClr val="black">
                <a:alpha val="40000"/>
              </a:prstClr>
            </a:outerShdw>
            <a:softEdge rad="381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2C56811B-499A-4F73-BE7C-34365A84CEE3}"/>
              </a:ext>
            </a:extLst>
          </p:cNvPr>
          <p:cNvSpPr txBox="1"/>
          <p:nvPr/>
        </p:nvSpPr>
        <p:spPr>
          <a:xfrm>
            <a:off x="9867969" y="1021248"/>
            <a:ext cx="124968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dirty="0">
                <a:hlinkClick r:id="rId5"/>
              </a:rPr>
              <a:t>Download the “Unconscious Bias” pre-work document here.</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Picture 10">
            <a:extLst>
              <a:ext uri="{FF2B5EF4-FFF2-40B4-BE49-F238E27FC236}">
                <a16:creationId xmlns:a16="http://schemas.microsoft.com/office/drawing/2014/main" id="{1AD5D329-D585-4B1F-AD63-2C4D67555C0D}"/>
              </a:ext>
            </a:extLst>
          </p:cNvPr>
          <p:cNvPicPr>
            <a:picLocks noChangeAspect="1"/>
          </p:cNvPicPr>
          <p:nvPr/>
        </p:nvPicPr>
        <p:blipFill>
          <a:blip r:embed="rId6"/>
          <a:stretch>
            <a:fillRect/>
          </a:stretch>
        </p:blipFill>
        <p:spPr>
          <a:xfrm>
            <a:off x="7904997" y="1635267"/>
            <a:ext cx="5257628" cy="3646323"/>
          </a:xfrm>
          <a:prstGeom prst="rect">
            <a:avLst/>
          </a:prstGeom>
        </p:spPr>
      </p:pic>
      <p:pic>
        <p:nvPicPr>
          <p:cNvPr id="13" name="Picture 12">
            <a:extLst>
              <a:ext uri="{FF2B5EF4-FFF2-40B4-BE49-F238E27FC236}">
                <a16:creationId xmlns:a16="http://schemas.microsoft.com/office/drawing/2014/main" id="{3577FC50-F34D-4A58-A6E3-3D9AD5B289BD}"/>
              </a:ext>
            </a:extLst>
          </p:cNvPr>
          <p:cNvPicPr>
            <a:picLocks noChangeAspect="1"/>
          </p:cNvPicPr>
          <p:nvPr/>
        </p:nvPicPr>
        <p:blipFill>
          <a:blip r:embed="rId7"/>
          <a:stretch>
            <a:fillRect/>
          </a:stretch>
        </p:blipFill>
        <p:spPr>
          <a:xfrm>
            <a:off x="19687423" y="1682797"/>
            <a:ext cx="4414169" cy="3613021"/>
          </a:xfrm>
          <a:prstGeom prst="rect">
            <a:avLst/>
          </a:prstGeom>
        </p:spPr>
      </p:pic>
      <p:pic>
        <p:nvPicPr>
          <p:cNvPr id="14" name="Picture 13">
            <a:extLst>
              <a:ext uri="{FF2B5EF4-FFF2-40B4-BE49-F238E27FC236}">
                <a16:creationId xmlns:a16="http://schemas.microsoft.com/office/drawing/2014/main" id="{95A25253-6817-4C86-9421-A7A57747442E}"/>
              </a:ext>
            </a:extLst>
          </p:cNvPr>
          <p:cNvPicPr>
            <a:picLocks noChangeAspect="1"/>
          </p:cNvPicPr>
          <p:nvPr/>
        </p:nvPicPr>
        <p:blipFill>
          <a:blip r:embed="rId8"/>
          <a:stretch>
            <a:fillRect/>
          </a:stretch>
        </p:blipFill>
        <p:spPr>
          <a:xfrm>
            <a:off x="14194202" y="1649496"/>
            <a:ext cx="4415924" cy="3646322"/>
          </a:xfrm>
          <a:prstGeom prst="rect">
            <a:avLst/>
          </a:prstGeom>
        </p:spPr>
      </p:pic>
      <p:sp>
        <p:nvSpPr>
          <p:cNvPr id="15" name="TextBox 14">
            <a:extLst>
              <a:ext uri="{FF2B5EF4-FFF2-40B4-BE49-F238E27FC236}">
                <a16:creationId xmlns:a16="http://schemas.microsoft.com/office/drawing/2014/main" id="{68ED96D2-136A-4679-8BAC-FE772F3D07F7}"/>
              </a:ext>
            </a:extLst>
          </p:cNvPr>
          <p:cNvSpPr txBox="1"/>
          <p:nvPr/>
        </p:nvSpPr>
        <p:spPr>
          <a:xfrm>
            <a:off x="9144764" y="5432003"/>
            <a:ext cx="12496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i="1" dirty="0"/>
              <a:t>Make sure to update the sections </a:t>
            </a:r>
            <a:r>
              <a:rPr lang="en-US" sz="2000" i="1" dirty="0">
                <a:highlight>
                  <a:srgbClr val="FFFF00"/>
                </a:highlight>
              </a:rPr>
              <a:t>highlighted in yellow with your organization’s information</a:t>
            </a:r>
            <a:r>
              <a:rPr lang="en-US" sz="2000" i="1" dirty="0"/>
              <a:t>.  Feel free to add, change, or delete anything below to fit your unique needs.</a:t>
            </a:r>
            <a:endParaRPr kumimoji="0" lang="en-US" sz="2000" b="1" i="1"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TextBox 16">
            <a:extLst>
              <a:ext uri="{FF2B5EF4-FFF2-40B4-BE49-F238E27FC236}">
                <a16:creationId xmlns:a16="http://schemas.microsoft.com/office/drawing/2014/main" id="{9B178B9B-2283-4A6A-8D33-7603F1AD20FB}"/>
              </a:ext>
            </a:extLst>
          </p:cNvPr>
          <p:cNvSpPr txBox="1"/>
          <p:nvPr/>
        </p:nvSpPr>
        <p:spPr>
          <a:xfrm>
            <a:off x="859605" y="11167409"/>
            <a:ext cx="601005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hlinkClick r:id="rId9" action="ppaction://hlinksldjump"/>
              </a:rPr>
              <a:t>Return to Implementation Roadmap</a:t>
            </a:r>
            <a:endPar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0844198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941D60-7A11-4A0C-8829-07865F1F89CD}"/>
              </a:ext>
            </a:extLst>
          </p:cNvPr>
          <p:cNvSpPr/>
          <p:nvPr/>
        </p:nvSpPr>
        <p:spPr>
          <a:xfrm>
            <a:off x="6453453" y="8049424"/>
            <a:ext cx="17930547" cy="54864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2927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7516CD-4A68-48DE-B4BE-D6C4A7AF8F36}"/>
              </a:ext>
            </a:extLst>
          </p:cNvPr>
          <p:cNvSpPr>
            <a:spLocks noGrp="1"/>
          </p:cNvSpPr>
          <p:nvPr>
            <p:ph type="title"/>
          </p:nvPr>
        </p:nvSpPr>
        <p:spPr>
          <a:xfrm>
            <a:off x="625448" y="6867526"/>
            <a:ext cx="6394026" cy="5486400"/>
          </a:xfrm>
        </p:spPr>
        <p:txBody>
          <a:bodyPr vert="horz" lIns="91440" tIns="45720" rIns="91440" bIns="45720" rtlCol="0" anchor="t">
            <a:normAutofit/>
          </a:bodyPr>
          <a:lstStyle/>
          <a:p>
            <a:pPr algn="ctr" defTabSz="914400">
              <a:lnSpc>
                <a:spcPct val="90000"/>
              </a:lnSpc>
              <a:spcBef>
                <a:spcPct val="0"/>
              </a:spcBef>
            </a:pPr>
            <a:r>
              <a:rPr lang="en-US" sz="9600" kern="1200" dirty="0">
                <a:solidFill>
                  <a:schemeClr val="bg1"/>
                </a:solidFill>
                <a:latin typeface="+mj-lt"/>
                <a:ea typeface="+mj-ea"/>
                <a:cs typeface="+mj-cs"/>
              </a:rPr>
              <a:t>Post-Work Email </a:t>
            </a:r>
          </a:p>
        </p:txBody>
      </p:sp>
      <p:pic>
        <p:nvPicPr>
          <p:cNvPr id="4" name="Graphic 3" descr="Checklist">
            <a:extLst>
              <a:ext uri="{FF2B5EF4-FFF2-40B4-BE49-F238E27FC236}">
                <a16:creationId xmlns:a16="http://schemas.microsoft.com/office/drawing/2014/main" id="{CA1F154F-D9C3-48E4-93ED-7C6DF03642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4541" y="4069363"/>
            <a:ext cx="2004525" cy="2004525"/>
          </a:xfrm>
          <a:prstGeom prst="rect">
            <a:avLst/>
          </a:prstGeom>
        </p:spPr>
      </p:pic>
      <p:sp>
        <p:nvSpPr>
          <p:cNvPr id="7" name="Rectangle 6">
            <a:extLst>
              <a:ext uri="{FF2B5EF4-FFF2-40B4-BE49-F238E27FC236}">
                <a16:creationId xmlns:a16="http://schemas.microsoft.com/office/drawing/2014/main" id="{845CB47E-CE6F-4C0C-9584-261667D687D0}"/>
              </a:ext>
            </a:extLst>
          </p:cNvPr>
          <p:cNvSpPr/>
          <p:nvPr/>
        </p:nvSpPr>
        <p:spPr>
          <a:xfrm>
            <a:off x="8002432" y="625223"/>
            <a:ext cx="16196595" cy="7333161"/>
          </a:xfrm>
          <a:prstGeom prst="rect">
            <a:avLst/>
          </a:prstGeom>
          <a:ln w="12700">
            <a:solidFill>
              <a:schemeClr val="accent1"/>
            </a:solidFill>
          </a:ln>
        </p:spPr>
        <p:txBody>
          <a:bodyPr wrap="square">
            <a:spAutoFit/>
          </a:bodyPr>
          <a:lstStyle/>
          <a:p>
            <a:pPr algn="l">
              <a:lnSpc>
                <a:spcPct val="107000"/>
              </a:lnSpc>
              <a:spcAft>
                <a:spcPts val="800"/>
              </a:spcAft>
            </a:pPr>
            <a:r>
              <a:rPr lang="en-US" sz="1400" b="0" dirty="0">
                <a:latin typeface="Calibri" panose="020F0502020204030204" pitchFamily="34" charset="0"/>
                <a:ea typeface="Calibri" panose="020F0502020204030204" pitchFamily="34" charset="0"/>
                <a:cs typeface="Times New Roman" panose="02020603050405020304" pitchFamily="18" charset="0"/>
              </a:rPr>
              <a:t>Thank you for your participation and engagement in the Unconscious Bias work session!  As we discussed, the work session itself is only the first step on a bigger journey towards inclusion and higher performance.  </a:t>
            </a:r>
          </a:p>
          <a:p>
            <a:pPr algn="l">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What’s Next?</a:t>
            </a:r>
          </a:p>
          <a:p>
            <a:pPr marL="342900" lvl="0" indent="-342900" algn="l">
              <a:lnSpc>
                <a:spcPct val="107000"/>
              </a:lnSpc>
              <a:spcAft>
                <a:spcPts val="800"/>
              </a:spcAft>
              <a:buFont typeface="+mj-lt"/>
              <a:buAutoNum type="arabicPeriod"/>
              <a:tabLst>
                <a:tab pos="457200" algn="l"/>
              </a:tabLst>
            </a:pPr>
            <a:r>
              <a:rPr lang="en-US" sz="1400" b="0" dirty="0">
                <a:latin typeface="Calibri" panose="020F0502020204030204" pitchFamily="34" charset="0"/>
                <a:ea typeface="Calibri" panose="020F0502020204030204" pitchFamily="34" charset="0"/>
                <a:cs typeface="Times New Roman" panose="02020603050405020304" pitchFamily="18" charset="0"/>
              </a:rPr>
              <a:t>You’ll receive </a:t>
            </a:r>
            <a:r>
              <a:rPr lang="en-US" sz="1400" dirty="0">
                <a:latin typeface="Calibri" panose="020F0502020204030204" pitchFamily="34" charset="0"/>
                <a:ea typeface="Calibri" panose="020F0502020204030204" pitchFamily="34" charset="0"/>
                <a:cs typeface="Times New Roman" panose="02020603050405020304" pitchFamily="18" charset="0"/>
              </a:rPr>
              <a:t>a welcome communication </a:t>
            </a:r>
            <a:r>
              <a:rPr lang="en-US" sz="1400" b="0" dirty="0">
                <a:latin typeface="Calibri" panose="020F0502020204030204" pitchFamily="34" charset="0"/>
                <a:ea typeface="Calibri" panose="020F0502020204030204" pitchFamily="34" charset="0"/>
                <a:cs typeface="Times New Roman" panose="02020603050405020304" pitchFamily="18" charset="0"/>
              </a:rPr>
              <a:t>to </a:t>
            </a:r>
            <a:r>
              <a:rPr lang="en-US" sz="1400" b="0" dirty="0" err="1">
                <a:latin typeface="Calibri" panose="020F0502020204030204" pitchFamily="34" charset="0"/>
                <a:ea typeface="Calibri" panose="020F0502020204030204" pitchFamily="34" charset="0"/>
                <a:cs typeface="Times New Roman" panose="02020603050405020304" pitchFamily="18" charset="0"/>
              </a:rPr>
              <a:t>FranklinCovey’s</a:t>
            </a:r>
            <a:r>
              <a:rPr lang="en-US" sz="1400" b="0" dirty="0">
                <a:latin typeface="Calibri" panose="020F0502020204030204" pitchFamily="34" charset="0"/>
                <a:ea typeface="Calibri" panose="020F0502020204030204" pitchFamily="34" charset="0"/>
                <a:cs typeface="Times New Roman" panose="02020603050405020304" pitchFamily="18" charset="0"/>
              </a:rPr>
              <a:t> All Access Pass.  This online portal includes two parts – the </a:t>
            </a:r>
            <a:r>
              <a:rPr lang="en-US" sz="1400" b="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All Access Pass</a:t>
            </a:r>
            <a:r>
              <a:rPr lang="en-US" sz="1400" b="0" dirty="0">
                <a:latin typeface="Calibri" panose="020F0502020204030204" pitchFamily="34" charset="0"/>
                <a:ea typeface="Calibri" panose="020F0502020204030204" pitchFamily="34" charset="0"/>
                <a:cs typeface="Times New Roman" panose="02020603050405020304" pitchFamily="18" charset="0"/>
              </a:rPr>
              <a:t> for accessing eLearning and </a:t>
            </a:r>
            <a:r>
              <a:rPr lang="en-US" sz="1400" b="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Jhana</a:t>
            </a:r>
            <a:r>
              <a:rPr lang="en-US" sz="1400" b="0" dirty="0">
                <a:latin typeface="Calibri" panose="020F0502020204030204" pitchFamily="34" charset="0"/>
                <a:ea typeface="Calibri" panose="020F0502020204030204" pitchFamily="34" charset="0"/>
                <a:cs typeface="Times New Roman" panose="02020603050405020304" pitchFamily="18" charset="0"/>
              </a:rPr>
              <a:t> for accessing microlearning. In both instances, type in your email and click on forgot password to gain entry for the first time.  You’ll receive specific instructions as we go for what to access and when.</a:t>
            </a:r>
          </a:p>
          <a:p>
            <a:pPr marL="342900" lvl="0" indent="-342900" algn="l">
              <a:lnSpc>
                <a:spcPct val="107000"/>
              </a:lnSpc>
              <a:spcAft>
                <a:spcPts val="800"/>
              </a:spcAft>
              <a:buFont typeface="+mj-lt"/>
              <a:buAutoNum type="arabicPeriod"/>
              <a:tabLst>
                <a:tab pos="4572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You’ve been signed up for the Unconscious Bias email track from Jhana </a:t>
            </a:r>
            <a:r>
              <a:rPr lang="en-US" sz="1400" b="0" dirty="0">
                <a:latin typeface="Calibri" panose="020F0502020204030204" pitchFamily="34" charset="0"/>
                <a:ea typeface="Calibri" panose="020F0502020204030204" pitchFamily="34" charset="0"/>
                <a:cs typeface="Times New Roman" panose="02020603050405020304" pitchFamily="18" charset="0"/>
              </a:rPr>
              <a:t>(</a:t>
            </a:r>
            <a:r>
              <a:rPr lang="en-US" sz="1400" b="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https://aap.jhana.com/unconscious-bias-email-signup/</a:t>
            </a:r>
            <a:r>
              <a:rPr lang="en-US" sz="1400" b="0" dirty="0">
                <a:latin typeface="Calibri" panose="020F0502020204030204" pitchFamily="34" charset="0"/>
                <a:ea typeface="Calibri" panose="020F0502020204030204" pitchFamily="34" charset="0"/>
                <a:cs typeface="Times New Roman" panose="02020603050405020304" pitchFamily="18" charset="0"/>
              </a:rPr>
              <a:t> ) a companion microlearning website from FranklinCovey.  Jhana will send you a series of reinforcement articles over the next five weeks.  These articles will encourage you to reflect, dive deeper, and take strategic action around bias and your role in the organization.  For the next five weeks, you can expect to receive:</a:t>
            </a:r>
          </a:p>
          <a:p>
            <a:pPr lvl="5" indent="0" algn="l">
              <a:lnSpc>
                <a:spcPct val="107000"/>
              </a:lnSpc>
              <a:spcAft>
                <a:spcPts val="800"/>
              </a:spcAft>
              <a:tabLst>
                <a:tab pos="62865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	- Monday: </a:t>
            </a:r>
            <a:r>
              <a:rPr lang="en-US" sz="1400" b="0" dirty="0">
                <a:latin typeface="Calibri" panose="020F0502020204030204" pitchFamily="34" charset="0"/>
                <a:ea typeface="Calibri" panose="020F0502020204030204" pitchFamily="34" charset="0"/>
                <a:cs typeface="Times New Roman" panose="02020603050405020304" pitchFamily="18" charset="0"/>
              </a:rPr>
              <a:t>A 10-minute action to try during your workday</a:t>
            </a:r>
          </a:p>
          <a:p>
            <a:pPr lvl="5" indent="0" algn="l">
              <a:lnSpc>
                <a:spcPct val="107000"/>
              </a:lnSpc>
              <a:spcAft>
                <a:spcPts val="800"/>
              </a:spcAft>
              <a:tabLst>
                <a:tab pos="628650" algn="l"/>
              </a:tabLst>
            </a:pPr>
            <a:r>
              <a:rPr lang="en-US" sz="1400" b="0" dirty="0">
                <a:latin typeface="Calibri" panose="020F0502020204030204" pitchFamily="34" charset="0"/>
                <a:ea typeface="Calibri" panose="020F0502020204030204" pitchFamily="34" charset="0"/>
                <a:cs typeface="Times New Roman" panose="02020603050405020304" pitchFamily="18" charset="0"/>
              </a:rPr>
              <a:t>	- </a:t>
            </a:r>
            <a:r>
              <a:rPr lang="en-US" sz="1400" dirty="0">
                <a:latin typeface="Calibri" panose="020F0502020204030204" pitchFamily="34" charset="0"/>
                <a:ea typeface="Calibri" panose="020F0502020204030204" pitchFamily="34" charset="0"/>
                <a:cs typeface="Times New Roman" panose="02020603050405020304" pitchFamily="18" charset="0"/>
              </a:rPr>
              <a:t>Thursday:</a:t>
            </a:r>
            <a:r>
              <a:rPr lang="en-US" sz="1400" b="0" dirty="0">
                <a:latin typeface="Calibri" panose="020F0502020204030204" pitchFamily="34" charset="0"/>
                <a:ea typeface="Calibri" panose="020F0502020204030204" pitchFamily="34" charset="0"/>
                <a:cs typeface="Times New Roman" panose="02020603050405020304" pitchFamily="18" charset="0"/>
              </a:rPr>
              <a:t> A toolkit of articles to round out your learning</a:t>
            </a:r>
          </a:p>
          <a:p>
            <a:pPr algn="l">
              <a:lnSpc>
                <a:spcPct val="107000"/>
              </a:lnSpc>
              <a:spcAft>
                <a:spcPts val="800"/>
              </a:spcAft>
            </a:pPr>
            <a:r>
              <a:rPr lang="en-US" sz="1400" b="0" dirty="0">
                <a:latin typeface="Calibri" panose="020F0502020204030204" pitchFamily="34" charset="0"/>
                <a:ea typeface="Calibri" panose="020F0502020204030204" pitchFamily="34" charset="0"/>
                <a:cs typeface="Times New Roman" panose="02020603050405020304" pitchFamily="18" charset="0"/>
              </a:rPr>
              <a:t>*You can also opt-in to a weekly leadership newsletter from Jhana based on your role as a leader or an individual contributor.  Watch the tour in the Jhana log in portal to learn more about this. </a:t>
            </a:r>
          </a:p>
          <a:p>
            <a:pPr algn="l">
              <a:lnSpc>
                <a:spcPct val="107000"/>
              </a:lnSpc>
              <a:spcAft>
                <a:spcPts val="800"/>
              </a:spcAft>
            </a:pPr>
            <a:endParaRPr lang="en-US" sz="1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tabLst>
                <a:tab pos="457200" algn="l"/>
              </a:tabLst>
            </a:pPr>
            <a:r>
              <a:rPr lang="en-US" sz="1400" b="0" dirty="0">
                <a:latin typeface="Calibri" panose="020F0502020204030204" pitchFamily="34" charset="0"/>
                <a:ea typeface="Calibri" panose="020F0502020204030204" pitchFamily="34" charset="0"/>
                <a:cs typeface="Times New Roman" panose="02020603050405020304" pitchFamily="18" charset="0"/>
              </a:rPr>
              <a:t>3. As you think specifically about what we discussed in your learning session, </a:t>
            </a:r>
            <a:r>
              <a:rPr lang="en-US" sz="1400" dirty="0">
                <a:latin typeface="Calibri" panose="020F0502020204030204" pitchFamily="34" charset="0"/>
                <a:ea typeface="Calibri" panose="020F0502020204030204" pitchFamily="34" charset="0"/>
                <a:cs typeface="Times New Roman" panose="02020603050405020304" pitchFamily="18" charset="0"/>
              </a:rPr>
              <a:t>you also have some action items</a:t>
            </a:r>
            <a:r>
              <a:rPr lang="en-US" sz="1400" b="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gn="l">
              <a:lnSpc>
                <a:spcPct val="107000"/>
              </a:lnSpc>
              <a:spcAft>
                <a:spcPts val="800"/>
              </a:spcAft>
              <a:buFont typeface="Arial" panose="020B0604020202020204" pitchFamily="34" charset="0"/>
              <a:buChar char="•"/>
              <a:tabLst>
                <a:tab pos="6858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Complete this short pulse survey </a:t>
            </a:r>
            <a:r>
              <a:rPr lang="en-US" sz="1400" b="0" dirty="0">
                <a:latin typeface="Calibri" panose="020F0502020204030204" pitchFamily="34" charset="0"/>
                <a:ea typeface="Calibri" panose="020F0502020204030204" pitchFamily="34" charset="0"/>
                <a:cs typeface="Times New Roman" panose="02020603050405020304" pitchFamily="18" charset="0"/>
              </a:rPr>
              <a:t>-</a:t>
            </a:r>
            <a:r>
              <a:rPr lang="en-US" sz="1400" b="0" dirty="0">
                <a:latin typeface="Calibri" panose="020F0502020204030204" pitchFamily="34" charset="0"/>
                <a:ea typeface="Calibri" panose="020F0502020204030204" pitchFamily="34" charset="0"/>
                <a:cs typeface="Calibri" panose="020F0502020204030204" pitchFamily="34" charset="0"/>
              </a:rPr>
              <a:t> </a:t>
            </a:r>
            <a:r>
              <a:rPr lang="en-US" sz="1400" dirty="0">
                <a:highlight>
                  <a:srgbClr val="FFFF00"/>
                </a:highlight>
                <a:latin typeface="Calibri" panose="020F0502020204030204" pitchFamily="34" charset="0"/>
                <a:cs typeface="Calibri" panose="020F0502020204030204" pitchFamily="34" charset="0"/>
              </a:rPr>
              <a:t>[Contact </a:t>
            </a:r>
            <a:r>
              <a:rPr lang="en-US" sz="1400" dirty="0">
                <a:highlight>
                  <a:srgbClr val="FFFF00"/>
                </a:highlight>
                <a:latin typeface="Calibri" panose="020F0502020204030204" pitchFamily="34" charset="0"/>
                <a:cs typeface="Calibri" panose="020F0502020204030204" pitchFamily="34" charset="0"/>
                <a:hlinkClick r:id="rId8"/>
              </a:rPr>
              <a:t>vacare@franklincovey.com</a:t>
            </a:r>
            <a:r>
              <a:rPr lang="en-US" sz="1400" dirty="0">
                <a:highlight>
                  <a:srgbClr val="FFFF00"/>
                </a:highlight>
                <a:latin typeface="Calibri" panose="020F0502020204030204" pitchFamily="34" charset="0"/>
                <a:cs typeface="Calibri" panose="020F0502020204030204" pitchFamily="34" charset="0"/>
              </a:rPr>
              <a:t> for support with pre/post surveys to evaluate the learning experience]</a:t>
            </a:r>
          </a:p>
          <a:p>
            <a:pPr marL="342900" lvl="0" indent="-342900" algn="l">
              <a:lnSpc>
                <a:spcPct val="107000"/>
              </a:lnSpc>
              <a:spcAft>
                <a:spcPts val="800"/>
              </a:spcAft>
              <a:buFont typeface="Arial" panose="020B0604020202020204" pitchFamily="34" charset="0"/>
              <a:buChar char="•"/>
              <a:tabLst>
                <a:tab pos="685800" algn="l"/>
              </a:tabLst>
            </a:pPr>
            <a:r>
              <a:rPr lang="en-US" sz="1400" b="0" dirty="0">
                <a:latin typeface="Calibri" panose="020F0502020204030204" pitchFamily="34" charset="0"/>
                <a:ea typeface="Calibri" panose="020F0502020204030204" pitchFamily="34" charset="0"/>
                <a:cs typeface="Times New Roman" panose="02020603050405020304" pitchFamily="18" charset="0"/>
              </a:rPr>
              <a:t>Over the next week, pay attention to how you’re feeling in conversation with colleagues.  Do you feel overwhelmed, high emotion or under duress?  If so, what biases could be at play in those interactions?</a:t>
            </a:r>
          </a:p>
          <a:p>
            <a:pPr marL="342900" lvl="0" indent="-342900" algn="l">
              <a:lnSpc>
                <a:spcPct val="107000"/>
              </a:lnSpc>
              <a:spcAft>
                <a:spcPts val="800"/>
              </a:spcAft>
              <a:buFont typeface="Arial" panose="020B0604020202020204" pitchFamily="34" charset="0"/>
              <a:buChar char="•"/>
              <a:tabLst>
                <a:tab pos="685800" algn="l"/>
              </a:tabLst>
            </a:pPr>
            <a:r>
              <a:rPr lang="en-US" sz="1400" b="0" dirty="0">
                <a:latin typeface="Calibri" panose="020F0502020204030204" pitchFamily="34" charset="0"/>
                <a:ea typeface="Calibri" panose="020F0502020204030204" pitchFamily="34" charset="0"/>
                <a:cs typeface="Times New Roman" panose="02020603050405020304" pitchFamily="18" charset="0"/>
              </a:rPr>
              <a:t>Complete your network audit with a lens towards opportunity and commit to explore that further.</a:t>
            </a:r>
          </a:p>
          <a:p>
            <a:pPr marL="342900" lvl="0" indent="-342900" algn="l">
              <a:lnSpc>
                <a:spcPct val="107000"/>
              </a:lnSpc>
              <a:spcAft>
                <a:spcPts val="800"/>
              </a:spcAft>
              <a:buFont typeface="Arial" panose="020B0604020202020204" pitchFamily="34" charset="0"/>
              <a:buChar char="•"/>
              <a:tabLst>
                <a:tab pos="685800" algn="l"/>
              </a:tabLst>
            </a:pPr>
            <a:r>
              <a:rPr lang="en-US" sz="1400" b="0" dirty="0">
                <a:latin typeface="Calibri" panose="020F0502020204030204" pitchFamily="34" charset="0"/>
                <a:ea typeface="Calibri" panose="020F0502020204030204" pitchFamily="34" charset="0"/>
                <a:cs typeface="Times New Roman" panose="02020603050405020304" pitchFamily="18" charset="0"/>
              </a:rPr>
              <a:t>Pick a courage skill to discuss with your team, utilizing the Courage prompts on that page to consider adoption.</a:t>
            </a:r>
          </a:p>
          <a:p>
            <a:pPr lvl="0" algn="l">
              <a:lnSpc>
                <a:spcPct val="107000"/>
              </a:lnSpc>
              <a:spcAft>
                <a:spcPts val="800"/>
              </a:spcAft>
              <a:tabLst>
                <a:tab pos="685800" algn="l"/>
              </a:tabLst>
            </a:pPr>
            <a:endParaRPr lang="en-US" sz="1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tabLst>
                <a:tab pos="457200" algn="l"/>
              </a:tabLst>
            </a:pPr>
            <a:r>
              <a:rPr lang="en-US" sz="1400" b="0" dirty="0">
                <a:latin typeface="Calibri" panose="020F0502020204030204" pitchFamily="34" charset="0"/>
                <a:ea typeface="Calibri" panose="020F0502020204030204" pitchFamily="34" charset="0"/>
                <a:cs typeface="Times New Roman" panose="02020603050405020304" pitchFamily="18" charset="0"/>
              </a:rPr>
              <a:t>4. </a:t>
            </a:r>
            <a:r>
              <a:rPr lang="en-US" sz="1400" dirty="0">
                <a:latin typeface="Calibri" panose="020F0502020204030204" pitchFamily="34" charset="0"/>
                <a:ea typeface="Calibri" panose="020F0502020204030204" pitchFamily="34" charset="0"/>
                <a:cs typeface="Times New Roman" panose="02020603050405020304" pitchFamily="18" charset="0"/>
              </a:rPr>
              <a:t>I encourage you to drop some time in your calendar to not only explore the resources above but also, to practice:</a:t>
            </a:r>
          </a:p>
          <a:p>
            <a:pPr marL="342900" lvl="0" indent="-342900" algn="l">
              <a:lnSpc>
                <a:spcPct val="107000"/>
              </a:lnSpc>
              <a:spcAft>
                <a:spcPts val="800"/>
              </a:spcAft>
              <a:buFont typeface="Arial" panose="020B0604020202020204" pitchFamily="34" charset="0"/>
              <a:buChar char="•"/>
              <a:tabLst>
                <a:tab pos="685800" algn="l"/>
              </a:tabLst>
            </a:pPr>
            <a:r>
              <a:rPr lang="en-US" sz="1400" b="0" dirty="0">
                <a:latin typeface="Calibri" panose="020F0502020204030204" pitchFamily="34" charset="0"/>
                <a:ea typeface="Calibri" panose="020F0502020204030204" pitchFamily="34" charset="0"/>
                <a:cs typeface="Times New Roman" panose="02020603050405020304" pitchFamily="18" charset="0"/>
              </a:rPr>
              <a:t>Practice reflecting on your day and where bias may have impacted your perspective, reaction or decision</a:t>
            </a:r>
          </a:p>
          <a:p>
            <a:pPr marL="342900" lvl="0" indent="-342900" algn="l">
              <a:lnSpc>
                <a:spcPct val="107000"/>
              </a:lnSpc>
              <a:spcAft>
                <a:spcPts val="800"/>
              </a:spcAft>
              <a:buFont typeface="Arial" panose="020B0604020202020204" pitchFamily="34" charset="0"/>
              <a:buChar char="•"/>
              <a:tabLst>
                <a:tab pos="685800" algn="l"/>
              </a:tabLst>
            </a:pPr>
            <a:r>
              <a:rPr lang="en-US" sz="1400" b="0" dirty="0">
                <a:latin typeface="Calibri" panose="020F0502020204030204" pitchFamily="34" charset="0"/>
                <a:ea typeface="Calibri" panose="020F0502020204030204" pitchFamily="34" charset="0"/>
                <a:cs typeface="Times New Roman" panose="02020603050405020304" pitchFamily="18" charset="0"/>
              </a:rPr>
              <a:t>Practice building connection in unexpected places and spending some time having connecting conversations that expand your view of the world</a:t>
            </a:r>
          </a:p>
          <a:p>
            <a:pPr marL="342900" lvl="0" indent="-342900" algn="l">
              <a:lnSpc>
                <a:spcPct val="107000"/>
              </a:lnSpc>
              <a:spcAft>
                <a:spcPts val="800"/>
              </a:spcAft>
              <a:buFont typeface="Arial" panose="020B0604020202020204" pitchFamily="34" charset="0"/>
              <a:buChar char="•"/>
              <a:tabLst>
                <a:tab pos="685800" algn="l"/>
              </a:tabLst>
            </a:pPr>
            <a:r>
              <a:rPr lang="en-US" sz="1400" b="0" dirty="0">
                <a:latin typeface="Calibri" panose="020F0502020204030204" pitchFamily="34" charset="0"/>
                <a:ea typeface="Calibri" panose="020F0502020204030204" pitchFamily="34" charset="0"/>
                <a:cs typeface="Times New Roman" panose="02020603050405020304" pitchFamily="18" charset="0"/>
              </a:rPr>
              <a:t>Practice being courageous in what you bring up and take on and advocate for</a:t>
            </a:r>
          </a:p>
          <a:p>
            <a:pPr lvl="0" algn="l">
              <a:lnSpc>
                <a:spcPct val="107000"/>
              </a:lnSpc>
              <a:spcAft>
                <a:spcPts val="800"/>
              </a:spcAft>
              <a:tabLst>
                <a:tab pos="685800" algn="l"/>
              </a:tabLst>
            </a:pPr>
            <a:endParaRPr lang="en-US" sz="1400" b="0" dirty="0">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400" b="0" dirty="0">
                <a:latin typeface="Calibri" panose="020F0502020204030204" pitchFamily="34" charset="0"/>
                <a:ea typeface="Calibri" panose="020F0502020204030204" pitchFamily="34" charset="0"/>
                <a:cs typeface="Times New Roman" panose="02020603050405020304" pitchFamily="18" charset="0"/>
              </a:rPr>
              <a:t>We look forward to continuing this journey to inclusion and high-performance with you! </a:t>
            </a:r>
          </a:p>
        </p:txBody>
      </p:sp>
      <p:sp>
        <p:nvSpPr>
          <p:cNvPr id="8" name="TextBox 7">
            <a:extLst>
              <a:ext uri="{FF2B5EF4-FFF2-40B4-BE49-F238E27FC236}">
                <a16:creationId xmlns:a16="http://schemas.microsoft.com/office/drawing/2014/main" id="{C8AB21EA-7617-492E-938C-8FC31B57D414}"/>
              </a:ext>
            </a:extLst>
          </p:cNvPr>
          <p:cNvSpPr txBox="1"/>
          <p:nvPr/>
        </p:nvSpPr>
        <p:spPr>
          <a:xfrm>
            <a:off x="8002433" y="181310"/>
            <a:ext cx="1619659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solidFill>
                <a:effectLst/>
                <a:uFillTx/>
                <a:latin typeface="Helvetica Neue"/>
                <a:ea typeface="Helvetica Neue"/>
                <a:cs typeface="Helvetica Neue"/>
                <a:sym typeface="Helvetica Neue"/>
              </a:rPr>
              <a:t>Send the communication below to all participants within a week of their learning session.  </a:t>
            </a:r>
            <a:endParaRPr kumimoji="0" lang="en-US"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TextBox 16">
            <a:extLst>
              <a:ext uri="{FF2B5EF4-FFF2-40B4-BE49-F238E27FC236}">
                <a16:creationId xmlns:a16="http://schemas.microsoft.com/office/drawing/2014/main" id="{9B178B9B-2283-4A6A-8D33-7603F1AD20FB}"/>
              </a:ext>
            </a:extLst>
          </p:cNvPr>
          <p:cNvSpPr txBox="1"/>
          <p:nvPr/>
        </p:nvSpPr>
        <p:spPr>
          <a:xfrm>
            <a:off x="859605" y="11167409"/>
            <a:ext cx="601005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hlinkClick r:id="rId9" action="ppaction://hlinksldjump"/>
              </a:rPr>
              <a:t>Return to Implementation Roadmap</a:t>
            </a:r>
            <a:endPar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FA756E76-8511-42E4-A241-13E847C99C36}"/>
              </a:ext>
            </a:extLst>
          </p:cNvPr>
          <p:cNvPicPr>
            <a:picLocks noChangeAspect="1"/>
          </p:cNvPicPr>
          <p:nvPr/>
        </p:nvPicPr>
        <p:blipFill>
          <a:blip r:embed="rId10"/>
          <a:stretch>
            <a:fillRect/>
          </a:stretch>
        </p:blipFill>
        <p:spPr>
          <a:xfrm>
            <a:off x="8587249" y="8490206"/>
            <a:ext cx="7209502" cy="4827985"/>
          </a:xfrm>
          <a:prstGeom prst="rect">
            <a:avLst/>
          </a:prstGeom>
        </p:spPr>
      </p:pic>
      <p:pic>
        <p:nvPicPr>
          <p:cNvPr id="6" name="Picture 5">
            <a:extLst>
              <a:ext uri="{FF2B5EF4-FFF2-40B4-BE49-F238E27FC236}">
                <a16:creationId xmlns:a16="http://schemas.microsoft.com/office/drawing/2014/main" id="{81D252C2-2732-4225-A833-568D37064FCF}"/>
              </a:ext>
            </a:extLst>
          </p:cNvPr>
          <p:cNvPicPr>
            <a:picLocks noChangeAspect="1"/>
          </p:cNvPicPr>
          <p:nvPr/>
        </p:nvPicPr>
        <p:blipFill>
          <a:blip r:embed="rId11"/>
          <a:stretch>
            <a:fillRect/>
          </a:stretch>
        </p:blipFill>
        <p:spPr>
          <a:xfrm>
            <a:off x="17869391" y="8490206"/>
            <a:ext cx="5413941" cy="4825469"/>
          </a:xfrm>
          <a:prstGeom prst="rect">
            <a:avLst/>
          </a:prstGeom>
        </p:spPr>
      </p:pic>
    </p:spTree>
    <p:extLst>
      <p:ext uri="{BB962C8B-B14F-4D97-AF65-F5344CB8AC3E}">
        <p14:creationId xmlns:p14="http://schemas.microsoft.com/office/powerpoint/2010/main" val="262056571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2927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09EE274-0296-4321-95DA-6C16C593D1AB}"/>
              </a:ext>
            </a:extLst>
          </p:cNvPr>
          <p:cNvSpPr/>
          <p:nvPr/>
        </p:nvSpPr>
        <p:spPr>
          <a:xfrm>
            <a:off x="7729268" y="12445170"/>
            <a:ext cx="16654732" cy="127083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AC7516CD-4A68-48DE-B4BE-D6C4A7AF8F36}"/>
              </a:ext>
            </a:extLst>
          </p:cNvPr>
          <p:cNvSpPr>
            <a:spLocks noGrp="1"/>
          </p:cNvSpPr>
          <p:nvPr>
            <p:ph type="title"/>
          </p:nvPr>
        </p:nvSpPr>
        <p:spPr>
          <a:xfrm>
            <a:off x="625448" y="4715070"/>
            <a:ext cx="6394026" cy="5486400"/>
          </a:xfrm>
        </p:spPr>
        <p:txBody>
          <a:bodyPr vert="horz" lIns="91440" tIns="45720" rIns="91440" bIns="45720" rtlCol="0" anchor="t">
            <a:normAutofit fontScale="90000"/>
          </a:bodyPr>
          <a:lstStyle/>
          <a:p>
            <a:pPr algn="ctr" defTabSz="914400">
              <a:lnSpc>
                <a:spcPct val="90000"/>
              </a:lnSpc>
              <a:spcBef>
                <a:spcPct val="0"/>
              </a:spcBef>
            </a:pPr>
            <a:r>
              <a:rPr lang="en-US" sz="9600" kern="1200" dirty="0">
                <a:solidFill>
                  <a:schemeClr val="bg1"/>
                </a:solidFill>
                <a:latin typeface="+mj-lt"/>
                <a:ea typeface="+mj-ea"/>
                <a:cs typeface="+mj-cs"/>
              </a:rPr>
              <a:t>Leaders Option 1: Your Next Team Meeting</a:t>
            </a:r>
          </a:p>
        </p:txBody>
      </p:sp>
      <p:sp>
        <p:nvSpPr>
          <p:cNvPr id="7" name="Rectangle 6">
            <a:extLst>
              <a:ext uri="{FF2B5EF4-FFF2-40B4-BE49-F238E27FC236}">
                <a16:creationId xmlns:a16="http://schemas.microsoft.com/office/drawing/2014/main" id="{845CB47E-CE6F-4C0C-9584-261667D687D0}"/>
              </a:ext>
            </a:extLst>
          </p:cNvPr>
          <p:cNvSpPr/>
          <p:nvPr/>
        </p:nvSpPr>
        <p:spPr>
          <a:xfrm>
            <a:off x="7958336" y="5162387"/>
            <a:ext cx="16196595" cy="6986528"/>
          </a:xfrm>
          <a:prstGeom prst="rect">
            <a:avLst/>
          </a:prstGeom>
          <a:ln w="12700">
            <a:solidFill>
              <a:schemeClr val="accent1"/>
            </a:solidFill>
          </a:ln>
        </p:spPr>
        <p:txBody>
          <a:bodyPr wrap="square">
            <a:spAutoFit/>
          </a:bodyPr>
          <a:lstStyle/>
          <a:p>
            <a:pPr algn="l"/>
            <a:r>
              <a:rPr lang="en-US" sz="1600" b="0" dirty="0"/>
              <a:t>On </a:t>
            </a:r>
            <a:r>
              <a:rPr lang="en-US" sz="1600" b="0" dirty="0">
                <a:highlight>
                  <a:srgbClr val="FFFF00"/>
                </a:highlight>
              </a:rPr>
              <a:t>[insert date of work session or first module</a:t>
            </a:r>
            <a:r>
              <a:rPr lang="en-US" sz="1600" b="0" dirty="0"/>
              <a:t>], you will be participating in a Report Session with your peers and colleagues around our [</a:t>
            </a:r>
            <a:r>
              <a:rPr lang="en-US" sz="1600" b="0" dirty="0">
                <a:highlight>
                  <a:srgbClr val="FFFF00"/>
                </a:highlight>
              </a:rPr>
              <a:t>Unconscious Bias or name of program</a:t>
            </a:r>
            <a:r>
              <a:rPr lang="en-US" sz="1600" b="0" dirty="0"/>
              <a:t>] initiative!  During this [</a:t>
            </a:r>
            <a:r>
              <a:rPr lang="en-US" sz="1600" b="0" dirty="0">
                <a:highlight>
                  <a:srgbClr val="FFFF00"/>
                </a:highlight>
              </a:rPr>
              <a:t>insert length of session</a:t>
            </a:r>
            <a:r>
              <a:rPr lang="en-US" sz="1600" b="0" dirty="0"/>
              <a:t>], you will:</a:t>
            </a:r>
            <a:endParaRPr lang="en-US" sz="1600" b="0" dirty="0">
              <a:highlight>
                <a:srgbClr val="FFFF00"/>
              </a:highlight>
            </a:endParaRPr>
          </a:p>
          <a:p>
            <a:pPr lvl="4" indent="0" algn="l"/>
            <a:endParaRPr lang="en-US" sz="1600" b="0" dirty="0"/>
          </a:p>
          <a:p>
            <a:pPr marL="285750" lvl="4" indent="-285750" algn="l">
              <a:buFont typeface="Arial" panose="020B0604020202020204" pitchFamily="34" charset="0"/>
              <a:buChar char="•"/>
            </a:pPr>
            <a:r>
              <a:rPr lang="en-US" sz="1600" dirty="0">
                <a:solidFill>
                  <a:schemeClr val="tx1"/>
                </a:solidFill>
              </a:rPr>
              <a:t>Participate</a:t>
            </a:r>
            <a:r>
              <a:rPr lang="en-US" sz="1600" b="0" dirty="0">
                <a:solidFill>
                  <a:schemeClr val="tx1"/>
                </a:solidFill>
              </a:rPr>
              <a:t> in a ‘teach-to-learn’ using the Practice Cards from your work session (</a:t>
            </a:r>
            <a:r>
              <a:rPr lang="en-US" sz="1600" b="0" dirty="0">
                <a:solidFill>
                  <a:schemeClr val="tx1"/>
                </a:solidFill>
                <a:hlinkClick r:id="rId3"/>
              </a:rPr>
              <a:t>download available here</a:t>
            </a:r>
            <a:r>
              <a:rPr lang="en-US" sz="1600" b="0" dirty="0">
                <a:solidFill>
                  <a:schemeClr val="tx1"/>
                </a:solidFill>
              </a:rPr>
              <a:t>)</a:t>
            </a:r>
          </a:p>
          <a:p>
            <a:pPr marL="285750" lvl="4" indent="-285750" algn="l">
              <a:buFont typeface="Arial" panose="020B0604020202020204" pitchFamily="34" charset="0"/>
              <a:buChar char="•"/>
            </a:pPr>
            <a:r>
              <a:rPr lang="en-US" sz="1600" dirty="0">
                <a:solidFill>
                  <a:schemeClr val="tx1"/>
                </a:solidFill>
              </a:rPr>
              <a:t>Engage</a:t>
            </a:r>
            <a:r>
              <a:rPr lang="en-US" sz="1600" b="0" dirty="0">
                <a:solidFill>
                  <a:schemeClr val="tx1"/>
                </a:solidFill>
              </a:rPr>
              <a:t> in facilitated discussions, led by </a:t>
            </a:r>
            <a:r>
              <a:rPr lang="en-US" sz="1600" b="0" dirty="0">
                <a:solidFill>
                  <a:schemeClr val="tx1"/>
                </a:solidFill>
                <a:highlight>
                  <a:srgbClr val="FFFF00"/>
                </a:highlight>
              </a:rPr>
              <a:t>[FC consultant/internal facilitator/DEI practitioner/</a:t>
            </a:r>
            <a:r>
              <a:rPr lang="en-US" sz="1600" b="0" dirty="0" err="1">
                <a:solidFill>
                  <a:schemeClr val="tx1"/>
                </a:solidFill>
                <a:highlight>
                  <a:srgbClr val="FFFF00"/>
                </a:highlight>
              </a:rPr>
              <a:t>etc</a:t>
            </a:r>
            <a:r>
              <a:rPr lang="en-US" sz="1600" b="0" dirty="0">
                <a:solidFill>
                  <a:schemeClr val="tx1"/>
                </a:solidFill>
                <a:highlight>
                  <a:srgbClr val="FFFF00"/>
                </a:highlight>
              </a:rPr>
              <a:t>]</a:t>
            </a:r>
          </a:p>
          <a:p>
            <a:pPr marL="285750" lvl="4" indent="-285750" algn="l">
              <a:buFont typeface="Arial" panose="020B0604020202020204" pitchFamily="34" charset="0"/>
              <a:buChar char="•"/>
            </a:pPr>
            <a:r>
              <a:rPr lang="en-US" sz="1600" dirty="0">
                <a:solidFill>
                  <a:schemeClr val="tx1"/>
                </a:solidFill>
              </a:rPr>
              <a:t>Commit </a:t>
            </a:r>
            <a:r>
              <a:rPr lang="en-US" sz="1600" b="0" dirty="0">
                <a:solidFill>
                  <a:schemeClr val="tx1"/>
                </a:solidFill>
              </a:rPr>
              <a:t>to next steps and action items</a:t>
            </a:r>
          </a:p>
          <a:p>
            <a:pPr marL="285750" lvl="4" indent="-285750" algn="l">
              <a:buFont typeface="Arial" panose="020B0604020202020204" pitchFamily="34" charset="0"/>
              <a:buChar char="•"/>
            </a:pPr>
            <a:r>
              <a:rPr lang="en-US" sz="1600" dirty="0">
                <a:solidFill>
                  <a:schemeClr val="tx1"/>
                </a:solidFill>
              </a:rPr>
              <a:t>Complete</a:t>
            </a:r>
            <a:r>
              <a:rPr lang="en-US" sz="1600" b="0" dirty="0">
                <a:solidFill>
                  <a:schemeClr val="tx1"/>
                </a:solidFill>
              </a:rPr>
              <a:t> a Pulse Survey </a:t>
            </a:r>
            <a:r>
              <a:rPr lang="en-US" sz="1600" i="1" dirty="0">
                <a:solidFill>
                  <a:schemeClr val="tx1"/>
                </a:solidFill>
                <a:highlight>
                  <a:srgbClr val="FFFF00"/>
                </a:highlight>
              </a:rPr>
              <a:t>(optional – please contact </a:t>
            </a:r>
            <a:r>
              <a:rPr lang="en-US" sz="1600" i="1" dirty="0">
                <a:solidFill>
                  <a:schemeClr val="tx1"/>
                </a:solidFill>
                <a:highlight>
                  <a:srgbClr val="FFFF00"/>
                </a:highlight>
                <a:hlinkClick r:id="rId4"/>
              </a:rPr>
              <a:t>vacare@franklincovey.com</a:t>
            </a:r>
            <a:r>
              <a:rPr lang="en-US" sz="1600" i="1" dirty="0">
                <a:solidFill>
                  <a:schemeClr val="tx1"/>
                </a:solidFill>
                <a:highlight>
                  <a:srgbClr val="FFFF00"/>
                </a:highlight>
              </a:rPr>
              <a:t> if you need support with surveys)</a:t>
            </a:r>
            <a:endParaRPr lang="en-US" sz="1600" b="0" dirty="0">
              <a:solidFill>
                <a:schemeClr val="tx1"/>
              </a:solidFill>
              <a:highlight>
                <a:srgbClr val="FFFF00"/>
              </a:highlight>
            </a:endParaRPr>
          </a:p>
          <a:p>
            <a:pPr lvl="4" indent="0" algn="l"/>
            <a:endParaRPr lang="en-US" sz="1600" b="0" dirty="0"/>
          </a:p>
          <a:p>
            <a:pPr lvl="4" indent="0" algn="l"/>
            <a:r>
              <a:rPr lang="en-US" sz="1600" b="0" dirty="0"/>
              <a:t>As a result of this session, you will have a deeper understanding of the role unconscious bias plays in your team as well as in [</a:t>
            </a:r>
            <a:r>
              <a:rPr lang="en-US" sz="1600" b="0" dirty="0">
                <a:highlight>
                  <a:srgbClr val="FFFF00"/>
                </a:highlight>
              </a:rPr>
              <a:t>organization name’s</a:t>
            </a:r>
            <a:r>
              <a:rPr lang="en-US" sz="1600" b="0" dirty="0"/>
              <a:t>] culture and strategic goals.  You will also have a renewed focus on your commitments and be positioned to lead conversation around bias, inclusion, and performance within your teams. </a:t>
            </a:r>
          </a:p>
          <a:p>
            <a:pPr lvl="4" indent="0" algn="l"/>
            <a:endParaRPr lang="en-US" sz="1600" b="0" dirty="0"/>
          </a:p>
          <a:p>
            <a:pPr algn="l"/>
            <a:r>
              <a:rPr lang="en-US" sz="1600" b="0" dirty="0"/>
              <a:t>You are the steward of </a:t>
            </a:r>
            <a:r>
              <a:rPr lang="en-US" sz="1600" b="0" dirty="0">
                <a:highlight>
                  <a:srgbClr val="FFFF00"/>
                </a:highlight>
              </a:rPr>
              <a:t>[organization name]’s </a:t>
            </a:r>
            <a:r>
              <a:rPr lang="en-US" sz="1600" b="0" dirty="0"/>
              <a:t>organizational culture.  That culture is shaped one conversation, one action a time.  Below you will find a series of discussion questions that can be used to engage your team around the top of Unconscious Bias and its impact on team performance and individual engagement:</a:t>
            </a:r>
          </a:p>
          <a:p>
            <a:pPr algn="l"/>
            <a:endParaRPr lang="en-US" sz="1600" b="0" dirty="0"/>
          </a:p>
          <a:p>
            <a:pPr marL="285750" indent="-285750" algn="l">
              <a:buFont typeface="Arial" panose="020B0604020202020204" pitchFamily="34" charset="0"/>
              <a:buChar char="•"/>
            </a:pPr>
            <a:r>
              <a:rPr lang="en-US" sz="1600" b="0" dirty="0"/>
              <a:t>What biases or preferences are you aware of in how our team works together? </a:t>
            </a:r>
            <a:r>
              <a:rPr lang="en-US" sz="1600" i="1" dirty="0"/>
              <a:t>(</a:t>
            </a:r>
            <a:r>
              <a:rPr lang="en-US" sz="1600" b="0" i="1" dirty="0"/>
              <a:t>this could be in hiring, making decisions, delegating, etc.) </a:t>
            </a:r>
            <a:endParaRPr lang="en-US" sz="1600" b="0" dirty="0"/>
          </a:p>
          <a:p>
            <a:pPr marL="285750" indent="-285750" algn="l">
              <a:buFont typeface="Arial" panose="020B0604020202020204" pitchFamily="34" charset="0"/>
              <a:buChar char="•"/>
            </a:pPr>
            <a:r>
              <a:rPr lang="en-US" sz="1600" b="0" dirty="0"/>
              <a:t>What does it look like when a team member is in the damaging zone? The limiting zone?  The high-performance zone?  </a:t>
            </a:r>
            <a:r>
              <a:rPr lang="en-US" sz="1600" b="0" i="1" dirty="0"/>
              <a:t>(use Practice Card 1 and workbook pages 8-9)</a:t>
            </a:r>
          </a:p>
          <a:p>
            <a:pPr marL="285750" indent="-285750" algn="l">
              <a:buFont typeface="Arial" panose="020B0604020202020204" pitchFamily="34" charset="0"/>
              <a:buChar char="•"/>
            </a:pPr>
            <a:r>
              <a:rPr lang="en-US" sz="1600" b="0" dirty="0"/>
              <a:t>Is there any part of yourself that you have felt, at some point in your career, couldn’t be an aspect of who you were at work? How did that make you feel?</a:t>
            </a:r>
          </a:p>
          <a:p>
            <a:pPr marL="285750" indent="-285750" algn="l">
              <a:buFont typeface="Arial" panose="020B0604020202020204" pitchFamily="34" charset="0"/>
              <a:buChar char="•"/>
            </a:pPr>
            <a:r>
              <a:rPr lang="en-US" sz="1600" b="0" dirty="0"/>
              <a:t>Which of the three bias traps are the most common in our workplace? How can we avoid them? </a:t>
            </a:r>
            <a:r>
              <a:rPr lang="en-US" sz="1600" b="0" i="1" dirty="0"/>
              <a:t>(use Practice Cards 2, 3, and 4 from your Participant Materials)</a:t>
            </a:r>
          </a:p>
          <a:p>
            <a:pPr marL="285750" indent="-285750" algn="l">
              <a:buFont typeface="Arial" panose="020B0604020202020204" pitchFamily="34" charset="0"/>
              <a:buChar char="•"/>
            </a:pPr>
            <a:r>
              <a:rPr lang="en-US" sz="1600" b="0" dirty="0"/>
              <a:t>What makes it hard to be courageous?  What makes courage important in moving our team into the High-Performance Zone?</a:t>
            </a:r>
          </a:p>
          <a:p>
            <a:pPr algn="l"/>
            <a:endParaRPr lang="en-US" sz="1600" b="0" dirty="0"/>
          </a:p>
          <a:p>
            <a:pPr algn="l"/>
            <a:r>
              <a:rPr lang="en-US" sz="1600" b="0" dirty="0"/>
              <a:t>Would you like a refresher prior to the report session?  Click on any of the three, 30-minute “Unconscious Bias” </a:t>
            </a:r>
            <a:r>
              <a:rPr lang="en-US" sz="1600" b="0" dirty="0" err="1"/>
              <a:t>Excelerators</a:t>
            </a:r>
            <a:r>
              <a:rPr lang="en-US" sz="1600" b="0" dirty="0"/>
              <a:t> below and log in to your All Access Pass Portal to review key concepts:</a:t>
            </a:r>
          </a:p>
          <a:p>
            <a:pPr algn="l"/>
            <a:endParaRPr lang="en-US" sz="1600" b="0" dirty="0"/>
          </a:p>
          <a:p>
            <a:pPr marL="285750" indent="-285750" algn="l">
              <a:buFont typeface="Arial" panose="020B0604020202020204" pitchFamily="34" charset="0"/>
              <a:buChar char="•"/>
            </a:pPr>
            <a:r>
              <a:rPr lang="en-US" sz="1600" dirty="0"/>
              <a:t>Unconscious Bias Part 1: Identify Bias - </a:t>
            </a:r>
            <a:r>
              <a:rPr lang="en-US" sz="1600" b="0" dirty="0">
                <a:hlinkClick r:id="rId5"/>
              </a:rPr>
              <a:t>https://phil-frb.allaccesspass.com/mod/scorm/player.php?cm=11496&amp;scoid=17645&amp;display=popup</a:t>
            </a:r>
            <a:r>
              <a:rPr lang="en-US" sz="1600" b="0" dirty="0"/>
              <a:t> </a:t>
            </a:r>
          </a:p>
          <a:p>
            <a:pPr marL="285750" indent="-285750" algn="l">
              <a:buFont typeface="Arial" panose="020B0604020202020204" pitchFamily="34" charset="0"/>
              <a:buChar char="•"/>
            </a:pPr>
            <a:r>
              <a:rPr lang="en-US" sz="1600" dirty="0"/>
              <a:t>Unconscious Bias Part 2: Cultivate Connection - </a:t>
            </a:r>
            <a:r>
              <a:rPr lang="en-US" sz="1600" b="0" dirty="0">
                <a:hlinkClick r:id="rId6"/>
              </a:rPr>
              <a:t>https://phil-frb.allaccesspass.com/mod/scorm/player.php?cm=11497&amp;scoid=17598&amp;display=popup</a:t>
            </a:r>
            <a:r>
              <a:rPr lang="en-US" sz="1600" b="0" dirty="0"/>
              <a:t> </a:t>
            </a:r>
          </a:p>
          <a:p>
            <a:pPr marL="285750" indent="-285750" algn="l">
              <a:buFont typeface="Arial" panose="020B0604020202020204" pitchFamily="34" charset="0"/>
              <a:buChar char="•"/>
            </a:pPr>
            <a:r>
              <a:rPr lang="en-US" sz="1600" dirty="0"/>
              <a:t>Unconscious Bias Part 3: Choose Courage - </a:t>
            </a:r>
            <a:r>
              <a:rPr lang="en-US" sz="1600" b="0" dirty="0">
                <a:hlinkClick r:id="rId7"/>
              </a:rPr>
              <a:t>https://phil-frb.allaccesspass.com/mod/scorm/player.php?cm=11498&amp;scoid=17600&amp;display=popup</a:t>
            </a:r>
            <a:r>
              <a:rPr lang="en-US" sz="1600" b="0" dirty="0"/>
              <a:t> </a:t>
            </a:r>
          </a:p>
          <a:p>
            <a:pPr algn="l"/>
            <a:endParaRPr lang="en-US" sz="1600" b="0" dirty="0"/>
          </a:p>
          <a:p>
            <a:pPr algn="l"/>
            <a:r>
              <a:rPr lang="en-US" sz="1600" b="0" dirty="0"/>
              <a:t>We’ll see you on [</a:t>
            </a:r>
            <a:r>
              <a:rPr lang="en-US" sz="1600" b="0" dirty="0">
                <a:highlight>
                  <a:srgbClr val="FFFF00"/>
                </a:highlight>
              </a:rPr>
              <a:t>insert date of report session</a:t>
            </a:r>
            <a:r>
              <a:rPr lang="en-US" sz="1600" b="0" dirty="0"/>
              <a:t>]!</a:t>
            </a:r>
          </a:p>
        </p:txBody>
      </p:sp>
      <p:sp>
        <p:nvSpPr>
          <p:cNvPr id="8" name="TextBox 7">
            <a:extLst>
              <a:ext uri="{FF2B5EF4-FFF2-40B4-BE49-F238E27FC236}">
                <a16:creationId xmlns:a16="http://schemas.microsoft.com/office/drawing/2014/main" id="{C8AB21EA-7617-492E-938C-8FC31B57D414}"/>
              </a:ext>
            </a:extLst>
          </p:cNvPr>
          <p:cNvSpPr txBox="1"/>
          <p:nvPr/>
        </p:nvSpPr>
        <p:spPr>
          <a:xfrm>
            <a:off x="7997218" y="393917"/>
            <a:ext cx="16196594"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2800" b="1" i="0" u="none" strike="noStrike" cap="none" spc="0" normalizeH="0" baseline="0" dirty="0">
                <a:ln>
                  <a:noFill/>
                </a:ln>
                <a:solidFill>
                  <a:schemeClr val="accent1"/>
                </a:solidFill>
                <a:effectLst/>
                <a:uFillTx/>
                <a:latin typeface="Helvetica Neue"/>
                <a:ea typeface="Helvetica Neue"/>
                <a:cs typeface="Helvetica Neue"/>
                <a:sym typeface="Helvetica Neue"/>
              </a:rPr>
              <a:t>During the </a:t>
            </a:r>
            <a:r>
              <a:rPr lang="en-US" sz="2800" dirty="0">
                <a:solidFill>
                  <a:schemeClr val="accent1"/>
                </a:solidFill>
              </a:rPr>
              <a:t>five week Jhana reinforcement track, Leaders can engage their teams in a debrief session. </a:t>
            </a:r>
            <a:r>
              <a:rPr lang="en-US" sz="2800" b="0" dirty="0">
                <a:solidFill>
                  <a:schemeClr val="tx1"/>
                </a:solidFill>
              </a:rPr>
              <a:t>This session is an opportunity for your leaders and their teams to reconnect around their UB journey.  During this 60-90 minute session, participants will:</a:t>
            </a:r>
          </a:p>
          <a:p>
            <a:pPr marL="0" marR="0" indent="0" algn="l" defTabSz="825500"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5" name="TextBox 14">
            <a:extLst>
              <a:ext uri="{FF2B5EF4-FFF2-40B4-BE49-F238E27FC236}">
                <a16:creationId xmlns:a16="http://schemas.microsoft.com/office/drawing/2014/main" id="{68ED96D2-136A-4679-8BAC-FE772F3D07F7}"/>
              </a:ext>
            </a:extLst>
          </p:cNvPr>
          <p:cNvSpPr txBox="1"/>
          <p:nvPr/>
        </p:nvSpPr>
        <p:spPr>
          <a:xfrm>
            <a:off x="9847115" y="12445170"/>
            <a:ext cx="1249680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strike="noStrike" cap="none" spc="0" normalizeH="0" baseline="0" dirty="0">
                <a:ln>
                  <a:noFill/>
                </a:ln>
                <a:solidFill>
                  <a:schemeClr val="accent1"/>
                </a:solidFill>
                <a:effectLst/>
                <a:uFillTx/>
                <a:latin typeface="Helvetica Neue"/>
                <a:ea typeface="Helvetica Neue"/>
                <a:cs typeface="Helvetica Neue"/>
                <a:sym typeface="Helvetica Neue"/>
              </a:rPr>
              <a:t>The next six pages provide a snapshot of what this Report Session would look like.  As you approach this phase in the implementation roadmap, contact a member of your FranklinCovey for </a:t>
            </a:r>
            <a:r>
              <a:rPr lang="en-US" sz="2000" dirty="0">
                <a:solidFill>
                  <a:schemeClr val="accent1"/>
                </a:solidFill>
              </a:rPr>
              <a:t>the companion </a:t>
            </a:r>
            <a:r>
              <a:rPr kumimoji="0" lang="en-US" sz="2000" strike="noStrike" cap="none" spc="0" normalizeH="0" baseline="0" dirty="0">
                <a:ln>
                  <a:noFill/>
                </a:ln>
                <a:solidFill>
                  <a:schemeClr val="accent1"/>
                </a:solidFill>
                <a:effectLst/>
                <a:uFillTx/>
                <a:latin typeface="Helvetica Neue"/>
                <a:ea typeface="Helvetica Neue"/>
                <a:cs typeface="Helvetica Neue"/>
                <a:sym typeface="Helvetica Neue"/>
              </a:rPr>
              <a:t>slide deck.  </a:t>
            </a:r>
          </a:p>
        </p:txBody>
      </p:sp>
      <p:sp>
        <p:nvSpPr>
          <p:cNvPr id="17" name="TextBox 16">
            <a:extLst>
              <a:ext uri="{FF2B5EF4-FFF2-40B4-BE49-F238E27FC236}">
                <a16:creationId xmlns:a16="http://schemas.microsoft.com/office/drawing/2014/main" id="{9B178B9B-2283-4A6A-8D33-7603F1AD20FB}"/>
              </a:ext>
            </a:extLst>
          </p:cNvPr>
          <p:cNvSpPr txBox="1"/>
          <p:nvPr/>
        </p:nvSpPr>
        <p:spPr>
          <a:xfrm>
            <a:off x="859605" y="11167409"/>
            <a:ext cx="601005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hlinkClick r:id="rId8" action="ppaction://hlinksldjump"/>
              </a:rPr>
              <a:t>Return to Implementation Roadmap</a:t>
            </a:r>
            <a:endPar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9" name="Graphic 18" descr="Group brainstorm">
            <a:extLst>
              <a:ext uri="{FF2B5EF4-FFF2-40B4-BE49-F238E27FC236}">
                <a16:creationId xmlns:a16="http://schemas.microsoft.com/office/drawing/2014/main" id="{C2618942-12C8-469F-8FAE-61FD5FA31F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11890" y="2657510"/>
            <a:ext cx="1821141" cy="1821141"/>
          </a:xfrm>
          <a:prstGeom prst="rect">
            <a:avLst/>
          </a:prstGeom>
        </p:spPr>
      </p:pic>
      <p:sp>
        <p:nvSpPr>
          <p:cNvPr id="5" name="Rectangle 4">
            <a:extLst>
              <a:ext uri="{FF2B5EF4-FFF2-40B4-BE49-F238E27FC236}">
                <a16:creationId xmlns:a16="http://schemas.microsoft.com/office/drawing/2014/main" id="{81E99FA3-5A19-418D-BB70-496AB0F4E1C4}"/>
              </a:ext>
            </a:extLst>
          </p:cNvPr>
          <p:cNvSpPr/>
          <p:nvPr/>
        </p:nvSpPr>
        <p:spPr>
          <a:xfrm>
            <a:off x="7997218" y="2013810"/>
            <a:ext cx="12192000" cy="1815882"/>
          </a:xfrm>
          <a:prstGeom prst="rect">
            <a:avLst/>
          </a:prstGeom>
        </p:spPr>
        <p:txBody>
          <a:bodyPr>
            <a:spAutoFit/>
          </a:bodyPr>
          <a:lstStyle/>
          <a:p>
            <a:pPr marL="457200" indent="-457200" algn="l">
              <a:buFont typeface="Arial" panose="020B0604020202020204" pitchFamily="34" charset="0"/>
              <a:buChar char="•"/>
            </a:pPr>
            <a:r>
              <a:rPr lang="en-US" sz="2800" dirty="0">
                <a:solidFill>
                  <a:schemeClr val="tx1"/>
                </a:solidFill>
              </a:rPr>
              <a:t>Participate</a:t>
            </a:r>
            <a:r>
              <a:rPr lang="en-US" sz="2800" b="0" dirty="0">
                <a:solidFill>
                  <a:schemeClr val="tx1"/>
                </a:solidFill>
              </a:rPr>
              <a:t> in a ‘teach-to-learn’ using the Practice Cards from their work session (download available here)</a:t>
            </a:r>
          </a:p>
          <a:p>
            <a:pPr marL="457200" indent="-457200" algn="l">
              <a:buFont typeface="Arial" panose="020B0604020202020204" pitchFamily="34" charset="0"/>
              <a:buChar char="•"/>
            </a:pPr>
            <a:r>
              <a:rPr lang="en-US" sz="2800" dirty="0">
                <a:solidFill>
                  <a:schemeClr val="tx1"/>
                </a:solidFill>
              </a:rPr>
              <a:t>Engage</a:t>
            </a:r>
            <a:r>
              <a:rPr lang="en-US" sz="2800" b="0" dirty="0">
                <a:solidFill>
                  <a:schemeClr val="tx1"/>
                </a:solidFill>
              </a:rPr>
              <a:t> in meaningful discussions </a:t>
            </a:r>
          </a:p>
          <a:p>
            <a:pPr marL="457200" indent="-457200" algn="l">
              <a:buFont typeface="Arial" panose="020B0604020202020204" pitchFamily="34" charset="0"/>
              <a:buChar char="•"/>
            </a:pPr>
            <a:r>
              <a:rPr lang="en-US" sz="2800" dirty="0">
                <a:solidFill>
                  <a:schemeClr val="tx1"/>
                </a:solidFill>
              </a:rPr>
              <a:t>Commit</a:t>
            </a:r>
            <a:r>
              <a:rPr lang="en-US" sz="2800" b="0" dirty="0">
                <a:solidFill>
                  <a:schemeClr val="tx1"/>
                </a:solidFill>
              </a:rPr>
              <a:t> to next steps and action items</a:t>
            </a:r>
          </a:p>
        </p:txBody>
      </p:sp>
      <p:sp>
        <p:nvSpPr>
          <p:cNvPr id="6" name="Rectangle 5">
            <a:extLst>
              <a:ext uri="{FF2B5EF4-FFF2-40B4-BE49-F238E27FC236}">
                <a16:creationId xmlns:a16="http://schemas.microsoft.com/office/drawing/2014/main" id="{7F323A27-D894-487F-9035-CB862A0EAF92}"/>
              </a:ext>
            </a:extLst>
          </p:cNvPr>
          <p:cNvSpPr/>
          <p:nvPr/>
        </p:nvSpPr>
        <p:spPr>
          <a:xfrm>
            <a:off x="7729268" y="13381920"/>
            <a:ext cx="7415142" cy="338554"/>
          </a:xfrm>
          <a:prstGeom prst="rect">
            <a:avLst/>
          </a:prstGeom>
        </p:spPr>
        <p:txBody>
          <a:bodyPr wrap="square">
            <a:spAutoFit/>
          </a:bodyPr>
          <a:lstStyle/>
          <a:p>
            <a:r>
              <a:rPr lang="en-US" sz="1600" b="0" i="1" dirty="0">
                <a:solidFill>
                  <a:schemeClr val="tx1"/>
                </a:solidFill>
              </a:rPr>
              <a:t>*(optional activity for organizations who choose to utilize this part of the process</a:t>
            </a:r>
            <a:r>
              <a:rPr lang="en-US" sz="1600" b="0" dirty="0">
                <a:solidFill>
                  <a:schemeClr val="tx1"/>
                </a:solidFill>
              </a:rPr>
              <a:t>) </a:t>
            </a:r>
            <a:endParaRPr lang="en-US" sz="1600" dirty="0"/>
          </a:p>
        </p:txBody>
      </p:sp>
      <p:sp>
        <p:nvSpPr>
          <p:cNvPr id="22" name="Rectangle 21">
            <a:extLst>
              <a:ext uri="{FF2B5EF4-FFF2-40B4-BE49-F238E27FC236}">
                <a16:creationId xmlns:a16="http://schemas.microsoft.com/office/drawing/2014/main" id="{C5D05E4C-9A57-4823-99DD-181ABBCE73C3}"/>
              </a:ext>
            </a:extLst>
          </p:cNvPr>
          <p:cNvSpPr/>
          <p:nvPr/>
        </p:nvSpPr>
        <p:spPr>
          <a:xfrm>
            <a:off x="7768149" y="3873439"/>
            <a:ext cx="16654732" cy="106786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solidFill>
                <a:srgbClr val="FFFFFF"/>
              </a:solidFill>
              <a:effectLst/>
              <a:uFillTx/>
              <a:latin typeface="+mn-lt"/>
              <a:ea typeface="+mn-ea"/>
              <a:cs typeface="+mn-cs"/>
              <a:sym typeface="Helvetica Neue Medium"/>
            </a:endParaRPr>
          </a:p>
        </p:txBody>
      </p:sp>
      <p:sp>
        <p:nvSpPr>
          <p:cNvPr id="23" name="TextBox 22">
            <a:extLst>
              <a:ext uri="{FF2B5EF4-FFF2-40B4-BE49-F238E27FC236}">
                <a16:creationId xmlns:a16="http://schemas.microsoft.com/office/drawing/2014/main" id="{A5783FF6-C981-4056-B713-5CC0CE6B2123}"/>
              </a:ext>
            </a:extLst>
          </p:cNvPr>
          <p:cNvSpPr txBox="1"/>
          <p:nvPr/>
        </p:nvSpPr>
        <p:spPr>
          <a:xfrm>
            <a:off x="9847115" y="4048297"/>
            <a:ext cx="12496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strike="noStrike" cap="none" spc="0" normalizeH="0" baseline="0" dirty="0">
                <a:ln>
                  <a:noFill/>
                </a:ln>
                <a:solidFill>
                  <a:schemeClr val="tx1"/>
                </a:solidFill>
                <a:effectLst/>
                <a:uFillTx/>
                <a:latin typeface="Helvetica Neue"/>
                <a:ea typeface="Helvetica Neue"/>
                <a:cs typeface="Helvetica Neue"/>
                <a:sym typeface="Helvetica Neue"/>
              </a:rPr>
              <a:t>The following email template can be used to schedule or remind participants of the upcoming Report Session. Remember to </a:t>
            </a:r>
            <a:r>
              <a:rPr kumimoji="0" lang="en-US" sz="2000" strike="noStrike" cap="none" spc="0" normalizeH="0" baseline="0" dirty="0">
                <a:ln>
                  <a:noFill/>
                </a:ln>
                <a:solidFill>
                  <a:schemeClr val="tx1"/>
                </a:solidFill>
                <a:effectLst/>
                <a:highlight>
                  <a:srgbClr val="FFFF00"/>
                </a:highlight>
                <a:uFillTx/>
                <a:latin typeface="Helvetica Neue"/>
                <a:ea typeface="Helvetica Neue"/>
                <a:cs typeface="Helvetica Neue"/>
                <a:sym typeface="Helvetica Neue"/>
              </a:rPr>
              <a:t>update all text highlighted in yellow </a:t>
            </a:r>
            <a:r>
              <a:rPr kumimoji="0" lang="en-US" sz="2000" strike="noStrike" cap="none" spc="0" normalizeH="0" baseline="0" dirty="0">
                <a:ln>
                  <a:noFill/>
                </a:ln>
                <a:solidFill>
                  <a:schemeClr val="tx1"/>
                </a:solidFill>
                <a:effectLst/>
                <a:uFillTx/>
                <a:latin typeface="Helvetica Neue"/>
                <a:ea typeface="Helvetica Neue"/>
                <a:cs typeface="Helvetica Neue"/>
                <a:sym typeface="Helvetica Neue"/>
              </a:rPr>
              <a:t>to your organization specific information.</a:t>
            </a:r>
          </a:p>
        </p:txBody>
      </p:sp>
    </p:spTree>
    <p:extLst>
      <p:ext uri="{BB962C8B-B14F-4D97-AF65-F5344CB8AC3E}">
        <p14:creationId xmlns:p14="http://schemas.microsoft.com/office/powerpoint/2010/main" val="11258294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2927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09EE274-0296-4321-95DA-6C16C593D1AB}"/>
              </a:ext>
            </a:extLst>
          </p:cNvPr>
          <p:cNvSpPr/>
          <p:nvPr/>
        </p:nvSpPr>
        <p:spPr>
          <a:xfrm>
            <a:off x="7729268" y="12445170"/>
            <a:ext cx="16654732" cy="127083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AC7516CD-4A68-48DE-B4BE-D6C4A7AF8F36}"/>
              </a:ext>
            </a:extLst>
          </p:cNvPr>
          <p:cNvSpPr>
            <a:spLocks noGrp="1"/>
          </p:cNvSpPr>
          <p:nvPr>
            <p:ph type="title"/>
          </p:nvPr>
        </p:nvSpPr>
        <p:spPr>
          <a:xfrm>
            <a:off x="625448" y="4715070"/>
            <a:ext cx="6394026" cy="5486400"/>
          </a:xfrm>
        </p:spPr>
        <p:txBody>
          <a:bodyPr vert="horz" lIns="91440" tIns="45720" rIns="91440" bIns="45720" rtlCol="0" anchor="t">
            <a:noAutofit/>
          </a:bodyPr>
          <a:lstStyle/>
          <a:p>
            <a:pPr algn="ctr" defTabSz="914400">
              <a:lnSpc>
                <a:spcPct val="90000"/>
              </a:lnSpc>
              <a:spcBef>
                <a:spcPct val="0"/>
              </a:spcBef>
            </a:pPr>
            <a:r>
              <a:rPr lang="en-US" sz="7000" kern="1200" dirty="0">
                <a:solidFill>
                  <a:schemeClr val="bg1"/>
                </a:solidFill>
                <a:latin typeface="+mj-lt"/>
                <a:ea typeface="+mj-ea"/>
                <a:cs typeface="+mj-cs"/>
              </a:rPr>
              <a:t>Leaders Option 2: 10 Minutes during Your Next Six Team Meetings</a:t>
            </a:r>
          </a:p>
        </p:txBody>
      </p:sp>
      <p:sp>
        <p:nvSpPr>
          <p:cNvPr id="7" name="Rectangle 6">
            <a:extLst>
              <a:ext uri="{FF2B5EF4-FFF2-40B4-BE49-F238E27FC236}">
                <a16:creationId xmlns:a16="http://schemas.microsoft.com/office/drawing/2014/main" id="{845CB47E-CE6F-4C0C-9584-261667D687D0}"/>
              </a:ext>
            </a:extLst>
          </p:cNvPr>
          <p:cNvSpPr/>
          <p:nvPr/>
        </p:nvSpPr>
        <p:spPr>
          <a:xfrm>
            <a:off x="7958336" y="6318151"/>
            <a:ext cx="16196595" cy="6001643"/>
          </a:xfrm>
          <a:prstGeom prst="rect">
            <a:avLst/>
          </a:prstGeom>
          <a:ln w="12700">
            <a:solidFill>
              <a:schemeClr val="accent1"/>
            </a:solidFill>
          </a:ln>
        </p:spPr>
        <p:txBody>
          <a:bodyPr wrap="square">
            <a:spAutoFit/>
          </a:bodyPr>
          <a:lstStyle/>
          <a:p>
            <a:pPr algn="l"/>
            <a:r>
              <a:rPr lang="en-US" sz="1600" b="0" dirty="0"/>
              <a:t>On </a:t>
            </a:r>
            <a:r>
              <a:rPr lang="en-US" sz="1600" b="0" dirty="0">
                <a:highlight>
                  <a:srgbClr val="FFFF00"/>
                </a:highlight>
              </a:rPr>
              <a:t>[insert date of work session or first module</a:t>
            </a:r>
            <a:r>
              <a:rPr lang="en-US" sz="1600" b="0" dirty="0"/>
              <a:t>], you will be participating in a Report Session with your peers and colleagues around our [</a:t>
            </a:r>
            <a:r>
              <a:rPr lang="en-US" sz="1600" b="0" dirty="0">
                <a:highlight>
                  <a:srgbClr val="FFFF00"/>
                </a:highlight>
              </a:rPr>
              <a:t>Unconscious Bias or name of program</a:t>
            </a:r>
            <a:r>
              <a:rPr lang="en-US" sz="1600" b="0" dirty="0"/>
              <a:t>] initiative!  During this [</a:t>
            </a:r>
            <a:r>
              <a:rPr lang="en-US" sz="1600" b="0" dirty="0">
                <a:highlight>
                  <a:srgbClr val="FFFF00"/>
                </a:highlight>
              </a:rPr>
              <a:t>insert length of session</a:t>
            </a:r>
            <a:r>
              <a:rPr lang="en-US" sz="1600" b="0" dirty="0"/>
              <a:t>], you will:</a:t>
            </a:r>
            <a:endParaRPr lang="en-US" sz="1600" b="0" dirty="0">
              <a:highlight>
                <a:srgbClr val="FFFF00"/>
              </a:highlight>
            </a:endParaRPr>
          </a:p>
          <a:p>
            <a:pPr lvl="4" indent="0" algn="l"/>
            <a:endParaRPr lang="en-US" sz="1600" b="0" dirty="0"/>
          </a:p>
          <a:p>
            <a:pPr marL="285750" lvl="4" indent="-285750" algn="l">
              <a:buFont typeface="Arial" panose="020B0604020202020204" pitchFamily="34" charset="0"/>
              <a:buChar char="•"/>
            </a:pPr>
            <a:r>
              <a:rPr lang="en-US" sz="1600" dirty="0">
                <a:solidFill>
                  <a:schemeClr val="tx1"/>
                </a:solidFill>
              </a:rPr>
              <a:t>Participate</a:t>
            </a:r>
            <a:r>
              <a:rPr lang="en-US" sz="1600" b="0" dirty="0">
                <a:solidFill>
                  <a:schemeClr val="tx1"/>
                </a:solidFill>
              </a:rPr>
              <a:t> in a ‘teach-to-learn’ using the Practice Cards from their work session (</a:t>
            </a:r>
            <a:r>
              <a:rPr lang="en-US" sz="1600" b="0" dirty="0">
                <a:solidFill>
                  <a:schemeClr val="tx1"/>
                </a:solidFill>
                <a:hlinkClick r:id="rId3"/>
              </a:rPr>
              <a:t>download available here</a:t>
            </a:r>
            <a:r>
              <a:rPr lang="en-US" sz="1600" b="0" dirty="0">
                <a:solidFill>
                  <a:schemeClr val="tx1"/>
                </a:solidFill>
              </a:rPr>
              <a:t>)</a:t>
            </a:r>
          </a:p>
          <a:p>
            <a:pPr marL="285750" lvl="4" indent="-285750" algn="l">
              <a:buFont typeface="Arial" panose="020B0604020202020204" pitchFamily="34" charset="0"/>
              <a:buChar char="•"/>
            </a:pPr>
            <a:r>
              <a:rPr lang="en-US" sz="1600" dirty="0">
                <a:solidFill>
                  <a:schemeClr val="tx1"/>
                </a:solidFill>
              </a:rPr>
              <a:t>Engage</a:t>
            </a:r>
            <a:r>
              <a:rPr lang="en-US" sz="1600" b="0" dirty="0">
                <a:solidFill>
                  <a:schemeClr val="tx1"/>
                </a:solidFill>
              </a:rPr>
              <a:t> in facilitated discussions, led by [FC consultant/internal facilitator/DEI practitioner/etc.]</a:t>
            </a:r>
          </a:p>
          <a:p>
            <a:pPr marL="285750" lvl="4" indent="-285750" algn="l">
              <a:buFont typeface="Arial" panose="020B0604020202020204" pitchFamily="34" charset="0"/>
              <a:buChar char="•"/>
            </a:pPr>
            <a:r>
              <a:rPr lang="en-US" sz="1600" dirty="0">
                <a:solidFill>
                  <a:schemeClr val="tx1"/>
                </a:solidFill>
              </a:rPr>
              <a:t>Commit </a:t>
            </a:r>
            <a:r>
              <a:rPr lang="en-US" sz="1600" b="0" dirty="0">
                <a:solidFill>
                  <a:schemeClr val="tx1"/>
                </a:solidFill>
              </a:rPr>
              <a:t>to next steps and action items</a:t>
            </a:r>
          </a:p>
          <a:p>
            <a:pPr marL="285750" lvl="4" indent="-285750" algn="l">
              <a:buFont typeface="Arial" panose="020B0604020202020204" pitchFamily="34" charset="0"/>
              <a:buChar char="•"/>
            </a:pPr>
            <a:r>
              <a:rPr lang="en-US" sz="1600" dirty="0">
                <a:solidFill>
                  <a:schemeClr val="tx1"/>
                </a:solidFill>
              </a:rPr>
              <a:t>Complete</a:t>
            </a:r>
            <a:r>
              <a:rPr lang="en-US" sz="1600" b="0" dirty="0">
                <a:solidFill>
                  <a:schemeClr val="tx1"/>
                </a:solidFill>
              </a:rPr>
              <a:t> a Pulse Survey </a:t>
            </a:r>
            <a:r>
              <a:rPr lang="en-US" sz="1600" i="1" dirty="0">
                <a:solidFill>
                  <a:schemeClr val="tx1"/>
                </a:solidFill>
                <a:highlight>
                  <a:srgbClr val="FFFF00"/>
                </a:highlight>
              </a:rPr>
              <a:t>(optional – please contact </a:t>
            </a:r>
            <a:r>
              <a:rPr lang="en-US" sz="1600" i="1" dirty="0">
                <a:solidFill>
                  <a:schemeClr val="tx1"/>
                </a:solidFill>
                <a:highlight>
                  <a:srgbClr val="FFFF00"/>
                </a:highlight>
                <a:hlinkClick r:id="rId4"/>
              </a:rPr>
              <a:t>vacare@franklincovey.com</a:t>
            </a:r>
            <a:r>
              <a:rPr lang="en-US" sz="1600" i="1" dirty="0">
                <a:solidFill>
                  <a:schemeClr val="tx1"/>
                </a:solidFill>
                <a:highlight>
                  <a:srgbClr val="FFFF00"/>
                </a:highlight>
              </a:rPr>
              <a:t> if you need support with surveys)</a:t>
            </a:r>
            <a:endParaRPr lang="en-US" sz="1600" b="0" dirty="0">
              <a:solidFill>
                <a:schemeClr val="tx1"/>
              </a:solidFill>
            </a:endParaRPr>
          </a:p>
          <a:p>
            <a:pPr marL="285750" lvl="4" indent="-285750" algn="l">
              <a:buFont typeface="Arial" panose="020B0604020202020204" pitchFamily="34" charset="0"/>
              <a:buChar char="•"/>
            </a:pPr>
            <a:r>
              <a:rPr lang="en-US" sz="1600" dirty="0">
                <a:solidFill>
                  <a:schemeClr val="tx1"/>
                </a:solidFill>
              </a:rPr>
              <a:t>Practice</a:t>
            </a:r>
            <a:r>
              <a:rPr lang="en-US" sz="1600" b="0" dirty="0">
                <a:solidFill>
                  <a:schemeClr val="tx1"/>
                </a:solidFill>
              </a:rPr>
              <a:t> leading an Unconscious Bias Huddle Discussion</a:t>
            </a:r>
          </a:p>
          <a:p>
            <a:pPr lvl="4" indent="0" algn="l"/>
            <a:endParaRPr lang="en-US" sz="1600" b="0" dirty="0"/>
          </a:p>
          <a:p>
            <a:pPr lvl="4" indent="0" algn="l"/>
            <a:r>
              <a:rPr lang="en-US" sz="1600" b="0" dirty="0"/>
              <a:t>As a result of this session, you will have a deeper understanding of the role unconscious bias plays in your team as well as in [</a:t>
            </a:r>
            <a:r>
              <a:rPr lang="en-US" sz="1600" b="0" dirty="0">
                <a:highlight>
                  <a:srgbClr val="FFFF00"/>
                </a:highlight>
              </a:rPr>
              <a:t>organization name’s</a:t>
            </a:r>
            <a:r>
              <a:rPr lang="en-US" sz="1600" b="0" dirty="0"/>
              <a:t>] culture and strategic goals.  You will also have a renewed focus on your commitments and be positioned to lead conversation around bias, inclusion, and performance within your teams. </a:t>
            </a:r>
          </a:p>
          <a:p>
            <a:pPr lvl="4" indent="0" algn="l"/>
            <a:endParaRPr lang="en-US" sz="1600" b="0" dirty="0"/>
          </a:p>
          <a:p>
            <a:pPr algn="l"/>
            <a:r>
              <a:rPr lang="en-US" sz="1600" b="0" dirty="0"/>
              <a:t>You are the steward of [</a:t>
            </a:r>
            <a:r>
              <a:rPr lang="en-US" sz="1600" b="0" dirty="0">
                <a:highlight>
                  <a:srgbClr val="FFFF00"/>
                </a:highlight>
              </a:rPr>
              <a:t>organization name</a:t>
            </a:r>
            <a:r>
              <a:rPr lang="en-US" sz="1600" b="0" dirty="0"/>
              <a:t>]’s organizational culture.  That culture is shaped one conversation, one action a time.  Thank you for your engagement in these conversations and your commitment to lead with inclusion.</a:t>
            </a:r>
          </a:p>
          <a:p>
            <a:pPr algn="l"/>
            <a:endParaRPr lang="en-US" sz="1600" b="0" dirty="0"/>
          </a:p>
          <a:p>
            <a:pPr algn="l"/>
            <a:endParaRPr lang="en-US" sz="1600" b="0" dirty="0"/>
          </a:p>
          <a:p>
            <a:pPr algn="l"/>
            <a:r>
              <a:rPr lang="en-US" sz="1600" b="0" dirty="0"/>
              <a:t>Would you like a refresher prior to the report session?  Click on any of the three, 30-minute “Unconscious Bias” </a:t>
            </a:r>
            <a:r>
              <a:rPr lang="en-US" sz="1600" b="0" dirty="0" err="1"/>
              <a:t>Excelerators</a:t>
            </a:r>
            <a:r>
              <a:rPr lang="en-US" sz="1600" b="0" dirty="0"/>
              <a:t> below and log in to your All Access Pass Portal to review key concepts:</a:t>
            </a:r>
          </a:p>
          <a:p>
            <a:pPr algn="l"/>
            <a:endParaRPr lang="en-US" sz="1600" b="0" dirty="0"/>
          </a:p>
          <a:p>
            <a:pPr marL="285750" indent="-285750" algn="l">
              <a:buFont typeface="Arial" panose="020B0604020202020204" pitchFamily="34" charset="0"/>
              <a:buChar char="•"/>
            </a:pPr>
            <a:r>
              <a:rPr lang="en-US" sz="1600" dirty="0"/>
              <a:t>Unconscious Bias Part 1: Identify Bias - </a:t>
            </a:r>
            <a:r>
              <a:rPr lang="en-US" sz="1600" b="0" dirty="0">
                <a:hlinkClick r:id="rId5"/>
              </a:rPr>
              <a:t>https://link.allaccesspass.com/mod/scorm/player.php?cm=11496&amp;scoid=17645&amp;display=popup</a:t>
            </a:r>
            <a:r>
              <a:rPr lang="en-US" sz="1600" b="0" dirty="0"/>
              <a:t> </a:t>
            </a:r>
          </a:p>
          <a:p>
            <a:pPr marL="285750" indent="-285750" algn="l">
              <a:buFont typeface="Arial" panose="020B0604020202020204" pitchFamily="34" charset="0"/>
              <a:buChar char="•"/>
            </a:pPr>
            <a:r>
              <a:rPr lang="en-US" sz="1600" dirty="0"/>
              <a:t>Unconscious Bias Part 2: Cultivate Connection - </a:t>
            </a:r>
            <a:r>
              <a:rPr lang="en-US" sz="1600" b="0" dirty="0">
                <a:hlinkClick r:id="rId6"/>
              </a:rPr>
              <a:t>https://link.allaccesspass.com/mod/scorm/player.php?cm=11497&amp;scoid=17598&amp;display=popup</a:t>
            </a:r>
            <a:r>
              <a:rPr lang="en-US" sz="1600" b="0" dirty="0"/>
              <a:t> </a:t>
            </a:r>
          </a:p>
          <a:p>
            <a:pPr marL="285750" indent="-285750" algn="l">
              <a:buFont typeface="Arial" panose="020B0604020202020204" pitchFamily="34" charset="0"/>
              <a:buChar char="•"/>
            </a:pPr>
            <a:r>
              <a:rPr lang="en-US" sz="1600" dirty="0"/>
              <a:t>Unconscious Bias Part 3: Choose Courage - </a:t>
            </a:r>
            <a:r>
              <a:rPr lang="en-US" sz="1600" b="0" dirty="0">
                <a:hlinkClick r:id="rId7"/>
              </a:rPr>
              <a:t>https://link.allaccesspass.com/mod/scorm/player.php?cm=11498&amp;scoid=17600&amp;display=popup</a:t>
            </a:r>
            <a:r>
              <a:rPr lang="en-US" sz="1600" b="0" dirty="0"/>
              <a:t> </a:t>
            </a:r>
          </a:p>
          <a:p>
            <a:pPr algn="l"/>
            <a:endParaRPr lang="en-US" sz="1600" b="0" dirty="0"/>
          </a:p>
          <a:p>
            <a:pPr algn="l"/>
            <a:r>
              <a:rPr lang="en-US" sz="1600" b="0" dirty="0"/>
              <a:t>We’ll see you on [</a:t>
            </a:r>
            <a:r>
              <a:rPr lang="en-US" sz="1600" b="0" dirty="0">
                <a:highlight>
                  <a:srgbClr val="FFFF00"/>
                </a:highlight>
              </a:rPr>
              <a:t>insert date of report session</a:t>
            </a:r>
            <a:r>
              <a:rPr lang="en-US" sz="1600" b="0" dirty="0"/>
              <a:t>]!</a:t>
            </a:r>
          </a:p>
        </p:txBody>
      </p:sp>
      <p:sp>
        <p:nvSpPr>
          <p:cNvPr id="8" name="TextBox 7">
            <a:extLst>
              <a:ext uri="{FF2B5EF4-FFF2-40B4-BE49-F238E27FC236}">
                <a16:creationId xmlns:a16="http://schemas.microsoft.com/office/drawing/2014/main" id="{C8AB21EA-7617-492E-938C-8FC31B57D414}"/>
              </a:ext>
            </a:extLst>
          </p:cNvPr>
          <p:cNvSpPr txBox="1"/>
          <p:nvPr/>
        </p:nvSpPr>
        <p:spPr>
          <a:xfrm>
            <a:off x="7997218" y="393917"/>
            <a:ext cx="16196594"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2800" b="1" i="0" u="none" strike="noStrike" cap="none" spc="0" normalizeH="0" baseline="0" dirty="0">
                <a:ln>
                  <a:noFill/>
                </a:ln>
                <a:solidFill>
                  <a:schemeClr val="accent1"/>
                </a:solidFill>
                <a:effectLst/>
                <a:uFillTx/>
                <a:latin typeface="Helvetica Neue"/>
                <a:ea typeface="Helvetica Neue"/>
                <a:cs typeface="Helvetica Neue"/>
                <a:sym typeface="Helvetica Neue"/>
              </a:rPr>
              <a:t>During the </a:t>
            </a:r>
            <a:r>
              <a:rPr lang="en-US" sz="2800" dirty="0">
                <a:solidFill>
                  <a:schemeClr val="accent1"/>
                </a:solidFill>
              </a:rPr>
              <a:t>five week Jhana reinforcement track, Leaders can engage their teams in a debrief session. </a:t>
            </a:r>
            <a:r>
              <a:rPr lang="en-US" sz="2800" b="0" dirty="0">
                <a:solidFill>
                  <a:schemeClr val="tx1"/>
                </a:solidFill>
              </a:rPr>
              <a:t>This session is an opportunity for your leaders and their teams to reconnect around their UB journey.  During this 60-90 minute session, participants will:</a:t>
            </a:r>
          </a:p>
          <a:p>
            <a:pPr marL="0" marR="0" indent="0" algn="l" defTabSz="825500"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5" name="TextBox 14">
            <a:extLst>
              <a:ext uri="{FF2B5EF4-FFF2-40B4-BE49-F238E27FC236}">
                <a16:creationId xmlns:a16="http://schemas.microsoft.com/office/drawing/2014/main" id="{68ED96D2-136A-4679-8BAC-FE772F3D07F7}"/>
              </a:ext>
            </a:extLst>
          </p:cNvPr>
          <p:cNvSpPr txBox="1"/>
          <p:nvPr/>
        </p:nvSpPr>
        <p:spPr>
          <a:xfrm>
            <a:off x="9847115" y="12445170"/>
            <a:ext cx="1249680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strike="noStrike" cap="none" spc="0" normalizeH="0" baseline="0" dirty="0">
                <a:ln>
                  <a:noFill/>
                </a:ln>
                <a:solidFill>
                  <a:schemeClr val="accent1"/>
                </a:solidFill>
                <a:effectLst/>
                <a:uFillTx/>
                <a:latin typeface="Helvetica Neue"/>
                <a:ea typeface="Helvetica Neue"/>
                <a:cs typeface="Helvetica Neue"/>
                <a:sym typeface="Helvetica Neue"/>
              </a:rPr>
              <a:t>The next six pages provide a snapshot of what this Report Session would look like.  As you approach this phase in the implementation roadmap, contact a member of your FranklinCovey for </a:t>
            </a:r>
            <a:r>
              <a:rPr lang="en-US" sz="2000" dirty="0">
                <a:solidFill>
                  <a:schemeClr val="accent1"/>
                </a:solidFill>
              </a:rPr>
              <a:t>the companion </a:t>
            </a:r>
            <a:r>
              <a:rPr kumimoji="0" lang="en-US" sz="2000" strike="noStrike" cap="none" spc="0" normalizeH="0" baseline="0" dirty="0">
                <a:ln>
                  <a:noFill/>
                </a:ln>
                <a:solidFill>
                  <a:schemeClr val="accent1"/>
                </a:solidFill>
                <a:effectLst/>
                <a:uFillTx/>
                <a:latin typeface="Helvetica Neue"/>
                <a:ea typeface="Helvetica Neue"/>
                <a:cs typeface="Helvetica Neue"/>
                <a:sym typeface="Helvetica Neue"/>
              </a:rPr>
              <a:t>slide deck.  </a:t>
            </a:r>
          </a:p>
        </p:txBody>
      </p:sp>
      <p:sp>
        <p:nvSpPr>
          <p:cNvPr id="17" name="TextBox 16">
            <a:extLst>
              <a:ext uri="{FF2B5EF4-FFF2-40B4-BE49-F238E27FC236}">
                <a16:creationId xmlns:a16="http://schemas.microsoft.com/office/drawing/2014/main" id="{9B178B9B-2283-4A6A-8D33-7603F1AD20FB}"/>
              </a:ext>
            </a:extLst>
          </p:cNvPr>
          <p:cNvSpPr txBox="1"/>
          <p:nvPr/>
        </p:nvSpPr>
        <p:spPr>
          <a:xfrm>
            <a:off x="859605" y="11167409"/>
            <a:ext cx="601005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hlinkClick r:id="rId8" action="ppaction://hlinksldjump"/>
              </a:rPr>
              <a:t>Return to Implementation Roadmap</a:t>
            </a:r>
            <a:endPar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9" name="Graphic 18" descr="Group brainstorm">
            <a:extLst>
              <a:ext uri="{FF2B5EF4-FFF2-40B4-BE49-F238E27FC236}">
                <a16:creationId xmlns:a16="http://schemas.microsoft.com/office/drawing/2014/main" id="{C2618942-12C8-469F-8FAE-61FD5FA31F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11890" y="2657510"/>
            <a:ext cx="1821141" cy="1821141"/>
          </a:xfrm>
          <a:prstGeom prst="rect">
            <a:avLst/>
          </a:prstGeom>
        </p:spPr>
      </p:pic>
      <p:sp>
        <p:nvSpPr>
          <p:cNvPr id="5" name="Rectangle 4">
            <a:extLst>
              <a:ext uri="{FF2B5EF4-FFF2-40B4-BE49-F238E27FC236}">
                <a16:creationId xmlns:a16="http://schemas.microsoft.com/office/drawing/2014/main" id="{81E99FA3-5A19-418D-BB70-496AB0F4E1C4}"/>
              </a:ext>
            </a:extLst>
          </p:cNvPr>
          <p:cNvSpPr/>
          <p:nvPr/>
        </p:nvSpPr>
        <p:spPr>
          <a:xfrm>
            <a:off x="7997218" y="2013810"/>
            <a:ext cx="12192000" cy="1815882"/>
          </a:xfrm>
          <a:prstGeom prst="rect">
            <a:avLst/>
          </a:prstGeom>
        </p:spPr>
        <p:txBody>
          <a:bodyPr>
            <a:spAutoFit/>
          </a:bodyPr>
          <a:lstStyle/>
          <a:p>
            <a:pPr marL="457200" indent="-457200" algn="l">
              <a:buFont typeface="Arial" panose="020B0604020202020204" pitchFamily="34" charset="0"/>
              <a:buChar char="•"/>
            </a:pPr>
            <a:r>
              <a:rPr lang="en-US" sz="2800" dirty="0">
                <a:solidFill>
                  <a:schemeClr val="tx1"/>
                </a:solidFill>
              </a:rPr>
              <a:t>Participate</a:t>
            </a:r>
            <a:r>
              <a:rPr lang="en-US" sz="2800" b="0" dirty="0">
                <a:solidFill>
                  <a:schemeClr val="tx1"/>
                </a:solidFill>
              </a:rPr>
              <a:t> in a ‘teach-to-learn’ using the Practice Cards from their work session (download available here)</a:t>
            </a:r>
          </a:p>
          <a:p>
            <a:pPr marL="457200" indent="-457200" algn="l">
              <a:buFont typeface="Arial" panose="020B0604020202020204" pitchFamily="34" charset="0"/>
              <a:buChar char="•"/>
            </a:pPr>
            <a:r>
              <a:rPr lang="en-US" sz="2800" dirty="0">
                <a:solidFill>
                  <a:schemeClr val="tx1"/>
                </a:solidFill>
              </a:rPr>
              <a:t>Engage</a:t>
            </a:r>
            <a:r>
              <a:rPr lang="en-US" sz="2800" b="0" dirty="0">
                <a:solidFill>
                  <a:schemeClr val="tx1"/>
                </a:solidFill>
              </a:rPr>
              <a:t> in meaningful discussions </a:t>
            </a:r>
          </a:p>
          <a:p>
            <a:pPr marL="457200" indent="-457200" algn="l">
              <a:buFont typeface="Arial" panose="020B0604020202020204" pitchFamily="34" charset="0"/>
              <a:buChar char="•"/>
            </a:pPr>
            <a:r>
              <a:rPr lang="en-US" sz="2800" dirty="0">
                <a:solidFill>
                  <a:schemeClr val="tx1"/>
                </a:solidFill>
              </a:rPr>
              <a:t>Commit</a:t>
            </a:r>
            <a:r>
              <a:rPr lang="en-US" sz="2800" b="0" dirty="0">
                <a:solidFill>
                  <a:schemeClr val="tx1"/>
                </a:solidFill>
              </a:rPr>
              <a:t> to next steps and action items</a:t>
            </a:r>
          </a:p>
        </p:txBody>
      </p:sp>
      <p:sp>
        <p:nvSpPr>
          <p:cNvPr id="6" name="Rectangle 5">
            <a:extLst>
              <a:ext uri="{FF2B5EF4-FFF2-40B4-BE49-F238E27FC236}">
                <a16:creationId xmlns:a16="http://schemas.microsoft.com/office/drawing/2014/main" id="{7F323A27-D894-487F-9035-CB862A0EAF92}"/>
              </a:ext>
            </a:extLst>
          </p:cNvPr>
          <p:cNvSpPr/>
          <p:nvPr/>
        </p:nvSpPr>
        <p:spPr>
          <a:xfrm>
            <a:off x="7729268" y="13381920"/>
            <a:ext cx="7415142" cy="338554"/>
          </a:xfrm>
          <a:prstGeom prst="rect">
            <a:avLst/>
          </a:prstGeom>
        </p:spPr>
        <p:txBody>
          <a:bodyPr wrap="square">
            <a:spAutoFit/>
          </a:bodyPr>
          <a:lstStyle/>
          <a:p>
            <a:r>
              <a:rPr lang="en-US" sz="1600" b="0" i="1" dirty="0">
                <a:solidFill>
                  <a:schemeClr val="tx1"/>
                </a:solidFill>
              </a:rPr>
              <a:t>*(optional activity for organizations who choose to utilize this part of the process</a:t>
            </a:r>
            <a:r>
              <a:rPr lang="en-US" sz="1600" b="0" dirty="0">
                <a:solidFill>
                  <a:schemeClr val="tx1"/>
                </a:solidFill>
              </a:rPr>
              <a:t>) </a:t>
            </a:r>
            <a:endParaRPr lang="en-US" sz="1600" dirty="0"/>
          </a:p>
        </p:txBody>
      </p:sp>
      <p:sp>
        <p:nvSpPr>
          <p:cNvPr id="22" name="Rectangle 21">
            <a:extLst>
              <a:ext uri="{FF2B5EF4-FFF2-40B4-BE49-F238E27FC236}">
                <a16:creationId xmlns:a16="http://schemas.microsoft.com/office/drawing/2014/main" id="{C5D05E4C-9A57-4823-99DD-181ABBCE73C3}"/>
              </a:ext>
            </a:extLst>
          </p:cNvPr>
          <p:cNvSpPr/>
          <p:nvPr/>
        </p:nvSpPr>
        <p:spPr>
          <a:xfrm>
            <a:off x="7768149" y="5124912"/>
            <a:ext cx="16654732" cy="106786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solidFill>
                <a:srgbClr val="FFFFFF"/>
              </a:solidFill>
              <a:effectLst/>
              <a:uFillTx/>
              <a:latin typeface="+mn-lt"/>
              <a:ea typeface="+mn-ea"/>
              <a:cs typeface="+mn-cs"/>
              <a:sym typeface="Helvetica Neue Medium"/>
            </a:endParaRPr>
          </a:p>
        </p:txBody>
      </p:sp>
      <p:sp>
        <p:nvSpPr>
          <p:cNvPr id="23" name="TextBox 22">
            <a:extLst>
              <a:ext uri="{FF2B5EF4-FFF2-40B4-BE49-F238E27FC236}">
                <a16:creationId xmlns:a16="http://schemas.microsoft.com/office/drawing/2014/main" id="{A5783FF6-C981-4056-B713-5CC0CE6B2123}"/>
              </a:ext>
            </a:extLst>
          </p:cNvPr>
          <p:cNvSpPr txBox="1"/>
          <p:nvPr/>
        </p:nvSpPr>
        <p:spPr>
          <a:xfrm>
            <a:off x="9847115" y="5299770"/>
            <a:ext cx="124968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strike="noStrike" cap="none" spc="0" normalizeH="0" baseline="0" dirty="0">
                <a:ln>
                  <a:noFill/>
                </a:ln>
                <a:solidFill>
                  <a:schemeClr val="tx1"/>
                </a:solidFill>
                <a:effectLst/>
                <a:uFillTx/>
                <a:latin typeface="Helvetica Neue"/>
                <a:ea typeface="Helvetica Neue"/>
                <a:cs typeface="Helvetica Neue"/>
                <a:sym typeface="Helvetica Neue"/>
              </a:rPr>
              <a:t>The following email template can be used to schedule or remind participants of the upcoming Report Session. Remember to </a:t>
            </a:r>
            <a:r>
              <a:rPr kumimoji="0" lang="en-US" sz="2000" strike="noStrike" cap="none" spc="0" normalizeH="0" baseline="0" dirty="0">
                <a:ln>
                  <a:noFill/>
                </a:ln>
                <a:solidFill>
                  <a:schemeClr val="tx1"/>
                </a:solidFill>
                <a:effectLst/>
                <a:highlight>
                  <a:srgbClr val="FFFF00"/>
                </a:highlight>
                <a:uFillTx/>
                <a:latin typeface="Helvetica Neue"/>
                <a:ea typeface="Helvetica Neue"/>
                <a:cs typeface="Helvetica Neue"/>
                <a:sym typeface="Helvetica Neue"/>
              </a:rPr>
              <a:t>update all text highlighted in yellow </a:t>
            </a:r>
            <a:r>
              <a:rPr kumimoji="0" lang="en-US" sz="2000" strike="noStrike" cap="none" spc="0" normalizeH="0" baseline="0" dirty="0">
                <a:ln>
                  <a:noFill/>
                </a:ln>
                <a:solidFill>
                  <a:schemeClr val="tx1"/>
                </a:solidFill>
                <a:effectLst/>
                <a:uFillTx/>
                <a:latin typeface="Helvetica Neue"/>
                <a:ea typeface="Helvetica Neue"/>
                <a:cs typeface="Helvetica Neue"/>
                <a:sym typeface="Helvetica Neue"/>
              </a:rPr>
              <a:t>to your organization specific information.</a:t>
            </a:r>
          </a:p>
        </p:txBody>
      </p:sp>
    </p:spTree>
    <p:extLst>
      <p:ext uri="{BB962C8B-B14F-4D97-AF65-F5344CB8AC3E}">
        <p14:creationId xmlns:p14="http://schemas.microsoft.com/office/powerpoint/2010/main" val="41000277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9A8C0F-2E96-4308-91B9-D73A1A400449}"/>
              </a:ext>
            </a:extLst>
          </p:cNvPr>
          <p:cNvPicPr>
            <a:picLocks noChangeAspect="1"/>
          </p:cNvPicPr>
          <p:nvPr/>
        </p:nvPicPr>
        <p:blipFill>
          <a:blip r:embed="rId2"/>
          <a:stretch>
            <a:fillRect/>
          </a:stretch>
        </p:blipFill>
        <p:spPr>
          <a:xfrm>
            <a:off x="17126395" y="0"/>
            <a:ext cx="7257605" cy="12029179"/>
          </a:xfrm>
          <a:prstGeom prst="rect">
            <a:avLst/>
          </a:prstGeom>
        </p:spPr>
      </p:pic>
      <p:sp>
        <p:nvSpPr>
          <p:cNvPr id="3" name="Text Placeholder 2">
            <a:extLst>
              <a:ext uri="{FF2B5EF4-FFF2-40B4-BE49-F238E27FC236}">
                <a16:creationId xmlns:a16="http://schemas.microsoft.com/office/drawing/2014/main" id="{BEFB158C-5AA4-40BE-943C-8F53DC64D3C3}"/>
              </a:ext>
            </a:extLst>
          </p:cNvPr>
          <p:cNvSpPr>
            <a:spLocks noGrp="1"/>
          </p:cNvSpPr>
          <p:nvPr>
            <p:ph type="body" idx="1"/>
          </p:nvPr>
        </p:nvSpPr>
        <p:spPr>
          <a:xfrm>
            <a:off x="1350818" y="3104740"/>
            <a:ext cx="9073342" cy="8293496"/>
          </a:xfrm>
        </p:spPr>
        <p:txBody>
          <a:bodyPr>
            <a:normAutofit/>
          </a:bodyPr>
          <a:lstStyle/>
          <a:p>
            <a:r>
              <a:rPr lang="en-US" sz="3600" b="1" dirty="0">
                <a:hlinkClick r:id="rId3" action="ppaction://hlinksldjump"/>
              </a:rPr>
              <a:t>Review: </a:t>
            </a:r>
            <a:r>
              <a:rPr lang="en-US" sz="3600" dirty="0">
                <a:hlinkClick r:id="rId3" action="ppaction://hlinksldjump"/>
              </a:rPr>
              <a:t>Teach-to-Learn</a:t>
            </a:r>
            <a:endParaRPr lang="en-US" sz="3600" dirty="0"/>
          </a:p>
          <a:p>
            <a:r>
              <a:rPr lang="en-US" sz="3600" b="1" dirty="0">
                <a:hlinkClick r:id="rId4" action="ppaction://hlinksldjump"/>
              </a:rPr>
              <a:t>Introduce </a:t>
            </a:r>
            <a:r>
              <a:rPr lang="en-US" sz="3600" dirty="0">
                <a:hlinkClick r:id="rId4" action="ppaction://hlinksldjump"/>
              </a:rPr>
              <a:t>Talent Lifecycle</a:t>
            </a:r>
            <a:endParaRPr lang="en-US" sz="3600" dirty="0"/>
          </a:p>
          <a:p>
            <a:r>
              <a:rPr lang="en-US" sz="3600" b="1" dirty="0">
                <a:hlinkClick r:id="rId5" action="ppaction://hlinksldjump"/>
              </a:rPr>
              <a:t>Activity: </a:t>
            </a:r>
            <a:r>
              <a:rPr lang="en-US" sz="3600" dirty="0">
                <a:hlinkClick r:id="rId5" action="ppaction://hlinksldjump"/>
              </a:rPr>
              <a:t>Talent Lifecycle</a:t>
            </a:r>
            <a:endParaRPr lang="en-US" sz="3600" dirty="0"/>
          </a:p>
          <a:p>
            <a:r>
              <a:rPr lang="en-US" sz="3600" b="1" dirty="0">
                <a:hlinkClick r:id="rId6" action="ppaction://hlinksldjump"/>
              </a:rPr>
              <a:t>Activity: </a:t>
            </a:r>
            <a:r>
              <a:rPr lang="en-US" sz="3600" dirty="0">
                <a:hlinkClick r:id="rId6" action="ppaction://hlinksldjump"/>
              </a:rPr>
              <a:t>Facilitated Discussion</a:t>
            </a:r>
            <a:endParaRPr lang="en-US" sz="3600" dirty="0"/>
          </a:p>
          <a:p>
            <a:r>
              <a:rPr lang="en-US" sz="3600" b="1" dirty="0">
                <a:hlinkClick r:id="rId7" action="ppaction://hlinksldjump"/>
              </a:rPr>
              <a:t>Review: </a:t>
            </a:r>
            <a:r>
              <a:rPr lang="en-US" sz="3600" dirty="0">
                <a:hlinkClick r:id="rId7" action="ppaction://hlinksldjump"/>
              </a:rPr>
              <a:t>Past</a:t>
            </a:r>
            <a:r>
              <a:rPr lang="en-US" sz="3600" b="1" dirty="0">
                <a:hlinkClick r:id="rId7" action="ppaction://hlinksldjump"/>
              </a:rPr>
              <a:t> </a:t>
            </a:r>
            <a:r>
              <a:rPr lang="en-US" sz="3600" dirty="0">
                <a:hlinkClick r:id="rId7" action="ppaction://hlinksldjump"/>
              </a:rPr>
              <a:t>Commitments</a:t>
            </a:r>
            <a:endParaRPr lang="en-US" sz="3600" dirty="0"/>
          </a:p>
          <a:p>
            <a:r>
              <a:rPr lang="en-US" sz="3600" b="1" dirty="0">
                <a:hlinkClick r:id="rId8" action="ppaction://hlinksldjump"/>
              </a:rPr>
              <a:t>Update: </a:t>
            </a:r>
            <a:r>
              <a:rPr lang="en-US" sz="3600" dirty="0">
                <a:hlinkClick r:id="rId8" action="ppaction://hlinksldjump"/>
              </a:rPr>
              <a:t>Future</a:t>
            </a:r>
            <a:r>
              <a:rPr lang="en-US" sz="3600" b="1" dirty="0">
                <a:hlinkClick r:id="rId8" action="ppaction://hlinksldjump"/>
              </a:rPr>
              <a:t> </a:t>
            </a:r>
            <a:r>
              <a:rPr lang="en-US" sz="3600" dirty="0">
                <a:hlinkClick r:id="rId8" action="ppaction://hlinksldjump"/>
              </a:rPr>
              <a:t>Commitments </a:t>
            </a:r>
            <a:endParaRPr lang="en-US" sz="3600" dirty="0"/>
          </a:p>
          <a:p>
            <a:endParaRPr lang="en-US" sz="3600" b="1" dirty="0"/>
          </a:p>
          <a:p>
            <a:endParaRPr lang="en-US" sz="3600" b="1" dirty="0"/>
          </a:p>
          <a:p>
            <a:endParaRPr lang="en-US" sz="3600" b="1" dirty="0"/>
          </a:p>
          <a:p>
            <a:endParaRPr lang="en-US" sz="3600" b="1" dirty="0"/>
          </a:p>
        </p:txBody>
      </p:sp>
      <p:sp>
        <p:nvSpPr>
          <p:cNvPr id="5" name="Title 4">
            <a:extLst>
              <a:ext uri="{FF2B5EF4-FFF2-40B4-BE49-F238E27FC236}">
                <a16:creationId xmlns:a16="http://schemas.microsoft.com/office/drawing/2014/main" id="{CB980BDB-0861-45B8-AB0E-684BA2D15C45}"/>
              </a:ext>
            </a:extLst>
          </p:cNvPr>
          <p:cNvSpPr>
            <a:spLocks noGrp="1"/>
          </p:cNvSpPr>
          <p:nvPr>
            <p:ph type="title"/>
          </p:nvPr>
        </p:nvSpPr>
        <p:spPr/>
        <p:txBody>
          <a:bodyPr/>
          <a:lstStyle/>
          <a:p>
            <a:r>
              <a:rPr lang="en-US" dirty="0"/>
              <a:t>Leader-Led Session: Agenda</a:t>
            </a:r>
          </a:p>
        </p:txBody>
      </p:sp>
      <p:cxnSp>
        <p:nvCxnSpPr>
          <p:cNvPr id="7" name="Straight Connector 6">
            <a:extLst>
              <a:ext uri="{FF2B5EF4-FFF2-40B4-BE49-F238E27FC236}">
                <a16:creationId xmlns:a16="http://schemas.microsoft.com/office/drawing/2014/main" id="{8F1F6A1E-E4E0-41F4-86D4-372BC792BF52}"/>
              </a:ext>
            </a:extLst>
          </p:cNvPr>
          <p:cNvCxnSpPr/>
          <p:nvPr/>
        </p:nvCxnSpPr>
        <p:spPr>
          <a:xfrm>
            <a:off x="1350819" y="2473796"/>
            <a:ext cx="5507182"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F8E40B91-4609-4377-8998-9043673BEF37}"/>
              </a:ext>
            </a:extLst>
          </p:cNvPr>
          <p:cNvSpPr/>
          <p:nvPr/>
        </p:nvSpPr>
        <p:spPr>
          <a:xfrm>
            <a:off x="17122093" y="12029179"/>
            <a:ext cx="7261907" cy="168682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extBox 1">
            <a:extLst>
              <a:ext uri="{FF2B5EF4-FFF2-40B4-BE49-F238E27FC236}">
                <a16:creationId xmlns:a16="http://schemas.microsoft.com/office/drawing/2014/main" id="{2EA9AA77-B37E-41FD-B8FF-CC2BD8445F17}"/>
              </a:ext>
            </a:extLst>
          </p:cNvPr>
          <p:cNvSpPr txBox="1"/>
          <p:nvPr/>
        </p:nvSpPr>
        <p:spPr>
          <a:xfrm>
            <a:off x="22037040" y="12267295"/>
            <a:ext cx="234696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Report  Session:</a:t>
            </a: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Gotham Bold" pitchFamily="50" charset="0"/>
                <a:cs typeface="Gotham Bold" pitchFamily="50" charset="0"/>
                <a:sym typeface="Helvetica Neue"/>
              </a:rPr>
              <a:t>Agenda</a:t>
            </a:r>
          </a:p>
        </p:txBody>
      </p:sp>
      <p:sp>
        <p:nvSpPr>
          <p:cNvPr id="8" name="TextBox 7">
            <a:extLst>
              <a:ext uri="{FF2B5EF4-FFF2-40B4-BE49-F238E27FC236}">
                <a16:creationId xmlns:a16="http://schemas.microsoft.com/office/drawing/2014/main" id="{FD6ADFD4-5A24-477F-A023-F0365338A89A}"/>
              </a:ext>
            </a:extLst>
          </p:cNvPr>
          <p:cNvSpPr txBox="1"/>
          <p:nvPr/>
        </p:nvSpPr>
        <p:spPr>
          <a:xfrm>
            <a:off x="16824960" y="12110293"/>
            <a:ext cx="4665518"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b="0" dirty="0">
                <a:latin typeface="Gotham Bold" pitchFamily="50" charset="0"/>
                <a:cs typeface="Gotham Bold" pitchFamily="50" charset="0"/>
                <a:hlinkClick r:id="rId9" action="ppaction://hlinksldjump"/>
              </a:rPr>
              <a:t>Return to Implementation Roadmap</a:t>
            </a:r>
            <a:endParaRPr kumimoji="0" lang="en-US" sz="2800" b="0" i="0" u="none" strike="noStrike" cap="none" spc="0" normalizeH="0" baseline="0" dirty="0">
              <a:ln>
                <a:noFill/>
              </a:ln>
              <a:solidFill>
                <a:srgbClr val="000000"/>
              </a:solidFill>
              <a:effectLst/>
              <a:uFillTx/>
              <a:latin typeface="Gotham Bold" pitchFamily="50" charset="0"/>
              <a:cs typeface="Gotham Bold" pitchFamily="50" charset="0"/>
              <a:sym typeface="Helvetica Neue"/>
            </a:endParaRPr>
          </a:p>
        </p:txBody>
      </p:sp>
    </p:spTree>
    <p:extLst>
      <p:ext uri="{BB962C8B-B14F-4D97-AF65-F5344CB8AC3E}">
        <p14:creationId xmlns:p14="http://schemas.microsoft.com/office/powerpoint/2010/main" val="172135435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a:themeElements>
    <a:clrScheme name="Unconscious Bias">
      <a:dk1>
        <a:srgbClr val="2D3540"/>
      </a:dk1>
      <a:lt1>
        <a:srgbClr val="FFFFFF"/>
      </a:lt1>
      <a:dk2>
        <a:srgbClr val="000000"/>
      </a:dk2>
      <a:lt2>
        <a:srgbClr val="F0F2F1"/>
      </a:lt2>
      <a:accent1>
        <a:srgbClr val="B8488F"/>
      </a:accent1>
      <a:accent2>
        <a:srgbClr val="F27147"/>
      </a:accent2>
      <a:accent3>
        <a:srgbClr val="FBB43E"/>
      </a:accent3>
      <a:accent4>
        <a:srgbClr val="BBBCC0"/>
      </a:accent4>
      <a:accent5>
        <a:srgbClr val="2B334B"/>
      </a:accent5>
      <a:accent6>
        <a:srgbClr val="BBBCC0"/>
      </a:accent6>
      <a:hlink>
        <a:srgbClr val="00AAFF"/>
      </a:hlink>
      <a:folHlink>
        <a:srgbClr val="FF00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Unconscious Bias">
      <a:dk1>
        <a:srgbClr val="2D3540"/>
      </a:dk1>
      <a:lt1>
        <a:srgbClr val="FFFFFF"/>
      </a:lt1>
      <a:dk2>
        <a:srgbClr val="000000"/>
      </a:dk2>
      <a:lt2>
        <a:srgbClr val="F0F2F1"/>
      </a:lt2>
      <a:accent1>
        <a:srgbClr val="B8488F"/>
      </a:accent1>
      <a:accent2>
        <a:srgbClr val="F27147"/>
      </a:accent2>
      <a:accent3>
        <a:srgbClr val="FBB43E"/>
      </a:accent3>
      <a:accent4>
        <a:srgbClr val="BBBCC0"/>
      </a:accent4>
      <a:accent5>
        <a:srgbClr val="2B334B"/>
      </a:accent5>
      <a:accent6>
        <a:srgbClr val="BBBCC0"/>
      </a:accent6>
      <a:hlink>
        <a:srgbClr val="00AAFF"/>
      </a:hlink>
      <a:folHlink>
        <a:srgbClr val="FF00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6011</TotalTime>
  <Words>7289</Words>
  <Application>Microsoft Office PowerPoint</Application>
  <PresentationFormat>Custom</PresentationFormat>
  <Paragraphs>494</Paragraphs>
  <Slides>21</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Arial</vt:lpstr>
      <vt:lpstr>Arial Black</vt:lpstr>
      <vt:lpstr>Calibri</vt:lpstr>
      <vt:lpstr>Courier New</vt:lpstr>
      <vt:lpstr>Gotham Bold</vt:lpstr>
      <vt:lpstr>Gotham Book</vt:lpstr>
      <vt:lpstr>Gotham Light</vt:lpstr>
      <vt:lpstr>Gotham Medium</vt:lpstr>
      <vt:lpstr>Helvetica</vt:lpstr>
      <vt:lpstr>Helvetica Neue</vt:lpstr>
      <vt:lpstr>White</vt:lpstr>
      <vt:lpstr>1_White</vt:lpstr>
      <vt:lpstr>2_Office Theme</vt:lpstr>
      <vt:lpstr>PowerPoint Presentation</vt:lpstr>
      <vt:lpstr>PowerPoint Presentation</vt:lpstr>
      <vt:lpstr>Initial Launch Email</vt:lpstr>
      <vt:lpstr>Pre-Work Email </vt:lpstr>
      <vt:lpstr>1 Week Reminder</vt:lpstr>
      <vt:lpstr>Post-Work Email </vt:lpstr>
      <vt:lpstr>Leaders Option 1: Your Next Team Meeting</vt:lpstr>
      <vt:lpstr>Leaders Option 2: 10 Minutes during Your Next Six Team Meetings</vt:lpstr>
      <vt:lpstr>Leader-Led Session: Agenda</vt:lpstr>
      <vt:lpstr>Review:  Teach-to-Learn (15-minutes)</vt:lpstr>
      <vt:lpstr>Introduce Talent Lifecycle  (5-minutes)</vt:lpstr>
      <vt:lpstr>Activity:  Talent Lifecycle (15-minutes)</vt:lpstr>
      <vt:lpstr>Activity: Facilitated Discussion (20-minutes)</vt:lpstr>
      <vt:lpstr>Review Commitments (10 minutes)</vt:lpstr>
      <vt:lpstr>Update Commitments (10 minutes)</vt:lpstr>
      <vt:lpstr>Individual Contributors: Your Next One-On-One</vt:lpstr>
      <vt:lpstr>60 Day Post-Work Email </vt:lpstr>
      <vt:lpstr>90 Day Post-Work Email </vt:lpstr>
      <vt:lpstr>Emails for leaders to create excitement</vt:lpstr>
      <vt:lpstr>Emails for leaders to create excitement - Reminder</vt:lpstr>
      <vt:lpstr>Header for any internal emails or comms needed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Martin</dc:creator>
  <cp:lastModifiedBy>Daniel Martin</cp:lastModifiedBy>
  <cp:revision>133</cp:revision>
  <dcterms:created xsi:type="dcterms:W3CDTF">2021-03-05T13:38:59Z</dcterms:created>
  <dcterms:modified xsi:type="dcterms:W3CDTF">2021-07-13T20:20:50Z</dcterms:modified>
</cp:coreProperties>
</file>