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notesSlides/notesSlide6.xml" ContentType="application/vnd.openxmlformats-officedocument.presentationml.notesSlide+xml"/>
  <Override PartName="/ppt/comments/modernComment_2B4_633B24A9.xml" ContentType="application/vnd.ms-powerpoint.comments+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2EF_75D6258C.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2C5_EEA341DB.xml" ContentType="application/vnd.ms-powerpoint.comments+xml"/>
  <Override PartName="/ppt/notesSlides/notesSlide73.xml" ContentType="application/vnd.openxmlformats-officedocument.presentationml.notesSlide+xml"/>
  <Override PartName="/ppt/comments/modernComment_2D8_FC57F30C.xml" ContentType="application/vnd.ms-powerpoint.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4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modernComment_2F4_A9102EB4.xml" ContentType="application/vnd.ms-powerpoint.comments+xml"/>
  <Override PartName="/ppt/tags/tag45.xml" ContentType="application/vnd.openxmlformats-officedocument.presentationml.tags+xml"/>
  <Override PartName="/ppt/notesSlides/notesSlide80.xml" ContentType="application/vnd.openxmlformats-officedocument.presentationml.notesSlide+xml"/>
  <Override PartName="/ppt/tags/tag46.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modernComment_2E2_A7F362F7.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notesMasterIdLst>
    <p:notesMasterId r:id="rId88"/>
  </p:notesMasterIdLst>
  <p:sldIdLst>
    <p:sldId id="256" r:id="rId5"/>
    <p:sldId id="732" r:id="rId6"/>
    <p:sldId id="261" r:id="rId7"/>
    <p:sldId id="731" r:id="rId8"/>
    <p:sldId id="657" r:id="rId9"/>
    <p:sldId id="692" r:id="rId10"/>
    <p:sldId id="733" r:id="rId11"/>
    <p:sldId id="702" r:id="rId12"/>
    <p:sldId id="757" r:id="rId13"/>
    <p:sldId id="684" r:id="rId14"/>
    <p:sldId id="762" r:id="rId15"/>
    <p:sldId id="700" r:id="rId16"/>
    <p:sldId id="660" r:id="rId17"/>
    <p:sldId id="678" r:id="rId18"/>
    <p:sldId id="691" r:id="rId19"/>
    <p:sldId id="665" r:id="rId20"/>
    <p:sldId id="666" r:id="rId21"/>
    <p:sldId id="734" r:id="rId22"/>
    <p:sldId id="735" r:id="rId23"/>
    <p:sldId id="667" r:id="rId24"/>
    <p:sldId id="681" r:id="rId25"/>
    <p:sldId id="682" r:id="rId26"/>
    <p:sldId id="309" r:id="rId27"/>
    <p:sldId id="758" r:id="rId28"/>
    <p:sldId id="759" r:id="rId29"/>
    <p:sldId id="679" r:id="rId30"/>
    <p:sldId id="704" r:id="rId31"/>
    <p:sldId id="698" r:id="rId32"/>
    <p:sldId id="644" r:id="rId33"/>
    <p:sldId id="720" r:id="rId34"/>
    <p:sldId id="750" r:id="rId35"/>
    <p:sldId id="640" r:id="rId36"/>
    <p:sldId id="760" r:id="rId37"/>
    <p:sldId id="710" r:id="rId38"/>
    <p:sldId id="641" r:id="rId39"/>
    <p:sldId id="718" r:id="rId40"/>
    <p:sldId id="745" r:id="rId41"/>
    <p:sldId id="655" r:id="rId42"/>
    <p:sldId id="717" r:id="rId43"/>
    <p:sldId id="761" r:id="rId44"/>
    <p:sldId id="639" r:id="rId45"/>
    <p:sldId id="652" r:id="rId46"/>
    <p:sldId id="712" r:id="rId47"/>
    <p:sldId id="645" r:id="rId48"/>
    <p:sldId id="724" r:id="rId49"/>
    <p:sldId id="642" r:id="rId50"/>
    <p:sldId id="721" r:id="rId51"/>
    <p:sldId id="725" r:id="rId52"/>
    <p:sldId id="673" r:id="rId53"/>
    <p:sldId id="726" r:id="rId54"/>
    <p:sldId id="729" r:id="rId55"/>
    <p:sldId id="699" r:id="rId56"/>
    <p:sldId id="748" r:id="rId57"/>
    <p:sldId id="742" r:id="rId58"/>
    <p:sldId id="752" r:id="rId59"/>
    <p:sldId id="716" r:id="rId60"/>
    <p:sldId id="690" r:id="rId61"/>
    <p:sldId id="737" r:id="rId62"/>
    <p:sldId id="743" r:id="rId63"/>
    <p:sldId id="746" r:id="rId64"/>
    <p:sldId id="751" r:id="rId65"/>
    <p:sldId id="747" r:id="rId66"/>
    <p:sldId id="651" r:id="rId67"/>
    <p:sldId id="730" r:id="rId68"/>
    <p:sldId id="753" r:id="rId69"/>
    <p:sldId id="754" r:id="rId70"/>
    <p:sldId id="683" r:id="rId71"/>
    <p:sldId id="713" r:id="rId72"/>
    <p:sldId id="706" r:id="rId73"/>
    <p:sldId id="723" r:id="rId74"/>
    <p:sldId id="744" r:id="rId75"/>
    <p:sldId id="741" r:id="rId76"/>
    <p:sldId id="709" r:id="rId77"/>
    <p:sldId id="728" r:id="rId78"/>
    <p:sldId id="675" r:id="rId79"/>
    <p:sldId id="719" r:id="rId80"/>
    <p:sldId id="722" r:id="rId81"/>
    <p:sldId id="703" r:id="rId82"/>
    <p:sldId id="755" r:id="rId83"/>
    <p:sldId id="756" r:id="rId84"/>
    <p:sldId id="708" r:id="rId85"/>
    <p:sldId id="715" r:id="rId86"/>
    <p:sldId id="738" r:id="rId87"/>
  </p:sldIdLst>
  <p:sldSz cx="12192000" cy="6858000"/>
  <p:notesSz cx="7315200" cy="96012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52E4025-C00C-4EF3-9F38-3E20EBE3D71E}">
          <p14:sldIdLst>
            <p14:sldId id="256"/>
            <p14:sldId id="732"/>
            <p14:sldId id="261"/>
          </p14:sldIdLst>
        </p14:section>
        <p14:section name="PREPARATION" id="{A019C1AB-ABF9-463B-8141-8E6ABFAF8943}">
          <p14:sldIdLst>
            <p14:sldId id="731"/>
            <p14:sldId id="657"/>
            <p14:sldId id="692"/>
            <p14:sldId id="733"/>
            <p14:sldId id="702"/>
            <p14:sldId id="757"/>
            <p14:sldId id="684"/>
          </p14:sldIdLst>
        </p14:section>
        <p14:section name="RESOURCES" id="{0BA43D6A-035F-4582-82B0-1BAD3E37D344}">
          <p14:sldIdLst>
            <p14:sldId id="762"/>
            <p14:sldId id="700"/>
            <p14:sldId id="660"/>
          </p14:sldIdLst>
        </p14:section>
        <p14:section name="PRACTICE SESSION SLIDES" id="{59CE69D9-45A1-4E97-92DF-9C961CF77E83}">
          <p14:sldIdLst>
            <p14:sldId id="678"/>
            <p14:sldId id="691"/>
            <p14:sldId id="665"/>
            <p14:sldId id="666"/>
            <p14:sldId id="734"/>
            <p14:sldId id="735"/>
            <p14:sldId id="667"/>
            <p14:sldId id="681"/>
            <p14:sldId id="682"/>
            <p14:sldId id="309"/>
            <p14:sldId id="758"/>
            <p14:sldId id="759"/>
            <p14:sldId id="679"/>
            <p14:sldId id="704"/>
          </p14:sldIdLst>
        </p14:section>
        <p14:section name="SCENARIOS" id="{2277FA68-E442-4FCF-AFE1-29D3EE04CC1F}">
          <p14:sldIdLst>
            <p14:sldId id="698"/>
          </p14:sldIdLst>
        </p14:section>
        <p14:section name="Race" id="{097BF19E-963B-4E62-B6AF-913D89D911A9}">
          <p14:sldIdLst>
            <p14:sldId id="644"/>
            <p14:sldId id="720"/>
            <p14:sldId id="750"/>
          </p14:sldIdLst>
        </p14:section>
        <p14:section name="Religion" id="{9AF478C1-49EF-45AF-ADD9-0B5D5BF25BAA}">
          <p14:sldIdLst>
            <p14:sldId id="640"/>
            <p14:sldId id="760"/>
            <p14:sldId id="710"/>
          </p14:sldIdLst>
        </p14:section>
        <p14:section name="Gender" id="{3AA60594-4191-4434-AA6F-2121B174CC04}">
          <p14:sldIdLst>
            <p14:sldId id="641"/>
            <p14:sldId id="718"/>
            <p14:sldId id="745"/>
          </p14:sldIdLst>
        </p14:section>
        <p14:section name="Gender Identity" id="{7962F3C0-4B24-4C42-8594-858847B36173}">
          <p14:sldIdLst>
            <p14:sldId id="655"/>
            <p14:sldId id="717"/>
            <p14:sldId id="761"/>
          </p14:sldIdLst>
        </p14:section>
        <p14:section name="Disability" id="{A25CC17C-B3D8-4DD0-94A4-BD2EED7C594F}">
          <p14:sldIdLst>
            <p14:sldId id="639"/>
            <p14:sldId id="652"/>
            <p14:sldId id="712"/>
          </p14:sldIdLst>
        </p14:section>
        <p14:section name="Age" id="{4BCE8F79-33FB-43F8-9331-33CE55787BEE}">
          <p14:sldIdLst>
            <p14:sldId id="645"/>
            <p14:sldId id="724"/>
          </p14:sldIdLst>
        </p14:section>
        <p14:section name="National Origin" id="{36A48EDE-CA9F-4578-A7A5-2C1609FADB58}">
          <p14:sldIdLst>
            <p14:sldId id="642"/>
            <p14:sldId id="721"/>
            <p14:sldId id="725"/>
          </p14:sldIdLst>
        </p14:section>
        <p14:section name="Other Scenarios" id="{D3C7AC3F-8D35-4178-B7DD-5D191B0CC991}">
          <p14:sldIdLst>
            <p14:sldId id="673"/>
            <p14:sldId id="726"/>
            <p14:sldId id="729"/>
            <p14:sldId id="699"/>
          </p14:sldIdLst>
        </p14:section>
        <p14:section name="Opt-Out Scenarios" id="{DC61F036-391D-49E0-B058-26F1F423AFAD}">
          <p14:sldIdLst>
            <p14:sldId id="748"/>
            <p14:sldId id="742"/>
            <p14:sldId id="752"/>
            <p14:sldId id="716"/>
            <p14:sldId id="690"/>
            <p14:sldId id="737"/>
            <p14:sldId id="743"/>
            <p14:sldId id="746"/>
            <p14:sldId id="751"/>
            <p14:sldId id="747"/>
            <p14:sldId id="651"/>
            <p14:sldId id="730"/>
            <p14:sldId id="753"/>
            <p14:sldId id="754"/>
            <p14:sldId id="683"/>
            <p14:sldId id="713"/>
            <p14:sldId id="706"/>
            <p14:sldId id="723"/>
            <p14:sldId id="744"/>
            <p14:sldId id="741"/>
            <p14:sldId id="709"/>
            <p14:sldId id="728"/>
            <p14:sldId id="675"/>
            <p14:sldId id="719"/>
            <p14:sldId id="722"/>
            <p14:sldId id="703"/>
            <p14:sldId id="755"/>
            <p14:sldId id="756"/>
            <p14:sldId id="708"/>
            <p14:sldId id="715"/>
            <p14:sldId id="7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70FB4C-22D9-9DCB-3349-F4C158A549A2}" name="Lindsay Jaremba" initials="LJ" userId="S::lindsay.jaremba@franklincovey.com::92e81fd7-4692-4938-a6b4-ad14b3eacb01" providerId="AD"/>
  <p188:author id="{9BA79FCD-E0BB-3CA0-06B8-34C818778D49}" name="Amber Sprague" initials="AS" userId="S::amber.sprague@franklincovey.com::2b952b6e-06a4-4744-a476-752292d5b6c1" providerId="AD"/>
  <p188:author id="{CF063BE5-6D5D-28F6-071E-2D53A5AFF600}" name="Daniel Martin" initials="DM" userId="S::daniel.martin@franklincovey.com::95bef33e-95d1-4c1d-9bf8-199f222ed4f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A45"/>
    <a:srgbClr val="ED7D31"/>
    <a:srgbClr val="B04A98"/>
    <a:srgbClr val="933D7F"/>
    <a:srgbClr val="7030A0"/>
    <a:srgbClr val="933E81"/>
    <a:srgbClr val="404040"/>
    <a:srgbClr val="414850"/>
    <a:srgbClr val="F7F7F7"/>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E602F-71E8-4D9C-BAF9-FD86CCEF465F}" v="22" dt="2023-10-05T13:55:45.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126" autoAdjust="0"/>
  </p:normalViewPr>
  <p:slideViewPr>
    <p:cSldViewPr snapToGrid="0">
      <p:cViewPr varScale="1">
        <p:scale>
          <a:sx n="80" d="100"/>
          <a:sy n="80" d="100"/>
        </p:scale>
        <p:origin x="175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gs" Target="tags/tag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Jaremba" userId="92e81fd7-4692-4938-a6b4-ad14b3eacb01" providerId="ADAL" clId="{DDCE602F-71E8-4D9C-BAF9-FD86CCEF465F}"/>
    <pc:docChg chg="undo custSel addSld delSld modSld modSection">
      <pc:chgData name="Lindsay Jaremba" userId="92e81fd7-4692-4938-a6b4-ad14b3eacb01" providerId="ADAL" clId="{DDCE602F-71E8-4D9C-BAF9-FD86CCEF465F}" dt="2023-10-05T14:04:43.972" v="548" actId="2696"/>
      <pc:docMkLst>
        <pc:docMk/>
      </pc:docMkLst>
      <pc:sldChg chg="modSp mod">
        <pc:chgData name="Lindsay Jaremba" userId="92e81fd7-4692-4938-a6b4-ad14b3eacb01" providerId="ADAL" clId="{DDCE602F-71E8-4D9C-BAF9-FD86CCEF465F}" dt="2023-10-05T13:57:35.666" v="540" actId="20577"/>
        <pc:sldMkLst>
          <pc:docMk/>
          <pc:sldMk cId="2787923665" sldId="660"/>
        </pc:sldMkLst>
        <pc:spChg chg="mod">
          <ac:chgData name="Lindsay Jaremba" userId="92e81fd7-4692-4938-a6b4-ad14b3eacb01" providerId="ADAL" clId="{DDCE602F-71E8-4D9C-BAF9-FD86CCEF465F}" dt="2023-10-05T13:57:35.666" v="540" actId="20577"/>
          <ac:spMkLst>
            <pc:docMk/>
            <pc:sldMk cId="2787923665" sldId="660"/>
            <ac:spMk id="2" creationId="{3CACCE50-AF88-4B73-B453-566543CEE791}"/>
          </ac:spMkLst>
        </pc:spChg>
      </pc:sldChg>
      <pc:sldChg chg="add del">
        <pc:chgData name="Lindsay Jaremba" userId="92e81fd7-4692-4938-a6b4-ad14b3eacb01" providerId="ADAL" clId="{DDCE602F-71E8-4D9C-BAF9-FD86CCEF465F}" dt="2023-10-05T14:04:42.541" v="547" actId="2696"/>
        <pc:sldMkLst>
          <pc:docMk/>
          <pc:sldMk cId="4046781859" sldId="710"/>
        </pc:sldMkLst>
      </pc:sldChg>
      <pc:sldChg chg="add del">
        <pc:chgData name="Lindsay Jaremba" userId="92e81fd7-4692-4938-a6b4-ad14b3eacb01" providerId="ADAL" clId="{DDCE602F-71E8-4D9C-BAF9-FD86CCEF465F}" dt="2023-10-05T14:04:40.228" v="545" actId="2696"/>
        <pc:sldMkLst>
          <pc:docMk/>
          <pc:sldMk cId="3980940668" sldId="712"/>
        </pc:sldMkLst>
      </pc:sldChg>
      <pc:sldChg chg="add del">
        <pc:chgData name="Lindsay Jaremba" userId="92e81fd7-4692-4938-a6b4-ad14b3eacb01" providerId="ADAL" clId="{DDCE602F-71E8-4D9C-BAF9-FD86CCEF465F}" dt="2023-10-05T14:04:41.419" v="546" actId="2696"/>
        <pc:sldMkLst>
          <pc:docMk/>
          <pc:sldMk cId="632217599" sldId="745"/>
        </pc:sldMkLst>
      </pc:sldChg>
      <pc:sldChg chg="add del">
        <pc:chgData name="Lindsay Jaremba" userId="92e81fd7-4692-4938-a6b4-ad14b3eacb01" providerId="ADAL" clId="{DDCE602F-71E8-4D9C-BAF9-FD86CCEF465F}" dt="2023-10-05T14:04:43.972" v="548" actId="2696"/>
        <pc:sldMkLst>
          <pc:docMk/>
          <pc:sldMk cId="3430249818" sldId="750"/>
        </pc:sldMkLst>
      </pc:sldChg>
    </pc:docChg>
  </pc:docChgLst>
</pc:chgInfo>
</file>

<file path=ppt/comments/modernComment_2B4_633B24A9.xml><?xml version="1.0" encoding="utf-8"?>
<p188:cmLst xmlns:a="http://schemas.openxmlformats.org/drawingml/2006/main" xmlns:r="http://schemas.openxmlformats.org/officeDocument/2006/relationships" xmlns:p188="http://schemas.microsoft.com/office/powerpoint/2018/8/main">
  <p188:cm id="{D68AF3C5-B0CF-4608-9B33-E5F3956E68CD}" authorId="{E470FB4C-22D9-9DCB-3349-F4C158A549A2}" created="2023-10-03T20:36:12.132">
    <pc:sldMkLst xmlns:pc="http://schemas.microsoft.com/office/powerpoint/2013/main/command">
      <pc:docMk/>
      <pc:sldMk cId="1664820393" sldId="692"/>
    </pc:sldMkLst>
    <p188:txBody>
      <a:bodyPr/>
      <a:lstStyle/>
      <a:p>
        <a:r>
          <a:rPr lang="en-US"/>
          <a:t>I added the Psychological Safety topic link to this slide</a:t>
        </a:r>
      </a:p>
    </p188:txBody>
  </p188:cm>
</p188:cmLst>
</file>

<file path=ppt/comments/modernComment_2C5_EEA341DB.xml><?xml version="1.0" encoding="utf-8"?>
<p188:cmLst xmlns:a="http://schemas.openxmlformats.org/drawingml/2006/main" xmlns:r="http://schemas.openxmlformats.org/officeDocument/2006/relationships" xmlns:p188="http://schemas.microsoft.com/office/powerpoint/2018/8/main">
  <p188:cm id="{A252417C-D344-4719-937D-555A52F90F8B}" authorId="{CF063BE5-6D5D-28F6-071E-2D53A5AFF600}" created="2023-01-18T15:25:16.930">
    <pc:sldMkLst xmlns:pc="http://schemas.microsoft.com/office/powerpoint/2013/main/command">
      <pc:docMk/>
      <pc:sldMk cId="4003676635" sldId="709"/>
    </pc:sldMkLst>
    <p188:txBody>
      <a:bodyPr/>
      <a:lstStyle/>
      <a:p>
        <a:r>
          <a:rPr lang="en-US"/>
          <a:t>This one feels more blatantly unlawful than the similar scenario with David on slide 79.</a:t>
        </a:r>
      </a:p>
    </p188:txBody>
  </p188:cm>
</p188:cmLst>
</file>

<file path=ppt/comments/modernComment_2D8_FC57F30C.xml><?xml version="1.0" encoding="utf-8"?>
<p188:cmLst xmlns:a="http://schemas.openxmlformats.org/drawingml/2006/main" xmlns:r="http://schemas.openxmlformats.org/officeDocument/2006/relationships" xmlns:p188="http://schemas.microsoft.com/office/powerpoint/2018/8/main">
  <p188:cm id="{0402A111-4B07-468A-977E-05547F3202A5}" authorId="{9BA79FCD-E0BB-3CA0-06B8-34C818778D49}" created="2023-01-12T20:01:27.412">
    <pc:sldMkLst xmlns:pc="http://schemas.microsoft.com/office/powerpoint/2013/main/command">
      <pc:docMk/>
      <pc:sldMk cId="4233622284" sldId="728"/>
    </pc:sldMkLst>
    <p188:replyLst>
      <p188:reply id="{8E0A60D2-8442-4664-82A6-E63DFF88AD2D}" authorId="{CF063BE5-6D5D-28F6-071E-2D53A5AFF600}" created="2023-01-18T15:24:39.507">
        <p188:txBody>
          <a:bodyPr/>
          <a:lstStyle/>
          <a:p>
            <a:r>
              <a:rPr lang="en-US"/>
              <a:t>Agreed.</a:t>
            </a:r>
          </a:p>
        </p188:txBody>
      </p188:reply>
    </p188:replyLst>
    <p188:txBody>
      <a:bodyPr/>
      <a:lstStyle/>
      <a:p>
        <a:r>
          <a:rPr lang="en-US"/>
          <a:t>I think we can cut this. Let's chat. </a:t>
        </a:r>
      </a:p>
    </p188:txBody>
  </p188:cm>
</p188:cmLst>
</file>

<file path=ppt/comments/modernComment_2E2_A7F362F7.xml><?xml version="1.0" encoding="utf-8"?>
<p188:cmLst xmlns:a="http://schemas.openxmlformats.org/drawingml/2006/main" xmlns:r="http://schemas.openxmlformats.org/officeDocument/2006/relationships" xmlns:p188="http://schemas.microsoft.com/office/powerpoint/2018/8/main">
  <p188:cm id="{A07F97CB-7D17-4F44-BC1E-CAB7CA622A20}" authorId="{CF063BE5-6D5D-28F6-071E-2D53A5AFF600}" created="2023-01-18T15:29:50.860">
    <pc:sldMkLst xmlns:pc="http://schemas.microsoft.com/office/powerpoint/2013/main/command">
      <pc:docMk/>
      <pc:sldMk cId="2817745655" sldId="738"/>
    </pc:sldMkLst>
    <p188:txBody>
      <a:bodyPr/>
      <a:lstStyle/>
      <a:p>
        <a:r>
          <a:rPr lang="en-US"/>
          <a:t>Update the scenario to make it seem more realistic and less direct.</a:t>
        </a:r>
      </a:p>
    </p188:txBody>
  </p188:cm>
</p188:cmLst>
</file>

<file path=ppt/comments/modernComment_2EF_75D6258C.xml><?xml version="1.0" encoding="utf-8"?>
<p188:cmLst xmlns:a="http://schemas.openxmlformats.org/drawingml/2006/main" xmlns:r="http://schemas.openxmlformats.org/officeDocument/2006/relationships" xmlns:p188="http://schemas.microsoft.com/office/powerpoint/2018/8/main">
  <p188:cm id="{D74753C2-35BF-4D63-BA2E-6F320C30739C}" authorId="{CF063BE5-6D5D-28F6-071E-2D53A5AFF600}" created="2023-01-18T15:15:56.835">
    <pc:sldMkLst xmlns:pc="http://schemas.microsoft.com/office/powerpoint/2013/main/command">
      <pc:docMk/>
      <pc:sldMk cId="1976968588" sldId="751"/>
    </pc:sldMkLst>
    <p188:txBody>
      <a:bodyPr/>
      <a:lstStyle/>
      <a:p>
        <a:r>
          <a:rPr lang="en-US"/>
          <a:t>I could see this being a relatable option if we reframe some of the language. The team member might say, "You clean up nice. An outfit that sharp can only be for a date or court!", said jokingly. Especially if the character is a Black male. </a:t>
        </a:r>
      </a:p>
    </p188:txBody>
  </p188:cm>
</p188:cmLst>
</file>

<file path=ppt/comments/modernComment_2F4_A9102EB4.xml><?xml version="1.0" encoding="utf-8"?>
<p188:cmLst xmlns:a="http://schemas.openxmlformats.org/drawingml/2006/main" xmlns:r="http://schemas.openxmlformats.org/officeDocument/2006/relationships" xmlns:p188="http://schemas.microsoft.com/office/powerpoint/2018/8/main">
  <p188:cm id="{817E2132-844C-4728-98AF-72A7F141134A}" authorId="{CF063BE5-6D5D-28F6-071E-2D53A5AFF600}" created="2023-01-18T15:13:27.174">
    <pc:sldMkLst xmlns:pc="http://schemas.microsoft.com/office/powerpoint/2013/main/command">
      <pc:docMk/>
      <pc:sldMk cId="2836410036" sldId="756"/>
    </pc:sldMkLst>
    <p188:txBody>
      <a:bodyPr/>
      <a:lstStyle/>
      <a:p>
        <a:r>
          <a:rPr lang="en-US"/>
          <a:t>This one feels like a solid candidate for a few reasons; I could see it happening, the term 'fit in' is very coded, and it shifts some of the attention towards the biases men might experience. Curious to hear your thoughts for hiding it?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5613" y="344488"/>
            <a:ext cx="5764212" cy="324167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411479" y="3855481"/>
            <a:ext cx="5852160" cy="4995625"/>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8E24FF7-6E03-484C-9A30-A7E83D1F8894}" type="slidenum">
              <a:rPr lang="en-US" smtClean="0"/>
              <a:t>‹#›</a:t>
            </a:fld>
            <a:endParaRPr lang="en-US"/>
          </a:p>
        </p:txBody>
      </p:sp>
    </p:spTree>
    <p:extLst>
      <p:ext uri="{BB962C8B-B14F-4D97-AF65-F5344CB8AC3E}">
        <p14:creationId xmlns:p14="http://schemas.microsoft.com/office/powerpoint/2010/main" val="3633705166"/>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472440" y="3855481"/>
            <a:ext cx="6370322" cy="5415077"/>
          </a:xfrm>
        </p:spPr>
        <p:txBody>
          <a:bodyPr/>
          <a:lstStyle/>
          <a:p>
            <a:r>
              <a:rPr lang="en-US" sz="1200">
                <a:effectLst/>
                <a:ea typeface="Times New Roman" panose="02020603050405020304" pitchFamily="18" charset="0"/>
              </a:rPr>
              <a:t>This is Facilitator Guide is a resource that VHA educators and leaders can use to facilitate a 30–45-minute Scenario Practice Session around a series of various Diversity, Equity, Inclusion, and Accessibility topics. </a:t>
            </a:r>
          </a:p>
          <a:p>
            <a:endParaRPr lang="en-US" sz="1200">
              <a:effectLst/>
              <a:ea typeface="Helvetica Neue"/>
              <a:sym typeface="Helvetica Neue"/>
            </a:endParaRPr>
          </a:p>
          <a:p>
            <a:r>
              <a:rPr lang="en-US" sz="1200">
                <a:effectLst/>
                <a:ea typeface="Helvetica Neue"/>
                <a:sym typeface="Helvetica Neue"/>
              </a:rPr>
              <a:t>The first section is dedicated to facilitator preparation.</a:t>
            </a:r>
          </a:p>
          <a:p>
            <a:endParaRPr lang="en-US" sz="1200">
              <a:effectLst/>
              <a:ea typeface="Helvetica Neue"/>
              <a:sym typeface="Helvetica Neue"/>
            </a:endParaRPr>
          </a:p>
          <a:p>
            <a:r>
              <a:rPr lang="en-US" sz="1200">
                <a:effectLst/>
                <a:ea typeface="Helvetica Neue"/>
                <a:sym typeface="Helvetica Neue"/>
              </a:rPr>
              <a:t>The second section contains the slides and speaker notes for the Scenario Practice Session.</a:t>
            </a:r>
          </a:p>
          <a:p>
            <a:pPr defTabSz="966612"/>
            <a:endParaRPr lang="en-US" sz="1200">
              <a:effectLst/>
              <a:ea typeface="Helvetica Neue"/>
              <a:sym typeface="Helvetica Neue"/>
            </a:endParaRPr>
          </a:p>
          <a:p>
            <a:pPr defTabSz="966612"/>
            <a:r>
              <a:rPr lang="en-US" sz="1200">
                <a:effectLst/>
                <a:ea typeface="Helvetica Neue"/>
                <a:sym typeface="Helvetica Neue"/>
              </a:rPr>
              <a:t>The last section contains scenarios </a:t>
            </a:r>
            <a:r>
              <a:rPr lang="en-US" sz="1200">
                <a:effectLst/>
                <a:ea typeface="Times New Roman" panose="02020603050405020304" pitchFamily="18" charset="0"/>
              </a:rPr>
              <a:t>around a series of different DEIA topics. Select the scenario of your choice to use in your Scenario Practice Session.</a:t>
            </a:r>
          </a:p>
          <a:p>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1</a:t>
            </a:fld>
            <a:endParaRPr lang="en-US"/>
          </a:p>
        </p:txBody>
      </p:sp>
    </p:spTree>
    <p:extLst>
      <p:ext uri="{BB962C8B-B14F-4D97-AF65-F5344CB8AC3E}">
        <p14:creationId xmlns:p14="http://schemas.microsoft.com/office/powerpoint/2010/main" val="243774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latin typeface="+mj-lt"/>
                <a:ea typeface="+mj-ea"/>
                <a:cs typeface="+mj-cs"/>
              </a:rPr>
              <a:t>Facilitator Note: </a:t>
            </a:r>
            <a:r>
              <a:rPr lang="en-US" sz="1200" i="1">
                <a:latin typeface="+mj-lt"/>
                <a:ea typeface="+mj-ea"/>
                <a:cs typeface="+mj-cs"/>
              </a:rPr>
              <a:t>Be sure to record your utilization using the 2-minute survey listed on the slide. Click the link on the slide to access the survey.</a:t>
            </a:r>
          </a:p>
          <a:p>
            <a:endParaRPr lang="en-US" sz="1200" i="1">
              <a:latin typeface="+mj-lt"/>
              <a:ea typeface="+mj-ea"/>
              <a:cs typeface="+mj-cs"/>
            </a:endParaRPr>
          </a:p>
          <a:p>
            <a:endParaRPr lang="en-US" sz="1200" i="1"/>
          </a:p>
        </p:txBody>
      </p:sp>
      <p:sp>
        <p:nvSpPr>
          <p:cNvPr id="4" name="Slide Number Placeholder 3"/>
          <p:cNvSpPr>
            <a:spLocks noGrp="1"/>
          </p:cNvSpPr>
          <p:nvPr>
            <p:ph type="sldNum" sz="quarter" idx="5"/>
          </p:nvPr>
        </p:nvSpPr>
        <p:spPr/>
        <p:txBody>
          <a:bodyPr/>
          <a:lstStyle/>
          <a:p>
            <a:fld id="{E8E24FF7-6E03-484C-9A30-A7E83D1F8894}" type="slidenum">
              <a:rPr lang="en-US" smtClean="0"/>
              <a:t>10</a:t>
            </a:fld>
            <a:endParaRPr lang="en-US"/>
          </a:p>
        </p:txBody>
      </p:sp>
    </p:spTree>
    <p:extLst>
      <p:ext uri="{BB962C8B-B14F-4D97-AF65-F5344CB8AC3E}">
        <p14:creationId xmlns:p14="http://schemas.microsoft.com/office/powerpoint/2010/main" val="172722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a:t>Listed are the recommended eLearning courses you can access by clicking on the link. These resources are available to you and can serve as a refresher to help you prepare to lead your Scenario Practice Session.</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12</a:t>
            </a:fld>
            <a:endParaRPr lang="en-US"/>
          </a:p>
        </p:txBody>
      </p:sp>
    </p:spTree>
    <p:extLst>
      <p:ext uri="{BB962C8B-B14F-4D97-AF65-F5344CB8AC3E}">
        <p14:creationId xmlns:p14="http://schemas.microsoft.com/office/powerpoint/2010/main" val="1707573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a:t>Listed are articles and videos you can access by clicking on the link. These resources are available to you and can serve as a refresher to help you prepare to lead your Scenario Practice Session. These are also great resources to share with your participants in a follow-up email to take their learning further!</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13</a:t>
            </a:fld>
            <a:endParaRPr lang="en-US"/>
          </a:p>
        </p:txBody>
      </p:sp>
    </p:spTree>
    <p:extLst>
      <p:ext uri="{BB962C8B-B14F-4D97-AF65-F5344CB8AC3E}">
        <p14:creationId xmlns:p14="http://schemas.microsoft.com/office/powerpoint/2010/main" val="10312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effectLst/>
                <a:ea typeface="Times New Roman" panose="02020603050405020304" pitchFamily="18" charset="0"/>
              </a:rPr>
              <a:t>Do: </a:t>
            </a:r>
            <a:r>
              <a:rPr lang="en-US" sz="1200" b="1" i="1">
                <a:effectLst/>
                <a:ea typeface="Times New Roman" panose="02020603050405020304" pitchFamily="18" charset="0"/>
              </a:rPr>
              <a:t>Welcome participants as they enter the session and introduce yourself.</a:t>
            </a:r>
            <a:endParaRPr lang="en-US" sz="1200" b="1" i="1">
              <a:effectLst/>
              <a:ea typeface="Calibri" panose="020F0502020204030204" pitchFamily="34" charset="0"/>
            </a:endParaRPr>
          </a:p>
          <a:p>
            <a:pPr defTabSz="966612">
              <a:defRPr/>
            </a:pPr>
            <a:endParaRPr lang="en-US" sz="1200">
              <a:effectLst/>
              <a:ea typeface="Times New Roman" panose="02020603050405020304" pitchFamily="18" charset="0"/>
            </a:endParaRPr>
          </a:p>
          <a:p>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14</a:t>
            </a:fld>
            <a:endParaRPr lang="en-US"/>
          </a:p>
        </p:txBody>
      </p:sp>
    </p:spTree>
    <p:extLst>
      <p:ext uri="{BB962C8B-B14F-4D97-AF65-F5344CB8AC3E}">
        <p14:creationId xmlns:p14="http://schemas.microsoft.com/office/powerpoint/2010/main" val="268531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55481"/>
            <a:ext cx="6343531" cy="5415077"/>
          </a:xfrm>
        </p:spPr>
        <p:txBody>
          <a:bodyPr/>
          <a:lstStyle/>
          <a:p>
            <a:r>
              <a:rPr lang="en-US" sz="1200" b="1"/>
              <a:t>.5 minute</a:t>
            </a:r>
          </a:p>
          <a:p>
            <a:endParaRPr lang="en-US" sz="1200"/>
          </a:p>
          <a:p>
            <a:r>
              <a:rPr lang="en-US" sz="1200" b="1"/>
              <a:t>Say: </a:t>
            </a:r>
            <a:r>
              <a:rPr lang="en-US" sz="1200"/>
              <a:t>Here is the agenda for our time together today.</a:t>
            </a:r>
          </a:p>
          <a:p>
            <a:endParaRPr lang="en-US" sz="1200"/>
          </a:p>
          <a:p>
            <a:r>
              <a:rPr lang="en-US" sz="1200" b="1"/>
              <a:t>Do: </a:t>
            </a:r>
            <a:r>
              <a:rPr lang="en-US" sz="1200" b="1" i="1"/>
              <a:t>Review the agenda items listed on the slide.</a:t>
            </a:r>
          </a:p>
        </p:txBody>
      </p:sp>
      <p:sp>
        <p:nvSpPr>
          <p:cNvPr id="4" name="Slide Number Placeholder 3"/>
          <p:cNvSpPr>
            <a:spLocks noGrp="1"/>
          </p:cNvSpPr>
          <p:nvPr>
            <p:ph type="sldNum" sz="quarter" idx="5"/>
          </p:nvPr>
        </p:nvSpPr>
        <p:spPr/>
        <p:txBody>
          <a:bodyPr/>
          <a:lstStyle/>
          <a:p>
            <a:fld id="{E8E24FF7-6E03-484C-9A30-A7E83D1F8894}" type="slidenum">
              <a:rPr lang="en-US" smtClean="0"/>
              <a:t>15</a:t>
            </a:fld>
            <a:endParaRPr lang="en-US"/>
          </a:p>
        </p:txBody>
      </p:sp>
    </p:spTree>
    <p:extLst>
      <p:ext uri="{BB962C8B-B14F-4D97-AF65-F5344CB8AC3E}">
        <p14:creationId xmlns:p14="http://schemas.microsoft.com/office/powerpoint/2010/main" val="158002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55481"/>
            <a:ext cx="6343531" cy="5415077"/>
          </a:xfrm>
        </p:spPr>
        <p:txBody>
          <a:bodyPr/>
          <a:lstStyle/>
          <a:p>
            <a:r>
              <a:rPr lang="en-US" sz="1200" b="1"/>
              <a:t>.5 minute</a:t>
            </a:r>
          </a:p>
          <a:p>
            <a:endParaRPr lang="en-US" sz="1200" b="1"/>
          </a:p>
          <a:p>
            <a:r>
              <a:rPr lang="en-US" sz="1200" b="1"/>
              <a:t>Do: </a:t>
            </a:r>
            <a:r>
              <a:rPr lang="en-US" sz="1200" b="1" i="1"/>
              <a:t>Review the learning goals as listed on the slide. Alternatively, you can ask for a volunteer to read it.</a:t>
            </a:r>
          </a:p>
          <a:p>
            <a:endParaRPr lang="en-US" sz="1200" b="1"/>
          </a:p>
          <a:p>
            <a:r>
              <a:rPr lang="en-US" sz="1200" b="1"/>
              <a:t>Say: </a:t>
            </a:r>
            <a:r>
              <a:rPr lang="en-US" sz="1200"/>
              <a:t>The goal of this session is to help us improve our confidence in identifying and responding to situations where bias is at play. By practicing with real-world scenarios, it becomes easier for us to apply the skills and tools from our Unconscious Bias learning when we are impacted by bias ourselves or when we notice it impacting those around us. </a:t>
            </a:r>
          </a:p>
          <a:p>
            <a:endParaRPr lang="en-US" sz="1200"/>
          </a:p>
          <a:p>
            <a:r>
              <a:rPr lang="en-US" sz="1200" b="1"/>
              <a:t>Transition: </a:t>
            </a:r>
            <a:r>
              <a:rPr lang="en-US" sz="1200"/>
              <a:t>Let’s begin with a little self-reflection.</a:t>
            </a:r>
          </a:p>
        </p:txBody>
      </p:sp>
      <p:sp>
        <p:nvSpPr>
          <p:cNvPr id="4" name="Slide Number Placeholder 3"/>
          <p:cNvSpPr>
            <a:spLocks noGrp="1"/>
          </p:cNvSpPr>
          <p:nvPr>
            <p:ph type="sldNum" sz="quarter" idx="5"/>
          </p:nvPr>
        </p:nvSpPr>
        <p:spPr/>
        <p:txBody>
          <a:bodyPr/>
          <a:lstStyle/>
          <a:p>
            <a:fld id="{E8E24FF7-6E03-484C-9A30-A7E83D1F8894}" type="slidenum">
              <a:rPr lang="en-US" smtClean="0"/>
              <a:t>16</a:t>
            </a:fld>
            <a:endParaRPr lang="en-US"/>
          </a:p>
        </p:txBody>
      </p:sp>
    </p:spTree>
    <p:extLst>
      <p:ext uri="{BB962C8B-B14F-4D97-AF65-F5344CB8AC3E}">
        <p14:creationId xmlns:p14="http://schemas.microsoft.com/office/powerpoint/2010/main" val="395372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 minute</a:t>
            </a:r>
          </a:p>
          <a:p>
            <a:endParaRPr lang="en-US" sz="1200" b="1">
              <a:effectLst/>
              <a:ea typeface="Helvetica Neue"/>
              <a:sym typeface="Helvetica Neue"/>
            </a:endParaRPr>
          </a:p>
          <a:p>
            <a:r>
              <a:rPr lang="en-US" sz="1200" b="1">
                <a:effectLst/>
                <a:ea typeface="Helvetica Neue"/>
                <a:sym typeface="Helvetica Neue"/>
              </a:rPr>
              <a:t>Facilitator Note: </a:t>
            </a:r>
            <a:r>
              <a:rPr lang="en-US" sz="1200" b="0" i="1">
                <a:effectLst/>
                <a:ea typeface="Helvetica Neue"/>
                <a:sym typeface="Helvetica Neue"/>
              </a:rPr>
              <a:t>Keep this activity brisk. </a:t>
            </a: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In your Resource Guide, there are a few blank notes pages for you to take notes. I want you to take 30 seconds and write as many words or phrases as you can to define bias. </a:t>
            </a:r>
          </a:p>
          <a:p>
            <a:endParaRPr lang="en-US" sz="1200" b="1">
              <a:effectLst/>
              <a:ea typeface="Helvetica Neue"/>
              <a:sym typeface="Helvetica Neue"/>
            </a:endParaRPr>
          </a:p>
          <a:p>
            <a:r>
              <a:rPr lang="en-US" sz="1200" b="1">
                <a:effectLst/>
                <a:ea typeface="Helvetica Neue"/>
                <a:sym typeface="Helvetica Neue"/>
              </a:rPr>
              <a:t>Do: </a:t>
            </a:r>
            <a:r>
              <a:rPr lang="en-US" sz="1200" b="1" i="1">
                <a:effectLst/>
                <a:ea typeface="Helvetica Neue"/>
                <a:sym typeface="Helvetica Neue"/>
              </a:rPr>
              <a:t>Allow 30 seconds for people to make notes. </a:t>
            </a:r>
            <a:endParaRPr lang="en-US" sz="1200" i="1">
              <a:effectLst/>
              <a:ea typeface="Helvetica Neue"/>
              <a:sym typeface="Helvetica Neue"/>
            </a:endParaRPr>
          </a:p>
          <a:p>
            <a:endParaRPr lang="en-US" sz="1200" b="1">
              <a:effectLst/>
              <a:ea typeface="Helvetica Neue"/>
              <a:sym typeface="Helvetica Neue"/>
            </a:endParaRPr>
          </a:p>
          <a:p>
            <a:r>
              <a:rPr lang="en-US" sz="1200" b="1">
                <a:effectLst/>
                <a:ea typeface="Helvetica Neue"/>
                <a:sym typeface="Helvetica Neue"/>
              </a:rPr>
              <a:t>Ask:</a:t>
            </a:r>
            <a:r>
              <a:rPr lang="en-US" sz="1200">
                <a:effectLst/>
                <a:ea typeface="Helvetica Neue"/>
                <a:sym typeface="Helvetica Neue"/>
              </a:rPr>
              <a:t> Who would like to share what they wrote?</a:t>
            </a:r>
          </a:p>
          <a:p>
            <a:r>
              <a:rPr lang="en-US" sz="1200">
                <a:effectLst/>
                <a:ea typeface="Helvetica Neue"/>
                <a:sym typeface="Helvetica Neue"/>
              </a:rPr>
              <a:t> </a:t>
            </a:r>
          </a:p>
          <a:p>
            <a:r>
              <a:rPr lang="en-US" sz="1200" b="1">
                <a:effectLst/>
                <a:ea typeface="Helvetica Neue"/>
                <a:sym typeface="Helvetica Neue"/>
              </a:rPr>
              <a:t>Do: </a:t>
            </a:r>
            <a:r>
              <a:rPr lang="en-US" sz="1200" b="1" i="1">
                <a:effectLst/>
                <a:ea typeface="Helvetica Neue"/>
                <a:sym typeface="Helvetica Neue"/>
              </a:rPr>
              <a:t>Solicit a few responses from different  participants. </a:t>
            </a:r>
            <a:endParaRPr lang="en-US" sz="1200" i="1">
              <a:effectLst/>
              <a:ea typeface="Helvetica Neue"/>
              <a:sym typeface="Helvetica Neue"/>
            </a:endParaRPr>
          </a:p>
          <a:p>
            <a:r>
              <a:rPr lang="en-US" sz="1200" i="1">
                <a:effectLst/>
                <a:ea typeface="Helvetica Neue"/>
                <a:sym typeface="Helvetica Neue"/>
              </a:rPr>
              <a:t>(Typical responses: lack of understanding, preconceived ideas, unproven beliefs, preference, discrimination, prejudice, subjective, opinionated</a:t>
            </a:r>
            <a:r>
              <a:rPr lang="en-US" sz="1200">
                <a:effectLst/>
                <a:ea typeface="Helvetica Neue"/>
                <a:sym typeface="Helvetica Neue"/>
              </a:rPr>
              <a:t>.</a:t>
            </a:r>
            <a:r>
              <a:rPr lang="en-US" sz="1200" i="1">
                <a:effectLst/>
                <a:ea typeface="Helvetica Neue"/>
                <a:sym typeface="Helvetica Neue"/>
              </a:rPr>
              <a:t>)</a:t>
            </a:r>
            <a:endParaRPr lang="en-US" sz="1200">
              <a:effectLst/>
              <a:ea typeface="Helvetica Neue"/>
              <a:sym typeface="Helvetica Neue"/>
            </a:endParaRP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Thank you for sharing! It looks like we’ve got some variations in how each of us understands this term. Let’s get a common definition for our work together today.</a:t>
            </a:r>
            <a:r>
              <a:rPr lang="en-US" sz="1200" b="1"/>
              <a:t> </a:t>
            </a:r>
          </a:p>
          <a:p>
            <a:endParaRPr lang="en-US" sz="1200" b="1"/>
          </a:p>
          <a:p>
            <a:r>
              <a:rPr lang="en-US" sz="1200" b="1">
                <a:effectLst/>
                <a:ea typeface="Helvetica Neue"/>
                <a:sym typeface="Helvetica Neue"/>
              </a:rPr>
              <a:t>Transition:</a:t>
            </a:r>
            <a:r>
              <a:rPr lang="en-US" sz="1200">
                <a:effectLst/>
                <a:ea typeface="Helvetica Neue"/>
                <a:sym typeface="Helvetica Neue"/>
              </a:rPr>
              <a:t> </a:t>
            </a:r>
            <a:r>
              <a:rPr lang="en-US" sz="1200"/>
              <a:t>We will briefly cover what bias is, the two types of biases, and a few strategies for responding to bias with courage. Let’s begin by looking at a few statistics.</a:t>
            </a:r>
          </a:p>
          <a:p>
            <a:endParaRPr lang="en-US" sz="1200">
              <a:effectLst/>
              <a:ea typeface="Helvetica Neue"/>
              <a:sym typeface="Helvetica Neue"/>
            </a:endParaRP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17</a:t>
            </a:fld>
            <a:endParaRPr lang="en-US"/>
          </a:p>
        </p:txBody>
      </p:sp>
    </p:spTree>
    <p:extLst>
      <p:ext uri="{BB962C8B-B14F-4D97-AF65-F5344CB8AC3E}">
        <p14:creationId xmlns:p14="http://schemas.microsoft.com/office/powerpoint/2010/main" val="3845682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Note: It’s important to engage employees at the start of the session with the answer to, “What’s in it for me? Why should I care?” Use this slide to present a few statistics on the impact bias has on employee engagement.</a:t>
            </a:r>
          </a:p>
          <a:p>
            <a:endParaRPr lang="en-US" b="1" i="1"/>
          </a:p>
          <a:p>
            <a:r>
              <a:rPr lang="en-US" b="1"/>
              <a:t>Say: </a:t>
            </a:r>
            <a:r>
              <a:rPr lang="en-US" b="0"/>
              <a:t>So why is addressing bias so important? Let’s </a:t>
            </a:r>
            <a:r>
              <a:rPr lang="en-US"/>
              <a:t>look at a few statistics on the impact bias has on employee engagement.</a:t>
            </a:r>
          </a:p>
          <a:p>
            <a:endParaRPr lang="en-US"/>
          </a:p>
          <a:p>
            <a:r>
              <a:rPr lang="en-US" b="1"/>
              <a:t>Do: </a:t>
            </a:r>
            <a:r>
              <a:rPr lang="en-US" b="1" i="1"/>
              <a:t>Read the statistics listed on the slide.</a:t>
            </a:r>
          </a:p>
          <a:p>
            <a:endParaRPr lang="en-US" b="1" i="1"/>
          </a:p>
          <a:p>
            <a:r>
              <a:rPr lang="en-US" b="1" i="0"/>
              <a:t>Transition: </a:t>
            </a:r>
            <a:r>
              <a:rPr lang="en-US" b="0" i="0"/>
              <a:t>Would you agree with these statistics? When employees are not treated with dignity and respect, their demeanor changes, they feel undervalued, and eventually, if left unaddressed, may become disgruntled, disengaged, and their performance suffers. </a:t>
            </a:r>
          </a:p>
          <a:p>
            <a:endParaRPr lang="en-US" b="0" i="0"/>
          </a:p>
        </p:txBody>
      </p:sp>
      <p:sp>
        <p:nvSpPr>
          <p:cNvPr id="4" name="Slide Number Placeholder 3"/>
          <p:cNvSpPr>
            <a:spLocks noGrp="1"/>
          </p:cNvSpPr>
          <p:nvPr>
            <p:ph type="sldNum" sz="quarter" idx="5"/>
          </p:nvPr>
        </p:nvSpPr>
        <p:spPr/>
        <p:txBody>
          <a:bodyPr/>
          <a:lstStyle/>
          <a:p>
            <a:fld id="{E8E24FF7-6E03-484C-9A30-A7E83D1F8894}" type="slidenum">
              <a:rPr lang="en-US" smtClean="0"/>
              <a:t>18</a:t>
            </a:fld>
            <a:endParaRPr lang="en-US"/>
          </a:p>
        </p:txBody>
      </p:sp>
    </p:spTree>
    <p:extLst>
      <p:ext uri="{BB962C8B-B14F-4D97-AF65-F5344CB8AC3E}">
        <p14:creationId xmlns:p14="http://schemas.microsoft.com/office/powerpoint/2010/main" val="2776157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Say: </a:t>
            </a:r>
            <a:r>
              <a:rPr lang="en-US" b="0" i="0"/>
              <a:t>Our biases affect how we see and treat ourselves and how we see and treat each other. It impacts our personal and professional opportunities and performance. When we are biased, we can make errors or miss valuable information or perspectives of others. Our biases can limit our own performance and can make us to behave in ways that limit the performance of others.</a:t>
            </a:r>
          </a:p>
          <a:p>
            <a:endParaRPr lang="en-US" b="0" i="0"/>
          </a:p>
          <a:p>
            <a:r>
              <a:rPr lang="en-US" b="1" i="0"/>
              <a:t>Transition: </a:t>
            </a:r>
            <a:r>
              <a:rPr lang="en-US" b="0" i="0"/>
              <a:t>Now let’s discuss the definition of bias.</a:t>
            </a:r>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19</a:t>
            </a:fld>
            <a:endParaRPr lang="en-US"/>
          </a:p>
        </p:txBody>
      </p:sp>
    </p:spTree>
    <p:extLst>
      <p:ext uri="{BB962C8B-B14F-4D97-AF65-F5344CB8AC3E}">
        <p14:creationId xmlns:p14="http://schemas.microsoft.com/office/powerpoint/2010/main" val="9226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1 minute</a:t>
            </a:r>
          </a:p>
          <a:p>
            <a:pPr defTabSz="966612">
              <a:defRPr/>
            </a:pPr>
            <a:endParaRPr lang="en-US" sz="1200" b="1">
              <a:effectLst/>
              <a:ea typeface="Helvetica Neue"/>
              <a:sym typeface="Helvetica Neue"/>
            </a:endParaRPr>
          </a:p>
          <a:p>
            <a:pPr defTabSz="966612">
              <a:defRPr/>
            </a:pPr>
            <a:r>
              <a:rPr lang="en-US" sz="1200" b="1"/>
              <a:t>Do: </a:t>
            </a:r>
            <a:r>
              <a:rPr lang="en-US" sz="1200" b="1" i="1"/>
              <a:t>Share the definition of bias. </a:t>
            </a:r>
          </a:p>
          <a:p>
            <a:pPr defTabSz="966612">
              <a:defRPr/>
            </a:pPr>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A bias is a preference in favor of or against a thing, person, or group. </a:t>
            </a:r>
          </a:p>
          <a:p>
            <a:r>
              <a:rPr lang="en-US" sz="1200">
                <a:effectLst/>
                <a:ea typeface="Helvetica Neue"/>
                <a:sym typeface="Helvetica Neue"/>
              </a:rPr>
              <a:t>The word “preference” is important. By holding a preference, we favor something over another thing. Preferences can be harmless. For example, I can prefer mountains to oceans. Biases can be negative or positive. They are simply the result of how the brain operates or takes shortcuts. </a:t>
            </a:r>
          </a:p>
          <a:p>
            <a:endParaRPr lang="en-US" sz="1200" b="1">
              <a:effectLst/>
              <a:ea typeface="Helvetica Neue"/>
              <a:sym typeface="Helvetica Neue"/>
            </a:endParaRPr>
          </a:p>
          <a:p>
            <a:r>
              <a:rPr lang="en-US" sz="1200" b="1">
                <a:effectLst/>
                <a:ea typeface="Helvetica Neue"/>
                <a:sym typeface="Helvetica Neue"/>
              </a:rPr>
              <a:t>Say:</a:t>
            </a:r>
            <a:r>
              <a:rPr lang="en-US" sz="1200">
                <a:effectLst/>
                <a:ea typeface="Helvetica Neue"/>
                <a:sym typeface="Helvetica Neue"/>
              </a:rPr>
              <a:t> Our biases—or preferences—apply to people as well as things. There are many characteristics we all have preferences about, like age, gender, race, physical ability, religion, height, nationality, sexual</a:t>
            </a:r>
            <a:r>
              <a:rPr lang="en-US" sz="1200" b="1">
                <a:effectLst/>
                <a:ea typeface="Helvetica Neue"/>
                <a:sym typeface="Helvetica Neue"/>
              </a:rPr>
              <a:t> </a:t>
            </a:r>
            <a:r>
              <a:rPr lang="en-US" sz="1200">
                <a:effectLst/>
                <a:ea typeface="Helvetica Neue"/>
                <a:sym typeface="Helvetica Neue"/>
              </a:rPr>
              <a:t>orientation, and weight. Biases are not necessarily good or bad, right or wrong. </a:t>
            </a:r>
          </a:p>
          <a:p>
            <a:endParaRPr lang="en-US" sz="1200">
              <a:effectLst/>
              <a:ea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ea typeface="Helvetica Neue"/>
                <a:sym typeface="Helvetica Neue"/>
              </a:rPr>
              <a:t>Transition: </a:t>
            </a:r>
            <a:r>
              <a:rPr lang="en-US" sz="1200">
                <a:effectLst/>
                <a:ea typeface="Helvetica Neue"/>
                <a:sym typeface="Helvetica Neue"/>
              </a:rPr>
              <a:t>What’s important is that we identify when a bias is at play, and if it has negative consequences, we can address it. </a:t>
            </a:r>
            <a:r>
              <a:rPr lang="en-US" sz="1200"/>
              <a:t>Now, let's explore some ways we can take courageous action when we witness or experience bias.</a:t>
            </a:r>
            <a:endParaRPr lang="en-US" sz="1200" b="1">
              <a:effectLst/>
              <a:ea typeface="Helvetica Neue"/>
              <a:sym typeface="Helvetica Neue"/>
            </a:endParaRPr>
          </a:p>
          <a:p>
            <a:endParaRPr lang="en-US" sz="1200">
              <a:effectLst/>
              <a:ea typeface="Helvetica Neue"/>
              <a:sym typeface="Helvetica Neue"/>
            </a:endParaRPr>
          </a:p>
          <a:p>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20</a:t>
            </a:fld>
            <a:endParaRPr lang="en-US"/>
          </a:p>
        </p:txBody>
      </p:sp>
    </p:spTree>
    <p:extLst>
      <p:ext uri="{BB962C8B-B14F-4D97-AF65-F5344CB8AC3E}">
        <p14:creationId xmlns:p14="http://schemas.microsoft.com/office/powerpoint/2010/main" val="67167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5" y="3841635"/>
            <a:ext cx="6343530" cy="5415077"/>
          </a:xfrm>
        </p:spPr>
        <p:txBody>
          <a:bodyPr/>
          <a:lstStyle/>
          <a:p>
            <a:pPr defTabSz="966612">
              <a:defRPr/>
            </a:pPr>
            <a:r>
              <a:rPr lang="en-US" sz="1200">
                <a:effectLst/>
                <a:ea typeface="Times New Roman" panose="02020603050405020304" pitchFamily="18" charset="0"/>
              </a:rPr>
              <a:t>This is the complete Table of Contents for this deck. Press </a:t>
            </a:r>
            <a:r>
              <a:rPr lang="en-US" sz="1200" err="1">
                <a:effectLst/>
                <a:ea typeface="Times New Roman" panose="02020603050405020304" pitchFamily="18" charset="0"/>
              </a:rPr>
              <a:t>Ctrl+Click</a:t>
            </a:r>
            <a:r>
              <a:rPr lang="en-US" sz="1200">
                <a:effectLst/>
                <a:ea typeface="Times New Roman" panose="02020603050405020304" pitchFamily="18" charset="0"/>
              </a:rPr>
              <a:t> on a link to go directly to that topic slide.</a:t>
            </a:r>
            <a:endParaRPr lang="en-US" sz="1200">
              <a:effectLst/>
              <a:ea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2</a:t>
            </a:fld>
            <a:endParaRPr lang="en-US"/>
          </a:p>
        </p:txBody>
      </p:sp>
    </p:spTree>
    <p:extLst>
      <p:ext uri="{BB962C8B-B14F-4D97-AF65-F5344CB8AC3E}">
        <p14:creationId xmlns:p14="http://schemas.microsoft.com/office/powerpoint/2010/main" val="3911374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dirty="0"/>
              <a:t>1 minute</a:t>
            </a:r>
          </a:p>
          <a:p>
            <a:endParaRPr lang="en-US" sz="1200" b="1" dirty="0">
              <a:effectLst/>
              <a:ea typeface="Helvetica Neue"/>
              <a:sym typeface="Helvetica Neue"/>
            </a:endParaRPr>
          </a:p>
          <a:p>
            <a:r>
              <a:rPr lang="en-US" sz="1200" b="1" dirty="0"/>
              <a:t>Do: </a:t>
            </a:r>
            <a:r>
              <a:rPr lang="en-US" sz="1200" b="1" i="1" dirty="0"/>
              <a:t>Share the difference between conscious and unconscious bias.</a:t>
            </a:r>
          </a:p>
          <a:p>
            <a:endParaRPr lang="en-US" sz="1200" b="1" dirty="0"/>
          </a:p>
          <a:p>
            <a:r>
              <a:rPr lang="en-US" sz="1200" b="1" dirty="0"/>
              <a:t>Do: </a:t>
            </a:r>
            <a:r>
              <a:rPr lang="en-US" sz="1200" b="1" i="1" dirty="0"/>
              <a:t>Describe how unconscious biases can lead to flawed judgements and short-sighted decisions that limit opportunities for yourselves and others. </a:t>
            </a:r>
          </a:p>
          <a:p>
            <a:endParaRPr lang="en-US" sz="1200" b="1" dirty="0">
              <a:effectLst/>
              <a:ea typeface="Helvetica Neue"/>
              <a:sym typeface="Helvetica Neue"/>
            </a:endParaRPr>
          </a:p>
          <a:p>
            <a:r>
              <a:rPr lang="en-US" sz="1200" b="1" dirty="0">
                <a:effectLst/>
                <a:ea typeface="Helvetica Neue"/>
                <a:sym typeface="Helvetica Neue"/>
              </a:rPr>
              <a:t>Say: </a:t>
            </a:r>
            <a:r>
              <a:rPr lang="en-US" sz="1200" dirty="0">
                <a:effectLst/>
                <a:ea typeface="Helvetica Neue"/>
                <a:sym typeface="Helvetica Neue"/>
              </a:rPr>
              <a:t>Unconscious bias (or implicit bias) is something we don’t consciously think about. We may not express it verbally. It shows up in what we do rather than what we say. </a:t>
            </a:r>
          </a:p>
          <a:p>
            <a:endParaRPr lang="en-US" sz="1200" dirty="0">
              <a:effectLst/>
              <a:ea typeface="Helvetica Neue"/>
              <a:sym typeface="Helvetica Neue"/>
            </a:endParaRPr>
          </a:p>
          <a:p>
            <a:r>
              <a:rPr lang="en-US" sz="1200" b="1" dirty="0">
                <a:effectLst/>
                <a:ea typeface="Helvetica Neue"/>
                <a:sym typeface="Helvetica Neue"/>
              </a:rPr>
              <a:t>Say: </a:t>
            </a:r>
            <a:r>
              <a:rPr lang="en-US" sz="1200" dirty="0">
                <a:effectLst/>
                <a:ea typeface="Helvetica Neue"/>
                <a:sym typeface="Helvetica Neue"/>
              </a:rPr>
              <a:t>Unconscious biases trigger us to act. We might call them instincts. Sometimes they are useful. For example, if I am walking alone at night, and I pass a dark alleyway, I might cross over to the other side of the street where the light is without thinking about it. I’ve got a feeling that the dark alleyway is not safe. I just cross the road instinctively.</a:t>
            </a:r>
          </a:p>
          <a:p>
            <a:endParaRPr lang="en-US" sz="1200" b="1" dirty="0">
              <a:effectLst/>
              <a:ea typeface="Helvetica Neue"/>
              <a:sym typeface="Helvetica Neue"/>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effectLst/>
                <a:ea typeface="Helvetica Neue"/>
                <a:sym typeface="Helvetica Neue"/>
              </a:rPr>
              <a:t>SAY: </a:t>
            </a:r>
            <a:r>
              <a:rPr lang="en-US" sz="1200" dirty="0"/>
              <a:t>When we notice bias impacting ourselves and others, we have an opportunity to take courageous action and shape a positive experience for our colleagues and the Veterans we serve. This helps us recognize situations that may be in contrast to our commitments around diversity, equity, inclusion, and accessibility.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sz="1200" b="1" dirty="0">
              <a:effectLst/>
              <a:ea typeface="Helvetica Neue"/>
              <a:sym typeface="Helvetica Neue"/>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effectLst/>
                <a:ea typeface="Helvetica Neue"/>
                <a:sym typeface="Helvetica Neue"/>
              </a:rPr>
              <a:t>Transition: </a:t>
            </a:r>
            <a:r>
              <a:rPr lang="en-US" sz="1200" b="0" i="0" dirty="0">
                <a:solidFill>
                  <a:srgbClr val="000000"/>
                </a:solidFill>
                <a:effectLst/>
                <a:ea typeface="Times New Roman" panose="02020603050405020304" pitchFamily="18" charset="0"/>
              </a:rPr>
              <a:t>Now let’s practice how to respond to bias. </a:t>
            </a:r>
            <a:endParaRPr lang="en-US" sz="1200" dirty="0"/>
          </a:p>
          <a:p>
            <a:pPr defTabSz="966612"/>
            <a:endParaRPr lang="en-US" sz="1200" dirty="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21</a:t>
            </a:fld>
            <a:endParaRPr lang="en-US"/>
          </a:p>
        </p:txBody>
      </p:sp>
    </p:spTree>
    <p:extLst>
      <p:ext uri="{BB962C8B-B14F-4D97-AF65-F5344CB8AC3E}">
        <p14:creationId xmlns:p14="http://schemas.microsoft.com/office/powerpoint/2010/main" val="202147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dirty="0"/>
              <a:t>5 minutes</a:t>
            </a:r>
          </a:p>
          <a:p>
            <a:pPr defTabSz="966612"/>
            <a:endParaRPr lang="en-US" sz="1200" b="1" dirty="0"/>
          </a:p>
          <a:p>
            <a:pPr>
              <a:spcAft>
                <a:spcPts val="634"/>
              </a:spcAft>
            </a:pPr>
            <a:r>
              <a:rPr lang="en-US" sz="1200" b="1" dirty="0">
                <a:effectLst/>
                <a:ea typeface="Helvetica Neue"/>
                <a:sym typeface="Helvetica Neue"/>
              </a:rPr>
              <a:t>Say: </a:t>
            </a:r>
            <a:r>
              <a:rPr lang="en-US" sz="1200" dirty="0">
                <a:effectLst/>
                <a:ea typeface="Helvetica Neue"/>
                <a:sym typeface="Helvetica Neue"/>
              </a:rPr>
              <a:t>Here are four ways to act with courage to address bias: identify, cope, ally, and advocate. </a:t>
            </a:r>
          </a:p>
          <a:p>
            <a:pPr>
              <a:spcAft>
                <a:spcPts val="634"/>
              </a:spcAft>
            </a:pPr>
            <a:endParaRPr lang="en-US" sz="1200" dirty="0">
              <a:effectLst/>
              <a:ea typeface="Helvetica Neue"/>
              <a:sym typeface="Helvetica Neue"/>
            </a:endParaRPr>
          </a:p>
          <a:p>
            <a:pPr marL="0" indent="0">
              <a:spcAft>
                <a:spcPts val="1269"/>
              </a:spcAft>
              <a:buFont typeface="Arial" panose="020B0604020202020204" pitchFamily="34" charset="0"/>
              <a:buNone/>
            </a:pPr>
            <a:r>
              <a:rPr lang="en-US" sz="1200" b="1" dirty="0">
                <a:effectLst/>
                <a:ea typeface="Helvetica Neue"/>
                <a:sym typeface="Helvetica Neue"/>
              </a:rPr>
              <a:t>Courage to Identify. </a:t>
            </a:r>
            <a:r>
              <a:rPr lang="en-US" sz="1200" dirty="0">
                <a:effectLst/>
                <a:ea typeface="Helvetica Neue"/>
                <a:sym typeface="Helvetica Neue"/>
              </a:rPr>
              <a:t>We can be courageous and </a:t>
            </a:r>
            <a:r>
              <a:rPr lang="en-US" sz="1200" u="none" dirty="0">
                <a:effectLst/>
                <a:ea typeface="Helvetica Neue"/>
                <a:sym typeface="Helvetica Neue"/>
              </a:rPr>
              <a:t>notice bias when it is  happening. One way to do this is seeking to understand.</a:t>
            </a:r>
          </a:p>
          <a:p>
            <a:pPr marL="457200" lvl="1" indent="0">
              <a:spcAft>
                <a:spcPts val="1269"/>
              </a:spcAft>
              <a:buFont typeface="Arial" panose="020B0604020202020204" pitchFamily="34" charset="0"/>
              <a:buNone/>
            </a:pPr>
            <a:r>
              <a:rPr lang="en-US" sz="1200" i="1" dirty="0">
                <a:effectLst/>
                <a:ea typeface="Helvetica Neue"/>
                <a:sym typeface="Helvetica Neue"/>
              </a:rPr>
              <a:t>In-person session</a:t>
            </a:r>
            <a:r>
              <a:rPr lang="en-US" sz="1200" dirty="0">
                <a:effectLst/>
                <a:ea typeface="Helvetica Neue"/>
                <a:sym typeface="Helvetica Neue"/>
              </a:rPr>
              <a:t>: </a:t>
            </a:r>
            <a:r>
              <a:rPr lang="en-US" sz="1200" b="1" dirty="0">
                <a:effectLst/>
                <a:ea typeface="Helvetica Neue"/>
                <a:sym typeface="Helvetica Neue"/>
              </a:rPr>
              <a:t>Ask: </a:t>
            </a:r>
            <a:r>
              <a:rPr lang="en-US" sz="1200" dirty="0">
                <a:effectLst/>
                <a:ea typeface="Helvetica Neue"/>
                <a:sym typeface="Helvetica Neue"/>
              </a:rPr>
              <a:t>What does seek to understand mean?</a:t>
            </a:r>
          </a:p>
          <a:p>
            <a:pPr marL="457200" lvl="1" indent="0">
              <a:spcAft>
                <a:spcPts val="1269"/>
              </a:spcAft>
              <a:buFont typeface="Arial" panose="020B0604020202020204" pitchFamily="34" charset="0"/>
              <a:buNone/>
            </a:pPr>
            <a:r>
              <a:rPr lang="en-US" sz="1200" i="1" dirty="0">
                <a:effectLst/>
                <a:ea typeface="Helvetica Neue"/>
                <a:sym typeface="Helvetica Neue"/>
              </a:rPr>
              <a:t>Virtual session: </a:t>
            </a:r>
            <a:r>
              <a:rPr lang="en-US" sz="1200" b="1" dirty="0">
                <a:effectLst/>
                <a:ea typeface="Helvetica Neue"/>
                <a:sym typeface="Helvetica Neue"/>
              </a:rPr>
              <a:t>Chat feature: </a:t>
            </a:r>
            <a:r>
              <a:rPr lang="en-US" sz="1200" dirty="0">
                <a:effectLst/>
                <a:ea typeface="Helvetica Neue"/>
                <a:sym typeface="Helvetica Neue"/>
              </a:rPr>
              <a:t>Type in the chat your ideas on what seek to understand means.</a:t>
            </a:r>
          </a:p>
          <a:p>
            <a:pPr marL="0" indent="0">
              <a:spcAft>
                <a:spcPts val="1269"/>
              </a:spcAft>
              <a:buFont typeface="Arial" panose="020B0604020202020204" pitchFamily="34" charset="0"/>
              <a:buNone/>
            </a:pPr>
            <a:r>
              <a:rPr lang="en-US" sz="1200" b="1" dirty="0">
                <a:effectLst/>
                <a:ea typeface="Helvetica Neue"/>
                <a:sym typeface="Helvetica Neue"/>
              </a:rPr>
              <a:t>Do: </a:t>
            </a:r>
            <a:r>
              <a:rPr lang="en-US" sz="1200" i="1" dirty="0">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u="sng" dirty="0">
              <a:effectLst/>
              <a:ea typeface="Helvetica Neue"/>
              <a:sym typeface="Helvetica Neue"/>
            </a:endParaRPr>
          </a:p>
          <a:p>
            <a:pPr marL="0" indent="0">
              <a:spcAft>
                <a:spcPts val="1269"/>
              </a:spcAft>
              <a:buFont typeface="Arial" panose="020B0604020202020204" pitchFamily="34" charset="0"/>
              <a:buNone/>
            </a:pPr>
            <a:r>
              <a:rPr lang="en-US" sz="1200" b="1" dirty="0">
                <a:effectLst/>
                <a:ea typeface="Helvetica Neue"/>
                <a:sym typeface="Helvetica Neue"/>
              </a:rPr>
              <a:t>Courage to Cope. </a:t>
            </a:r>
            <a:r>
              <a:rPr lang="en-US" sz="1200" dirty="0">
                <a:effectLst/>
                <a:ea typeface="Helvetica Neue"/>
                <a:sym typeface="Helvetica Neue"/>
              </a:rPr>
              <a:t>We can be courageous and deal with the bias in a healthy way.</a:t>
            </a:r>
          </a:p>
          <a:p>
            <a:pPr marL="457200" lvl="1" indent="0">
              <a:spcAft>
                <a:spcPts val="1269"/>
              </a:spcAft>
              <a:buFont typeface="Arial" panose="020B0604020202020204" pitchFamily="34" charset="0"/>
              <a:buNone/>
            </a:pPr>
            <a:r>
              <a:rPr lang="en-US" sz="1200" i="1" dirty="0">
                <a:effectLst/>
                <a:ea typeface="Helvetica Neue"/>
                <a:sym typeface="Helvetica Neue"/>
              </a:rPr>
              <a:t>In-person session</a:t>
            </a:r>
            <a:r>
              <a:rPr lang="en-US" sz="1200" dirty="0">
                <a:effectLst/>
                <a:ea typeface="Helvetica Neue"/>
                <a:sym typeface="Helvetica Neue"/>
              </a:rPr>
              <a:t>: </a:t>
            </a:r>
            <a:r>
              <a:rPr lang="en-US" sz="1200" b="1" dirty="0">
                <a:effectLst/>
                <a:ea typeface="Helvetica Neue"/>
                <a:sym typeface="Helvetica Neue"/>
              </a:rPr>
              <a:t>Ask: </a:t>
            </a:r>
            <a:r>
              <a:rPr lang="en-US" sz="1200" dirty="0">
                <a:effectLst/>
                <a:ea typeface="Helvetica Neue"/>
                <a:sym typeface="Helvetica Neue"/>
              </a:rPr>
              <a:t>How could having a coach or mentor help us to deal with bias?</a:t>
            </a:r>
          </a:p>
          <a:p>
            <a:pPr marL="457200" lvl="1" indent="0">
              <a:spcAft>
                <a:spcPts val="1269"/>
              </a:spcAft>
              <a:buFont typeface="Arial" panose="020B0604020202020204" pitchFamily="34" charset="0"/>
              <a:buNone/>
            </a:pPr>
            <a:r>
              <a:rPr lang="en-US" sz="1200" i="1" dirty="0">
                <a:effectLst/>
                <a:ea typeface="Helvetica Neue"/>
                <a:sym typeface="Helvetica Neue"/>
              </a:rPr>
              <a:t>Virtual session: </a:t>
            </a:r>
            <a:r>
              <a:rPr lang="en-US" sz="1200" b="1" dirty="0">
                <a:effectLst/>
                <a:ea typeface="Helvetica Neue"/>
                <a:sym typeface="Helvetica Neue"/>
              </a:rPr>
              <a:t>Chat feature: </a:t>
            </a:r>
            <a:r>
              <a:rPr lang="en-US" sz="1200" dirty="0">
                <a:effectLst/>
                <a:ea typeface="Helvetica Neue"/>
                <a:sym typeface="Helvetica Neue"/>
              </a:rPr>
              <a:t>Type in the chat your ideas on how having a coach or mentor could help us to deal with bias.</a:t>
            </a:r>
          </a:p>
          <a:p>
            <a:pPr marL="0" indent="0">
              <a:spcAft>
                <a:spcPts val="1269"/>
              </a:spcAft>
              <a:buFont typeface="Arial" panose="020B0604020202020204" pitchFamily="34" charset="0"/>
              <a:buNone/>
            </a:pPr>
            <a:r>
              <a:rPr lang="en-US" sz="1200" b="1" dirty="0">
                <a:effectLst/>
                <a:ea typeface="Helvetica Neue"/>
                <a:sym typeface="Helvetica Neue"/>
              </a:rPr>
              <a:t>Do: </a:t>
            </a:r>
            <a:r>
              <a:rPr lang="en-US" sz="1200" i="1" dirty="0">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dirty="0">
              <a:effectLst/>
              <a:ea typeface="Helvetica Neue"/>
              <a:sym typeface="Helvetica Neue"/>
            </a:endParaRPr>
          </a:p>
          <a:p>
            <a:pPr marL="0" indent="0">
              <a:spcAft>
                <a:spcPts val="1269"/>
              </a:spcAft>
              <a:buFont typeface="Arial" panose="020B0604020202020204" pitchFamily="34" charset="0"/>
              <a:buNone/>
            </a:pPr>
            <a:r>
              <a:rPr lang="en-US" sz="1200" b="1" dirty="0">
                <a:effectLst/>
                <a:ea typeface="Helvetica Neue"/>
                <a:sym typeface="Helvetica Neue"/>
              </a:rPr>
              <a:t>Courage to Ally. </a:t>
            </a:r>
            <a:r>
              <a:rPr lang="en-US" sz="1200" dirty="0">
                <a:effectLst/>
                <a:ea typeface="Helvetica Neue"/>
                <a:sym typeface="Helvetica Neue"/>
              </a:rPr>
              <a:t>We can be courageous and help those experiencing bias. </a:t>
            </a:r>
          </a:p>
          <a:p>
            <a:pPr marL="457200" lvl="1" indent="0">
              <a:spcAft>
                <a:spcPts val="1269"/>
              </a:spcAft>
              <a:buFont typeface="Arial" panose="020B0604020202020204" pitchFamily="34" charset="0"/>
              <a:buNone/>
            </a:pPr>
            <a:r>
              <a:rPr lang="en-US" sz="1200" i="1" dirty="0">
                <a:effectLst/>
                <a:ea typeface="Helvetica Neue"/>
                <a:sym typeface="Helvetica Neue"/>
              </a:rPr>
              <a:t>In-person session</a:t>
            </a:r>
            <a:r>
              <a:rPr lang="en-US" sz="1200" dirty="0">
                <a:effectLst/>
                <a:ea typeface="Helvetica Neue"/>
                <a:sym typeface="Helvetica Neue"/>
              </a:rPr>
              <a:t>: </a:t>
            </a:r>
            <a:r>
              <a:rPr lang="en-US" sz="1200" b="1" dirty="0">
                <a:effectLst/>
                <a:ea typeface="Helvetica Neue"/>
                <a:sym typeface="Helvetica Neue"/>
              </a:rPr>
              <a:t>Ask: </a:t>
            </a:r>
            <a:r>
              <a:rPr lang="en-US" sz="1200" dirty="0">
                <a:effectLst/>
                <a:ea typeface="Helvetica Neue"/>
                <a:sym typeface="Helvetica Neue"/>
              </a:rPr>
              <a:t>What does it mean to amplify other’s voices and how would that help us to deal with bias?</a:t>
            </a:r>
          </a:p>
          <a:p>
            <a:pPr marL="457200" lvl="1" indent="0">
              <a:spcAft>
                <a:spcPts val="1269"/>
              </a:spcAft>
              <a:buFont typeface="Arial" panose="020B0604020202020204" pitchFamily="34" charset="0"/>
              <a:buNone/>
            </a:pPr>
            <a:r>
              <a:rPr lang="en-US" sz="1200" i="1" dirty="0">
                <a:effectLst/>
                <a:ea typeface="Helvetica Neue"/>
                <a:sym typeface="Helvetica Neue"/>
              </a:rPr>
              <a:t>Virtual session: </a:t>
            </a:r>
            <a:r>
              <a:rPr lang="en-US" sz="1200" b="1" dirty="0">
                <a:effectLst/>
                <a:ea typeface="Helvetica Neue"/>
                <a:sym typeface="Helvetica Neue"/>
              </a:rPr>
              <a:t>Chat feature: </a:t>
            </a:r>
            <a:r>
              <a:rPr lang="en-US" sz="1200" dirty="0">
                <a:effectLst/>
                <a:ea typeface="Helvetica Neue"/>
                <a:sym typeface="Helvetica Neue"/>
              </a:rPr>
              <a:t>Type in the chat your ideas on what amplify other’s voices means and how you think that would help us to deal with bias.</a:t>
            </a:r>
          </a:p>
          <a:p>
            <a:pPr marL="0" indent="0">
              <a:spcAft>
                <a:spcPts val="1269"/>
              </a:spcAft>
              <a:buFont typeface="Arial" panose="020B0604020202020204" pitchFamily="34" charset="0"/>
              <a:buNone/>
            </a:pPr>
            <a:r>
              <a:rPr lang="en-US" sz="1200" b="1" dirty="0">
                <a:effectLst/>
                <a:ea typeface="Helvetica Neue"/>
                <a:sym typeface="Helvetica Neue"/>
              </a:rPr>
              <a:t>Do: </a:t>
            </a:r>
            <a:r>
              <a:rPr lang="en-US" sz="1200" i="1" dirty="0">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dirty="0">
              <a:effectLst/>
              <a:ea typeface="Helvetica Neue"/>
              <a:sym typeface="Helvetica Neue"/>
            </a:endParaRPr>
          </a:p>
          <a:p>
            <a:pPr marL="0" indent="0">
              <a:spcAft>
                <a:spcPts val="1269"/>
              </a:spcAft>
              <a:buFont typeface="Arial" panose="020B0604020202020204" pitchFamily="34" charset="0"/>
              <a:buNone/>
            </a:pPr>
            <a:r>
              <a:rPr lang="en-US" sz="1200" b="1" dirty="0">
                <a:effectLst/>
                <a:ea typeface="Helvetica Neue"/>
                <a:sym typeface="Helvetica Neue"/>
              </a:rPr>
              <a:t>Courage to Advocate. </a:t>
            </a:r>
            <a:r>
              <a:rPr lang="en-US" sz="1200" dirty="0">
                <a:effectLst/>
                <a:ea typeface="Helvetica Neue"/>
                <a:sym typeface="Helvetica Neue"/>
              </a:rPr>
              <a:t>We can be courageous and proactively address bias.</a:t>
            </a:r>
          </a:p>
          <a:p>
            <a:pPr marL="457200" lvl="1" indent="0">
              <a:spcAft>
                <a:spcPts val="1269"/>
              </a:spcAft>
              <a:buFont typeface="Arial" panose="020B0604020202020204" pitchFamily="34" charset="0"/>
              <a:buNone/>
            </a:pPr>
            <a:r>
              <a:rPr lang="en-US" sz="1200" i="1" dirty="0">
                <a:effectLst/>
                <a:ea typeface="Helvetica Neue"/>
                <a:sym typeface="Helvetica Neue"/>
              </a:rPr>
              <a:t>In-person session</a:t>
            </a:r>
            <a:r>
              <a:rPr lang="en-US" sz="1200" dirty="0">
                <a:effectLst/>
                <a:ea typeface="Helvetica Neue"/>
                <a:sym typeface="Helvetica Neue"/>
              </a:rPr>
              <a:t>: </a:t>
            </a:r>
            <a:r>
              <a:rPr lang="en-US" sz="1200" b="1" dirty="0">
                <a:effectLst/>
                <a:ea typeface="Helvetica Neue"/>
                <a:sym typeface="Helvetica Neue"/>
              </a:rPr>
              <a:t>Ask: </a:t>
            </a:r>
            <a:r>
              <a:rPr lang="en-US" sz="1200" dirty="0">
                <a:effectLst/>
                <a:ea typeface="Helvetica Neue"/>
                <a:sym typeface="Helvetica Neue"/>
              </a:rPr>
              <a:t>How would you speak up when you see bias in action?</a:t>
            </a:r>
          </a:p>
          <a:p>
            <a:pPr marL="457200" marR="0" lvl="1" indent="0" algn="l" defTabSz="914400" rtl="0" eaLnBrk="1" fontAlgn="auto" latinLnBrk="0" hangingPunct="1">
              <a:lnSpc>
                <a:spcPct val="100000"/>
              </a:lnSpc>
              <a:spcBef>
                <a:spcPts val="0"/>
              </a:spcBef>
              <a:spcAft>
                <a:spcPts val="1269"/>
              </a:spcAft>
              <a:buClrTx/>
              <a:buSzTx/>
              <a:buFont typeface="Arial" panose="020B0604020202020204" pitchFamily="34" charset="0"/>
              <a:buNone/>
              <a:tabLst/>
              <a:defRPr/>
            </a:pPr>
            <a:r>
              <a:rPr lang="en-US" sz="1200" i="1" dirty="0">
                <a:effectLst/>
                <a:ea typeface="Helvetica Neue"/>
                <a:sym typeface="Helvetica Neue"/>
              </a:rPr>
              <a:t>Virtual session: </a:t>
            </a:r>
            <a:r>
              <a:rPr lang="en-US" sz="1200" b="1" dirty="0">
                <a:effectLst/>
                <a:ea typeface="Helvetica Neue"/>
                <a:sym typeface="Helvetica Neue"/>
              </a:rPr>
              <a:t>Chat feature: </a:t>
            </a:r>
            <a:r>
              <a:rPr lang="en-US" sz="1200" dirty="0">
                <a:effectLst/>
                <a:ea typeface="Helvetica Neue"/>
                <a:sym typeface="Helvetica Neue"/>
              </a:rPr>
              <a:t>Type in the chat your ideas on how you would speak up if you witnessed bias in action?</a:t>
            </a:r>
          </a:p>
          <a:p>
            <a:pPr marL="0" marR="0" lvl="0" indent="0" algn="l" defTabSz="914400" rtl="0" eaLnBrk="1" fontAlgn="auto" latinLnBrk="0" hangingPunct="1">
              <a:lnSpc>
                <a:spcPct val="100000"/>
              </a:lnSpc>
              <a:spcBef>
                <a:spcPts val="0"/>
              </a:spcBef>
              <a:spcAft>
                <a:spcPts val="1269"/>
              </a:spcAft>
              <a:buClrTx/>
              <a:buSzTx/>
              <a:buFont typeface="Arial" panose="020B0604020202020204" pitchFamily="34" charset="0"/>
              <a:buNone/>
              <a:tabLst/>
              <a:defRPr/>
            </a:pPr>
            <a:r>
              <a:rPr lang="en-US" sz="1200" b="1" dirty="0">
                <a:effectLst/>
                <a:ea typeface="Helvetica Neue"/>
                <a:sym typeface="Helvetica Neue"/>
              </a:rPr>
              <a:t>Do: </a:t>
            </a:r>
            <a:r>
              <a:rPr lang="en-US" sz="1200" i="1" dirty="0">
                <a:effectLst/>
                <a:ea typeface="Helvetica Neue"/>
                <a:sym typeface="Helvetica Neue"/>
              </a:rPr>
              <a:t>Respond to the ideas you receive from participants.</a:t>
            </a:r>
          </a:p>
          <a:p>
            <a:pPr marL="0" indent="0">
              <a:spcAft>
                <a:spcPts val="1269"/>
              </a:spcAft>
              <a:buFont typeface="Arial" panose="020B0604020202020204" pitchFamily="34" charset="0"/>
              <a:buNone/>
            </a:pPr>
            <a:endParaRPr lang="en-US" sz="1200" dirty="0">
              <a:effectLst/>
              <a:ea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ea typeface="Helvetica Neue"/>
                <a:sym typeface="Helvetica Neue"/>
              </a:rPr>
              <a:t>Transition: </a:t>
            </a:r>
            <a:r>
              <a:rPr lang="en-US" sz="1200" dirty="0">
                <a:effectLst/>
                <a:ea typeface="Helvetica Neue"/>
                <a:sym typeface="Helvetica Neue"/>
              </a:rPr>
              <a:t>Let’s explore the two types of bias.</a:t>
            </a:r>
          </a:p>
          <a:p>
            <a:endParaRPr lang="en-US" sz="1200" b="0" dirty="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22</a:t>
            </a:fld>
            <a:endParaRPr lang="en-US"/>
          </a:p>
        </p:txBody>
      </p:sp>
    </p:spTree>
    <p:extLst>
      <p:ext uri="{BB962C8B-B14F-4D97-AF65-F5344CB8AC3E}">
        <p14:creationId xmlns:p14="http://schemas.microsoft.com/office/powerpoint/2010/main" val="337345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607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dirty="0"/>
              <a:t>15 minutes</a:t>
            </a:r>
          </a:p>
          <a:p>
            <a:pPr defTabSz="966612">
              <a:defRPr/>
            </a:pPr>
            <a:endParaRPr lang="en-US" sz="1200" b="1" dirty="0">
              <a:solidFill>
                <a:srgbClr val="000000"/>
              </a:solidFill>
              <a:effectLst/>
              <a:ea typeface="Times New Roman" panose="02020603050405020304" pitchFamily="18" charset="0"/>
            </a:endParaRPr>
          </a:p>
          <a:p>
            <a:pPr defTabSz="966612">
              <a:defRPr/>
            </a:pPr>
            <a:r>
              <a:rPr lang="en-US" sz="1200" b="1" dirty="0">
                <a:effectLst/>
                <a:ea typeface="Times New Roman" panose="02020603050405020304" pitchFamily="18" charset="0"/>
              </a:rPr>
              <a:t>Small Group Activity</a:t>
            </a:r>
          </a:p>
          <a:p>
            <a:pPr defTabSz="966612">
              <a:defRPr/>
            </a:pPr>
            <a:endParaRPr lang="en-US" sz="1200" b="0" i="1" dirty="0">
              <a:solidFill>
                <a:srgbClr val="000000"/>
              </a:solidFill>
              <a:effectLst/>
              <a:ea typeface="Times New Roman" panose="02020603050405020304" pitchFamily="18" charset="0"/>
            </a:endParaRPr>
          </a:p>
          <a:p>
            <a:pPr defTabSz="966612">
              <a:defRPr/>
            </a:pPr>
            <a:r>
              <a:rPr lang="en-US" sz="1200" b="1" dirty="0">
                <a:effectLst/>
                <a:ea typeface="Times New Roman" panose="02020603050405020304" pitchFamily="18" charset="0"/>
              </a:rPr>
              <a:t>Do: </a:t>
            </a:r>
            <a:r>
              <a:rPr lang="en-US" sz="1200" b="1" i="1" dirty="0">
                <a:effectLst/>
                <a:ea typeface="Times New Roman" panose="02020603050405020304" pitchFamily="18" charset="0"/>
              </a:rPr>
              <a:t>Divide participants into small groups of 4 or 5. If you have a smaller group of participants, you can divide them into groups of 2. </a:t>
            </a:r>
          </a:p>
          <a:p>
            <a:pPr defTabSz="966612">
              <a:defRPr/>
            </a:pPr>
            <a:endParaRPr lang="en-US" sz="1200" b="0" i="1" dirty="0">
              <a:solidFill>
                <a:srgbClr val="000000"/>
              </a:solidFill>
              <a:effectLst/>
              <a:ea typeface="Times New Roman" panose="02020603050405020304" pitchFamily="18" charset="0"/>
            </a:endParaRPr>
          </a:p>
          <a:p>
            <a:pPr defTabSz="966612">
              <a:defRPr/>
            </a:pPr>
            <a:r>
              <a:rPr lang="en-US" sz="1200" b="1" i="0" dirty="0">
                <a:solidFill>
                  <a:srgbClr val="000000"/>
                </a:solidFill>
                <a:effectLst/>
                <a:ea typeface="Times New Roman" panose="02020603050405020304" pitchFamily="18" charset="0"/>
              </a:rPr>
              <a:t>Say: </a:t>
            </a:r>
            <a:r>
              <a:rPr lang="en-US" sz="1200" b="0" i="0" dirty="0">
                <a:solidFill>
                  <a:srgbClr val="000000"/>
                </a:solidFill>
                <a:effectLst/>
                <a:ea typeface="Times New Roman" panose="02020603050405020304" pitchFamily="18" charset="0"/>
              </a:rPr>
              <a:t>I’m going to show you a scenario. In your group, I want you to read the scenario, then answer a few questions that I will display on the slide. You will have 10 minutes to discuss as a small group, then we will debrief as a large group.</a:t>
            </a:r>
            <a:endParaRPr lang="en-US" sz="1200" b="1" i="0" dirty="0">
              <a:solidFill>
                <a:srgbClr val="000000"/>
              </a:solidFill>
              <a:effectLst/>
              <a:ea typeface="Times New Roman" panose="02020603050405020304" pitchFamily="18" charset="0"/>
            </a:endParaRPr>
          </a:p>
          <a:p>
            <a:pPr defTabSz="966612">
              <a:defRPr/>
            </a:pPr>
            <a:endParaRPr lang="en-US" sz="1200" b="1" i="0" dirty="0"/>
          </a:p>
          <a:p>
            <a:pPr defTabSz="966612">
              <a:defRPr/>
            </a:pPr>
            <a:r>
              <a:rPr lang="en-US" sz="1200" b="1" i="0" dirty="0"/>
              <a:t>Do: </a:t>
            </a:r>
            <a:r>
              <a:rPr lang="en-US" sz="1200" b="1" i="1" dirty="0"/>
              <a:t>Display the next slide and review the scenario that you chose with the group. </a:t>
            </a:r>
          </a:p>
          <a:p>
            <a:pPr defTabSz="966612">
              <a:defRPr/>
            </a:pPr>
            <a:endParaRPr lang="en-US" sz="1200" b="1" i="1" dirty="0"/>
          </a:p>
          <a:p>
            <a:pPr defTabSz="966612">
              <a:defRPr/>
            </a:pPr>
            <a:r>
              <a:rPr lang="en-US" sz="1200" b="1" i="1" dirty="0"/>
              <a:t>For virtual sessions:</a:t>
            </a:r>
          </a:p>
          <a:p>
            <a:pPr marL="171450" indent="-171450" defTabSz="966612">
              <a:buFont typeface="Arial" panose="020B0604020202020204" pitchFamily="34" charset="0"/>
              <a:buChar char="•"/>
              <a:defRPr/>
            </a:pPr>
            <a:r>
              <a:rPr lang="en-US" sz="12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Type scenario questions in the chat.</a:t>
            </a:r>
          </a:p>
          <a:p>
            <a:pPr defTabSz="966612">
              <a:defRPr/>
            </a:pPr>
            <a:endParaRPr lang="en-US" sz="1200" b="0" i="0" dirty="0"/>
          </a:p>
          <a:p>
            <a:pPr defTabSz="966612">
              <a:defRPr/>
            </a:pPr>
            <a:endParaRPr lang="en-US" sz="1200" b="1" dirty="0"/>
          </a:p>
          <a:p>
            <a:endParaRPr lang="en-US" sz="1200" dirty="0"/>
          </a:p>
        </p:txBody>
      </p:sp>
      <p:sp>
        <p:nvSpPr>
          <p:cNvPr id="4" name="Slide Number Placeholder 3"/>
          <p:cNvSpPr>
            <a:spLocks noGrp="1"/>
          </p:cNvSpPr>
          <p:nvPr>
            <p:ph type="sldNum" sz="quarter" idx="5"/>
          </p:nvPr>
        </p:nvSpPr>
        <p:spPr/>
        <p:txBody>
          <a:bodyPr/>
          <a:lstStyle/>
          <a:p>
            <a:pPr defTabSz="483306">
              <a:defRPr/>
            </a:pPr>
            <a:fld id="{89161492-5DB8-4542-AD01-1D670215F19A}" type="slidenum">
              <a:rPr lang="en-US">
                <a:solidFill>
                  <a:prstClr val="black"/>
                </a:solidFill>
                <a:latin typeface="Calibri" panose="020F0502020204030204"/>
              </a:rPr>
              <a:pPr defTabSz="483306">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8490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effectLst/>
                <a:ea typeface="Times New Roman" panose="02020603050405020304" pitchFamily="18" charset="0"/>
              </a:rPr>
              <a:t>5 minutes</a:t>
            </a:r>
          </a:p>
          <a:p>
            <a:endParaRPr lang="en-US" sz="1200" b="1">
              <a:effectLst/>
              <a:ea typeface="Times New Roman" panose="02020603050405020304" pitchFamily="18" charset="0"/>
            </a:endParaRPr>
          </a:p>
          <a:p>
            <a:r>
              <a:rPr lang="en-US" sz="1200" b="1">
                <a:effectLst/>
                <a:ea typeface="Times New Roman" panose="02020603050405020304" pitchFamily="18" charset="0"/>
              </a:rPr>
              <a:t>Say: </a:t>
            </a:r>
            <a:r>
              <a:rPr lang="en-US" sz="1200" b="0">
                <a:effectLst/>
                <a:ea typeface="Times New Roman" panose="02020603050405020304" pitchFamily="18" charset="0"/>
              </a:rPr>
              <a:t>Let’s start with the two questions you were asked to discuss in your breakout groups. Who would like to share your thoughts?</a:t>
            </a:r>
          </a:p>
          <a:p>
            <a:endParaRPr lang="en-US" sz="1200" b="1">
              <a:effectLst/>
              <a:ea typeface="Times New Roman" panose="02020603050405020304" pitchFamily="18" charset="0"/>
            </a:endParaRPr>
          </a:p>
          <a:p>
            <a:r>
              <a:rPr lang="en-US" sz="1200" b="1">
                <a:effectLst/>
                <a:ea typeface="Times New Roman" panose="02020603050405020304" pitchFamily="18" charset="0"/>
              </a:rPr>
              <a:t>Do: </a:t>
            </a:r>
            <a:r>
              <a:rPr lang="en-US" sz="1200" b="1" i="1">
                <a:effectLst/>
                <a:ea typeface="Times New Roman" panose="02020603050405020304" pitchFamily="18" charset="0"/>
              </a:rPr>
              <a:t>Debrief the activity using the questions listed on the slide. Allow a few responses, time permitting. Elaborate on the scenario answers as needed.</a:t>
            </a:r>
            <a:endParaRPr lang="en-US" sz="1200" b="1" i="1"/>
          </a:p>
        </p:txBody>
      </p:sp>
      <p:sp>
        <p:nvSpPr>
          <p:cNvPr id="4" name="Slide Number Placeholder 3"/>
          <p:cNvSpPr>
            <a:spLocks noGrp="1"/>
          </p:cNvSpPr>
          <p:nvPr>
            <p:ph type="sldNum" sz="quarter" idx="5"/>
          </p:nvPr>
        </p:nvSpPr>
        <p:spPr/>
        <p:txBody>
          <a:bodyPr/>
          <a:lstStyle/>
          <a:p>
            <a:fld id="{E8E24FF7-6E03-484C-9A30-A7E83D1F8894}" type="slidenum">
              <a:rPr lang="en-US" smtClean="0"/>
              <a:t>24</a:t>
            </a:fld>
            <a:endParaRPr lang="en-US"/>
          </a:p>
        </p:txBody>
      </p:sp>
    </p:spTree>
    <p:extLst>
      <p:ext uri="{BB962C8B-B14F-4D97-AF65-F5344CB8AC3E}">
        <p14:creationId xmlns:p14="http://schemas.microsoft.com/office/powerpoint/2010/main" val="346851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dirty="0">
                <a:latin typeface="+mj-lt"/>
                <a:ea typeface="+mj-ea"/>
                <a:cs typeface="+mj-cs"/>
              </a:rPr>
              <a:t>Facilitator Note: </a:t>
            </a:r>
            <a:r>
              <a:rPr lang="en-US" sz="1200" i="1" dirty="0">
                <a:latin typeface="+mj-lt"/>
                <a:ea typeface="+mj-ea"/>
                <a:cs typeface="+mj-cs"/>
              </a:rPr>
              <a:t>Replace this slide with the Scenario slide you want to use for this session. Then allow participants to read the scenario. Ask participants to take a picture of the scenario slide with their mobile phone to refer to in the breakout group activity.</a:t>
            </a:r>
          </a:p>
          <a:p>
            <a:endParaRPr lang="en-US" sz="1200" i="1" dirty="0">
              <a:latin typeface="+mj-lt"/>
              <a:ea typeface="+mj-ea"/>
              <a:cs typeface="+mj-cs"/>
            </a:endParaRPr>
          </a:p>
          <a:p>
            <a:pPr defTabSz="966612">
              <a:spcAft>
                <a:spcPts val="634"/>
              </a:spcAft>
              <a:defRPr/>
            </a:pPr>
            <a:r>
              <a:rPr lang="en-US" sz="1200" b="1" dirty="0">
                <a:effectLst/>
              </a:rPr>
              <a:t>Say: </a:t>
            </a:r>
            <a:r>
              <a:rPr lang="en-US" sz="1200" dirty="0"/>
              <a:t>For this scenario, please discuss the following questions:</a:t>
            </a:r>
          </a:p>
          <a:p>
            <a:pPr marL="664546" lvl="1" indent="-181240">
              <a:spcAft>
                <a:spcPts val="634"/>
              </a:spcAft>
              <a:buFont typeface="Arial" panose="020B0604020202020204" pitchFamily="34" charset="0"/>
              <a:buChar char="•"/>
            </a:pPr>
            <a:r>
              <a:rPr lang="en-US" sz="1200" dirty="0"/>
              <a:t>Where does bias show up in this situation for all parties involved?</a:t>
            </a:r>
          </a:p>
          <a:p>
            <a:pPr marL="664546" lvl="1" indent="-181240">
              <a:buFont typeface="Arial" panose="020B0604020202020204" pitchFamily="34" charset="0"/>
              <a:buChar char="•"/>
            </a:pPr>
            <a:r>
              <a:rPr lang="en-US" sz="1200" dirty="0"/>
              <a:t>Based on the skills that we just reviewed, how might you respond if you were directly affected?</a:t>
            </a:r>
          </a:p>
          <a:p>
            <a:pPr marL="1147852" lvl="3" indent="-181240">
              <a:buFont typeface="Arial" panose="020B0604020202020204" pitchFamily="34" charset="0"/>
              <a:buChar char="•"/>
            </a:pPr>
            <a:r>
              <a:rPr lang="en-US" sz="1200" dirty="0"/>
              <a:t>If you witnessed the situation?</a:t>
            </a:r>
          </a:p>
          <a:p>
            <a:pPr marL="1147852" lvl="3" indent="-181240">
              <a:spcAft>
                <a:spcPts val="1269"/>
              </a:spcAft>
              <a:buFont typeface="Arial" panose="020B0604020202020204" pitchFamily="34" charset="0"/>
              <a:buChar char="•"/>
            </a:pPr>
            <a:r>
              <a:rPr lang="en-US" sz="1200" dirty="0"/>
              <a:t>If you were the leader?</a:t>
            </a:r>
          </a:p>
          <a:p>
            <a:pPr marL="664546" lvl="1" indent="-181240">
              <a:buFont typeface="Arial" panose="020B0604020202020204" pitchFamily="34" charset="0"/>
              <a:buChar char="•"/>
            </a:pPr>
            <a:r>
              <a:rPr lang="en-US" sz="1200" dirty="0"/>
              <a:t>What could make it difficult to be courageous in this situation? </a:t>
            </a:r>
          </a:p>
          <a:p>
            <a:pPr defTabSz="966612">
              <a:defRPr/>
            </a:pPr>
            <a:endParaRPr lang="en-US" sz="1200" b="1" dirty="0"/>
          </a:p>
          <a:p>
            <a:pPr defTabSz="966612">
              <a:defRPr/>
            </a:pPr>
            <a:r>
              <a:rPr lang="en-US" sz="1200" b="0" i="0" dirty="0">
                <a:solidFill>
                  <a:srgbClr val="000000"/>
                </a:solidFill>
                <a:effectLst/>
                <a:ea typeface="Times New Roman" panose="02020603050405020304" pitchFamily="18" charset="0"/>
              </a:rPr>
              <a:t>You will have 10 minutes to discuss as a small group, then we will debrief as a large group. </a:t>
            </a:r>
          </a:p>
          <a:p>
            <a:pPr defTabSz="966612">
              <a:defRPr/>
            </a:pPr>
            <a:endParaRPr lang="en-US" sz="1200" b="0" i="0" dirty="0">
              <a:solidFill>
                <a:srgbClr val="000000"/>
              </a:solidFill>
              <a:effectLst/>
              <a:ea typeface="Times New Roman" panose="02020603050405020304" pitchFamily="18" charset="0"/>
            </a:endParaRPr>
          </a:p>
          <a:p>
            <a:pPr defTabSz="966612">
              <a:defRPr/>
            </a:pPr>
            <a:r>
              <a:rPr lang="en-US" sz="1200" b="1" i="1" dirty="0"/>
              <a:t>For virtual sessions:</a:t>
            </a:r>
          </a:p>
          <a:p>
            <a:pPr marL="171450" indent="-171450" defTabSz="966612">
              <a:buFont typeface="Arial" panose="020B0604020202020204" pitchFamily="34" charset="0"/>
              <a:buChar char="•"/>
              <a:defRPr/>
            </a:pPr>
            <a:r>
              <a:rPr lang="en-US" sz="12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Type scenario questions in the chat.</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rgbClr val="000000"/>
              </a:solidFill>
              <a:effectLst/>
              <a:ea typeface="Times New Roman" panose="02020603050405020304" pitchFamily="18" charset="0"/>
            </a:endParaRPr>
          </a:p>
          <a:p>
            <a:pPr defTabSz="966612">
              <a:defRPr/>
            </a:pPr>
            <a:r>
              <a:rPr lang="en-US" sz="1200" b="1" dirty="0">
                <a:solidFill>
                  <a:srgbClr val="000000"/>
                </a:solidFill>
                <a:effectLst/>
                <a:ea typeface="Times New Roman" panose="02020603050405020304" pitchFamily="18" charset="0"/>
              </a:rPr>
              <a:t>Do: </a:t>
            </a:r>
            <a:r>
              <a:rPr lang="en-US" sz="1200" b="1" i="1" dirty="0">
                <a:solidFill>
                  <a:srgbClr val="000000"/>
                </a:solidFill>
                <a:effectLst/>
                <a:ea typeface="Times New Roman" panose="02020603050405020304" pitchFamily="18" charset="0"/>
              </a:rPr>
              <a:t>Start the activity. </a:t>
            </a:r>
            <a:r>
              <a:rPr lang="en-US" sz="1200" b="1" i="1" dirty="0"/>
              <a:t>Give a 1-minute warning, bring the activity to a close, then debrief with the questions on the next slide. </a:t>
            </a:r>
          </a:p>
          <a:p>
            <a:pPr defTabSz="966612">
              <a:defRPr/>
            </a:pPr>
            <a:endParaRPr lang="en-US" sz="1200" b="1" dirty="0"/>
          </a:p>
          <a:p>
            <a:endParaRPr lang="en-US" sz="1200" i="1" dirty="0"/>
          </a:p>
        </p:txBody>
      </p:sp>
      <p:sp>
        <p:nvSpPr>
          <p:cNvPr id="4" name="Slide Number Placeholder 3"/>
          <p:cNvSpPr>
            <a:spLocks noGrp="1"/>
          </p:cNvSpPr>
          <p:nvPr>
            <p:ph type="sldNum" sz="quarter" idx="5"/>
          </p:nvPr>
        </p:nvSpPr>
        <p:spPr/>
        <p:txBody>
          <a:bodyPr/>
          <a:lstStyle/>
          <a:p>
            <a:fld id="{E8E24FF7-6E03-484C-9A30-A7E83D1F8894}" type="slidenum">
              <a:rPr lang="en-US" smtClean="0"/>
              <a:t>25</a:t>
            </a:fld>
            <a:endParaRPr lang="en-US"/>
          </a:p>
        </p:txBody>
      </p:sp>
    </p:spTree>
    <p:extLst>
      <p:ext uri="{BB962C8B-B14F-4D97-AF65-F5344CB8AC3E}">
        <p14:creationId xmlns:p14="http://schemas.microsoft.com/office/powerpoint/2010/main" val="787420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b="1">
                <a:effectLst/>
                <a:ea typeface="Times New Roman" panose="02020603050405020304" pitchFamily="18" charset="0"/>
              </a:rPr>
              <a:t>5 minutes</a:t>
            </a:r>
          </a:p>
          <a:p>
            <a:endParaRPr lang="en-US" sz="1200" b="1">
              <a:effectLst/>
              <a:ea typeface="Times New Roman" panose="02020603050405020304" pitchFamily="18" charset="0"/>
            </a:endParaRPr>
          </a:p>
          <a:p>
            <a:r>
              <a:rPr lang="en-US" sz="1200" b="1">
                <a:effectLst/>
                <a:ea typeface="Times New Roman" panose="02020603050405020304" pitchFamily="18" charset="0"/>
              </a:rPr>
              <a:t>Do: </a:t>
            </a:r>
            <a:r>
              <a:rPr lang="en-US" sz="1200" b="1" i="1">
                <a:effectLst/>
                <a:ea typeface="Times New Roman" panose="02020603050405020304" pitchFamily="18" charset="0"/>
              </a:rPr>
              <a:t>Ask these additional questions listed on the slide to the large group. Allow a few responses, time permitting. Elaborate on the scenario answers as needed.</a:t>
            </a:r>
            <a:endParaRPr lang="en-US" sz="1200" b="1" i="1"/>
          </a:p>
          <a:p>
            <a:endParaRPr lang="en-US" sz="1200" b="1">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26</a:t>
            </a:fld>
            <a:endParaRPr lang="en-US"/>
          </a:p>
        </p:txBody>
      </p:sp>
    </p:spTree>
    <p:extLst>
      <p:ext uri="{BB962C8B-B14F-4D97-AF65-F5344CB8AC3E}">
        <p14:creationId xmlns:p14="http://schemas.microsoft.com/office/powerpoint/2010/main" val="200916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effectLst/>
                <a:ea typeface="Times New Roman" panose="02020603050405020304" pitchFamily="18" charset="0"/>
              </a:rPr>
              <a:t>Say: </a:t>
            </a:r>
            <a:r>
              <a:rPr lang="en-US" sz="1200" b="0">
                <a:effectLst/>
                <a:ea typeface="Times New Roman" panose="02020603050405020304" pitchFamily="18" charset="0"/>
              </a:rPr>
              <a:t>Great ideas and discussion around DEIA! Thank you all for coming and sharing your perspectives openly and honestly.</a:t>
            </a:r>
          </a:p>
          <a:p>
            <a:pPr defTabSz="966612">
              <a:defRPr/>
            </a:pPr>
            <a:endParaRPr lang="en-US" sz="1200" b="1">
              <a:effectLst/>
              <a:ea typeface="Times New Roman" panose="02020603050405020304" pitchFamily="18" charset="0"/>
            </a:endParaRPr>
          </a:p>
          <a:p>
            <a:pPr defTabSz="966612">
              <a:defRPr/>
            </a:pPr>
            <a:r>
              <a:rPr lang="en-US" sz="1200" b="1">
                <a:effectLst/>
                <a:ea typeface="Times New Roman" panose="02020603050405020304" pitchFamily="18" charset="0"/>
              </a:rPr>
              <a:t>Do: </a:t>
            </a:r>
            <a:r>
              <a:rPr lang="en-US" sz="1200" b="1" i="1">
                <a:effectLst/>
                <a:ea typeface="Times New Roman" panose="02020603050405020304" pitchFamily="18" charset="0"/>
              </a:rPr>
              <a:t>Thank participants for attending and close the session.</a:t>
            </a:r>
            <a:endParaRPr lang="en-US" sz="1200" b="1" i="1">
              <a:effectLst/>
              <a:ea typeface="Calibri" panose="020F0502020204030204" pitchFamily="34" charset="0"/>
            </a:endParaRPr>
          </a:p>
          <a:p>
            <a:pPr defTabSz="966612">
              <a:defRPr/>
            </a:pPr>
            <a:endParaRPr lang="en-US" sz="1200">
              <a:effectLst/>
              <a:ea typeface="Times New Roman" panose="02020603050405020304" pitchFamily="18" charset="0"/>
            </a:endParaRPr>
          </a:p>
          <a:p>
            <a:endParaRPr lang="en-US" sz="1200">
              <a:effectLst/>
              <a:ea typeface="Helvetica Neue"/>
              <a:sym typeface="Helvetica Neue"/>
            </a:endParaRPr>
          </a:p>
        </p:txBody>
      </p:sp>
      <p:sp>
        <p:nvSpPr>
          <p:cNvPr id="4" name="Slide Number Placeholder 3"/>
          <p:cNvSpPr>
            <a:spLocks noGrp="1"/>
          </p:cNvSpPr>
          <p:nvPr>
            <p:ph type="sldNum" sz="quarter" idx="5"/>
          </p:nvPr>
        </p:nvSpPr>
        <p:spPr/>
        <p:txBody>
          <a:bodyPr/>
          <a:lstStyle/>
          <a:p>
            <a:fld id="{E8E24FF7-6E03-484C-9A30-A7E83D1F8894}" type="slidenum">
              <a:rPr lang="en-US" smtClean="0"/>
              <a:t>27</a:t>
            </a:fld>
            <a:endParaRPr lang="en-US"/>
          </a:p>
        </p:txBody>
      </p:sp>
    </p:spTree>
    <p:extLst>
      <p:ext uri="{BB962C8B-B14F-4D97-AF65-F5344CB8AC3E}">
        <p14:creationId xmlns:p14="http://schemas.microsoft.com/office/powerpoint/2010/main" val="630309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432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Review these scenarios which are organized by category of bias. Select one that resonates with you and the participants that will be in the session. Replace slide 23 with the Scenario slide you want to use for this session.</a:t>
            </a:r>
          </a:p>
          <a:p>
            <a:pPr defTabSz="966612"/>
            <a:endParaRPr lang="en-US" sz="1200"/>
          </a:p>
          <a:p>
            <a:pPr defTabSz="966612">
              <a:defRPr/>
            </a:pPr>
            <a:r>
              <a:rPr lang="en-US" sz="1200" b="0" i="0"/>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endParaRPr lang="en-US" sz="1200"/>
          </a:p>
        </p:txBody>
      </p:sp>
    </p:spTree>
    <p:extLst>
      <p:ext uri="{BB962C8B-B14F-4D97-AF65-F5344CB8AC3E}">
        <p14:creationId xmlns:p14="http://schemas.microsoft.com/office/powerpoint/2010/main" val="95825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The following slides highlight a scenario example based on race.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29</a:t>
            </a:fld>
            <a:endParaRPr lang="en-US"/>
          </a:p>
        </p:txBody>
      </p:sp>
    </p:spTree>
    <p:extLst>
      <p:ext uri="{BB962C8B-B14F-4D97-AF65-F5344CB8AC3E}">
        <p14:creationId xmlns:p14="http://schemas.microsoft.com/office/powerpoint/2010/main" val="199917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Candace’s manager may have a bias towards Candace that’s impacting the assignments she’s given.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Candace?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your manager. While it seems easy to jump to a conclusion about their behavior, it’s important to assume positive intent and seek to understand their intent. Ask a clarifying questions like, “What makes you feel like these patients would be more comfortable and relatable for me?”. NOTE: Even if the manager’s intent is truly to make Candace or the patients feel comfortable, the reality is that this type of thinking impacts Candace’s work opportunities and can leave her feeling slighted and diminished.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colleagues to brainstorm how you might approach your manager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aware of the situation as Candace’s colleague?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Check in with Candace first to see if it’s something she’s open to discussing with you. Let her know you’ve noticed some trends that concern you and that you’d like to share your observations. Then, share what you’ve noticed and ask Candace what support she might want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 a meeting, share your observation with the group. “I’ve noticed that Candace seems to be assigned a certain kind of patient quite often. Has anyone else noticed that?”. Calling out the situation in a group setting as an observation can disarm defensiveness and force Candace’s manager to consider the impact. NOTE: Not everyone is comfortable with addressing this publicly. Make sure to discuss with Candace first.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30</a:t>
            </a:fld>
            <a:endParaRPr lang="en-US"/>
          </a:p>
        </p:txBody>
      </p:sp>
    </p:spTree>
    <p:extLst>
      <p:ext uri="{BB962C8B-B14F-4D97-AF65-F5344CB8AC3E}">
        <p14:creationId xmlns:p14="http://schemas.microsoft.com/office/powerpoint/2010/main" val="75061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spcAft>
                <a:spcPts val="634"/>
              </a:spcAft>
              <a:defRPr/>
            </a:pPr>
            <a:r>
              <a:rPr lang="en-US" sz="1200">
                <a:effectLst/>
                <a:ea typeface="Calibri" panose="020F0502020204030204" pitchFamily="34" charset="0"/>
              </a:rPr>
              <a:t>This is the purpose and goal of the DEIA Scenario Practice Session. This deck is divided into three sections:</a:t>
            </a:r>
          </a:p>
          <a:p>
            <a:pPr marL="362480" indent="-181240" defTabSz="966612">
              <a:spcAft>
                <a:spcPts val="634"/>
              </a:spcAft>
              <a:buFont typeface="Arial" panose="020B0604020202020204" pitchFamily="34" charset="0"/>
              <a:buChar char="•"/>
              <a:defRPr/>
            </a:pPr>
            <a:r>
              <a:rPr lang="en-US" sz="1200">
                <a:effectLst/>
                <a:ea typeface="Calibri" panose="020F0502020204030204" pitchFamily="34" charset="0"/>
              </a:rPr>
              <a:t>Facilitator Preparation – for your eyes only. </a:t>
            </a:r>
            <a:r>
              <a:rPr lang="en-US" sz="1200" b="1">
                <a:effectLst/>
                <a:ea typeface="Calibri" panose="020F0502020204030204" pitchFamily="34" charset="0"/>
              </a:rPr>
              <a:t>Do not use these slides in the session.</a:t>
            </a:r>
          </a:p>
          <a:p>
            <a:pPr marL="362480" indent="-181240" defTabSz="966612">
              <a:spcAft>
                <a:spcPts val="634"/>
              </a:spcAft>
              <a:buFont typeface="Arial" panose="020B0604020202020204" pitchFamily="34" charset="0"/>
              <a:buChar char="•"/>
              <a:defRPr/>
            </a:pPr>
            <a:r>
              <a:rPr lang="en-US" sz="1200">
                <a:effectLst/>
                <a:ea typeface="Calibri" panose="020F0502020204030204" pitchFamily="34" charset="0"/>
              </a:rPr>
              <a:t>Scenario Practice Session Slide Deck – to be used as visuals to facilitate the session.</a:t>
            </a:r>
          </a:p>
          <a:p>
            <a:pPr marL="362480" indent="-181240" defTabSz="966612">
              <a:spcAft>
                <a:spcPts val="634"/>
              </a:spcAft>
              <a:buFont typeface="Arial" panose="020B0604020202020204" pitchFamily="34" charset="0"/>
              <a:buChar char="•"/>
              <a:defRPr/>
            </a:pPr>
            <a:r>
              <a:rPr lang="en-US" sz="1200">
                <a:effectLst/>
                <a:ea typeface="Calibri" panose="020F0502020204030204" pitchFamily="34" charset="0"/>
              </a:rPr>
              <a:t>Various scenarios– Choose one scenario to use for the Practice Activity. </a:t>
            </a:r>
          </a:p>
          <a:p>
            <a:pPr defTabSz="966612">
              <a:defRPr/>
            </a:pPr>
            <a:endParaRPr lang="en-US" sz="1200">
              <a:effectLst/>
              <a:ea typeface="Calibri" panose="020F0502020204030204" pitchFamily="34" charset="0"/>
            </a:endParaRP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a:t>
            </a:fld>
            <a:endParaRPr lang="en-US"/>
          </a:p>
        </p:txBody>
      </p:sp>
    </p:spTree>
    <p:extLst>
      <p:ext uri="{BB962C8B-B14F-4D97-AF65-F5344CB8AC3E}">
        <p14:creationId xmlns:p14="http://schemas.microsoft.com/office/powerpoint/2010/main" val="552610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Race</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31</a:t>
            </a:fld>
            <a:endParaRPr lang="en-US"/>
          </a:p>
        </p:txBody>
      </p:sp>
    </p:spTree>
    <p:extLst>
      <p:ext uri="{BB962C8B-B14F-4D97-AF65-F5344CB8AC3E}">
        <p14:creationId xmlns:p14="http://schemas.microsoft.com/office/powerpoint/2010/main" val="129693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religion.</a:t>
            </a:r>
          </a:p>
          <a:p>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32</a:t>
            </a:fld>
            <a:endParaRPr lang="en-US"/>
          </a:p>
        </p:txBody>
      </p:sp>
    </p:spTree>
    <p:extLst>
      <p:ext uri="{BB962C8B-B14F-4D97-AF65-F5344CB8AC3E}">
        <p14:creationId xmlns:p14="http://schemas.microsoft.com/office/powerpoint/2010/main" val="2267706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commenting colleague has a bias about Islam and the people who practice it.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directly affected?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“What do you mean by that?” or “Why wouldn’t we be surprised?”.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Speak up. “That comment was offensive to me personally and demeaning to my religion.”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Connect with your human resources contact to share your experience and seek formal support in navigating this situation.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out a coach or mentor. If situations like this happen often, find someone who can support you in addressing it or be a sponsor to help you move into a different work environment.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(one of the co-workers in the discussion)</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as in the example above.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After the conversation is over, offer support to the person directly impacted (the Muslim person).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Notify a supervisor or HR representative of the interaction to make sure it is properly addressed.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What about the person who made the comment? </a:t>
            </a:r>
          </a:p>
          <a:p>
            <a:pPr marL="1028700" lvl="1" indent="-571500" defTabSz="966612">
              <a:buFont typeface="Arial" panose="020B0604020202020204" pitchFamily="34" charset="0"/>
              <a:buChar char="•"/>
              <a:defRPr/>
            </a:pPr>
            <a:r>
              <a:rPr lang="en-US" sz="4000" b="0" i="0" dirty="0">
                <a:latin typeface="Arial" panose="020B0604020202020204" pitchFamily="34" charset="0"/>
                <a:cs typeface="Arial" panose="020B0604020202020204" pitchFamily="34" charset="0"/>
              </a:rPr>
              <a:t>How would you respond if someone spoke up or sought understanding as soon as you said it? </a:t>
            </a:r>
          </a:p>
          <a:p>
            <a:pPr marL="1485900" lvl="2"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Apologize. Own the impact of your comment without trying to defend your intent. </a:t>
            </a:r>
          </a:p>
          <a:p>
            <a:pPr marL="1028700" lvl="1" indent="-571500" defTabSz="966612">
              <a:buFont typeface="Arial" panose="020B0604020202020204" pitchFamily="34" charset="0"/>
              <a:buChar char="•"/>
              <a:defRPr/>
            </a:pPr>
            <a:r>
              <a:rPr lang="en-US" sz="4000" b="0" i="0" dirty="0">
                <a:latin typeface="Arial" panose="020B0604020202020204" pitchFamily="34" charset="0"/>
                <a:cs typeface="Arial" panose="020B0604020202020204" pitchFamily="34" charset="0"/>
              </a:rPr>
              <a:t>What might you do if you realized later that your comment was offensive? </a:t>
            </a:r>
          </a:p>
          <a:p>
            <a:pPr marL="1485900" lvl="2"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Apologize. Connect with your colleagues, especially your Muslim colleague, and ask if you can discuss what happened. If they are open to it, acknowledge the comment was offensive and invite them to share how they were impacted. </a:t>
            </a:r>
          </a:p>
          <a:p>
            <a:pPr defTabSz="966612">
              <a:defRPr/>
            </a:pPr>
            <a:endParaRPr lang="en-US" sz="1200" dirty="0"/>
          </a:p>
          <a:p>
            <a:endParaRPr lang="en-US" sz="1200" dirty="0"/>
          </a:p>
        </p:txBody>
      </p:sp>
    </p:spTree>
    <p:extLst>
      <p:ext uri="{BB962C8B-B14F-4D97-AF65-F5344CB8AC3E}">
        <p14:creationId xmlns:p14="http://schemas.microsoft.com/office/powerpoint/2010/main" val="387180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endParaRPr lang="en-US" sz="1200" dirty="0"/>
          </a:p>
        </p:txBody>
      </p:sp>
    </p:spTree>
    <p:extLst>
      <p:ext uri="{BB962C8B-B14F-4D97-AF65-F5344CB8AC3E}">
        <p14:creationId xmlns:p14="http://schemas.microsoft.com/office/powerpoint/2010/main" val="219027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gender.</a:t>
            </a:r>
          </a:p>
          <a:p>
            <a:pPr defTabSz="966612"/>
            <a:endParaRPr lang="en-US" sz="1200"/>
          </a:p>
          <a:p>
            <a:pPr defTabSz="966612"/>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35</a:t>
            </a:fld>
            <a:endParaRPr lang="en-US"/>
          </a:p>
        </p:txBody>
      </p:sp>
    </p:spTree>
    <p:extLst>
      <p:ext uri="{BB962C8B-B14F-4D97-AF65-F5344CB8AC3E}">
        <p14:creationId xmlns:p14="http://schemas.microsoft.com/office/powerpoint/2010/main" val="3068892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Paul may have a bias towards Claudia based on her gender.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Paul may have a bias towards Claudia’s personality (or a preference for a more extraverted personality).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Claudia? </a:t>
            </a:r>
          </a:p>
          <a:p>
            <a:pPr marL="1028700" lvl="1" indent="-571500" defTabSz="966612">
              <a:buFont typeface="Arial" panose="020B0604020202020204" pitchFamily="34" charset="0"/>
              <a:buChar char="•"/>
              <a:defRPr/>
            </a:pPr>
            <a:r>
              <a:rPr lang="en-US" sz="6000" i="1" dirty="0"/>
              <a:t>Seek to Understand. Depending on your relationship with Paulo, explore whether he is aware of this.</a:t>
            </a:r>
          </a:p>
          <a:p>
            <a:pPr marL="1028700" lvl="1" indent="-571500" defTabSz="966612">
              <a:buFont typeface="Arial" panose="020B0604020202020204" pitchFamily="34" charset="0"/>
              <a:buChar char="•"/>
              <a:defRPr/>
            </a:pPr>
            <a:r>
              <a:rPr lang="en-US" sz="6000" i="1" dirty="0"/>
              <a:t>Find a coach or mentor. There may be other women or people in leadership who can help you address this situation.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as one of Claudia’s colleagues? </a:t>
            </a:r>
          </a:p>
          <a:p>
            <a:pPr marL="1028700" lvl="1" indent="-571500" defTabSz="966612">
              <a:buFont typeface="Arial" panose="020B0604020202020204" pitchFamily="34" charset="0"/>
              <a:buChar char="•"/>
              <a:defRPr/>
            </a:pPr>
            <a:r>
              <a:rPr lang="en-US" sz="6000" i="1" dirty="0"/>
              <a:t>Amplify Others’ Voices. In future meetings, restate Claudia’s comments, giving her credit for them. </a:t>
            </a:r>
          </a:p>
          <a:p>
            <a:pPr marL="1028700" lvl="1" indent="-571500" defTabSz="966612">
              <a:buFont typeface="Arial" panose="020B0604020202020204" pitchFamily="34" charset="0"/>
              <a:buChar char="•"/>
              <a:defRPr/>
            </a:pPr>
            <a:r>
              <a:rPr lang="en-US" sz="8800" i="1" dirty="0"/>
              <a:t>Team Up With Others. Invite others to work with you to create ground rules/behaviors for listening to and acknowledging everyone’s contribution.</a:t>
            </a:r>
          </a:p>
          <a:p>
            <a:pPr marL="1028700" lvl="1" indent="-571500" defTabSz="966612">
              <a:buFont typeface="Arial" panose="020B0604020202020204" pitchFamily="34" charset="0"/>
              <a:buChar char="•"/>
              <a:defRPr/>
            </a:pPr>
            <a:r>
              <a:rPr lang="en-US" sz="8800" i="1" dirty="0"/>
              <a:t>Speak Up. “I’ve noticed that when Claudia shares ideas they aren’t considered, but when a male colleague mentions the same idea later it has credibility. Why might that be?”</a:t>
            </a:r>
            <a:endParaRPr lang="en-US" sz="6000" i="1" dirty="0"/>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36</a:t>
            </a:fld>
            <a:endParaRPr lang="en-US"/>
          </a:p>
        </p:txBody>
      </p:sp>
    </p:spTree>
    <p:extLst>
      <p:ext uri="{BB962C8B-B14F-4D97-AF65-F5344CB8AC3E}">
        <p14:creationId xmlns:p14="http://schemas.microsoft.com/office/powerpoint/2010/main" val="251061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37</a:t>
            </a:fld>
            <a:endParaRPr lang="en-US"/>
          </a:p>
        </p:txBody>
      </p:sp>
    </p:spTree>
    <p:extLst>
      <p:ext uri="{BB962C8B-B14F-4D97-AF65-F5344CB8AC3E}">
        <p14:creationId xmlns:p14="http://schemas.microsoft.com/office/powerpoint/2010/main" val="1318586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sexual orientation/gender identity.</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38</a:t>
            </a:fld>
            <a:endParaRPr lang="en-US"/>
          </a:p>
        </p:txBody>
      </p:sp>
    </p:spTree>
    <p:extLst>
      <p:ext uri="{BB962C8B-B14F-4D97-AF65-F5344CB8AC3E}">
        <p14:creationId xmlns:p14="http://schemas.microsoft.com/office/powerpoint/2010/main" val="3600494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Frank may have a bias towards Alex based on his sexual orientation.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Alex?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Frank. While it seems easy to jump to a conclusion about Frank’s behavior, it’s important to assume positive intent and seek to understand Frank’s intent.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more supportive colleagues to brainstorm how you might approach Frank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witnessed the situation (Frank’s seeming discomfort) as Alex’s colleague?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Check in with Alex first to see if it’s something he’s open to discussing with you. Let him know you’ve noticed some trends that concern you and that you’d like to share your observations if that’s ok. Then, share what you’ve noticed and Alex what support he might want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Schedule a 1:1 conversation with Frank. Share your observations objectively by describing behavior and the impact it’s having. Avoid making accusations, but make sure Frank understand what message his change in behavior might be sending to Alex or others in the office.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leader? (Frank)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Recognize that your interactions with Alex have changed and ask yourself why that might be. Do you hold beliefs or opinions that are impacting your leadership responsibility?</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Reach out to your HR team for support and to properly address any concerns you have about discussing the situation with Alex.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Schedule a conversation with Alex and work engage Alex with the same frequency and quality as other members of the team.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Join an ERG or consume content that helps you better understand Alex’s experiences in the workplace. </a:t>
            </a:r>
          </a:p>
          <a:p>
            <a:pPr marL="1028700" lvl="1" indent="-571500" defTabSz="966612">
              <a:buFont typeface="Arial" panose="020B0604020202020204" pitchFamily="34" charset="0"/>
              <a:buChar char="•"/>
              <a:defRPr/>
            </a:pPr>
            <a:endParaRPr lang="en-US" sz="4000" b="0" i="1" dirty="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39</a:t>
            </a:fld>
            <a:endParaRPr lang="en-US"/>
          </a:p>
        </p:txBody>
      </p:sp>
    </p:spTree>
    <p:extLst>
      <p:ext uri="{BB962C8B-B14F-4D97-AF65-F5344CB8AC3E}">
        <p14:creationId xmlns:p14="http://schemas.microsoft.com/office/powerpoint/2010/main" val="2216469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Frank may have a bias towards Alex based on his sexual orientation.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that ‘joke’ were made to you directly?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Invite your colleague to clarify. “I’m not sure what you mean by ‘that’ network. Can you help me understand?”</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Directly name what’s happening. “Jokes like that seem to imply there’s something wrong with having Derrick in my network for some reason. If you say that to me, I’m concerned for what Derrick might experience here.”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Ask: </a:t>
            </a:r>
            <a:r>
              <a:rPr lang="en-US" sz="4000" b="0" i="0" dirty="0">
                <a:latin typeface="Arial" panose="020B0604020202020204" pitchFamily="34" charset="0"/>
                <a:cs typeface="Arial" panose="020B0604020202020204" pitchFamily="34" charset="0"/>
              </a:rPr>
              <a:t>What actions would you take next?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Share the comment with your supervisor and ask them to check-in with Derrick regularly and make sure the joke-teller understands that it was not an appropriate comment.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Pay attention to how others engage with Derrick and the comments that are made. Prepare to be an ally for Derrick if needed. NOTE: share the comment with Derrick at your discretion. It could be helpful to know, and it could also cause extra stress and concern for Derrick as he tries to settle into the workplace. </a:t>
            </a:r>
            <a:endParaRPr lang="en-US" b="1" dirty="0"/>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overheard the comment that the colleague made?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Let the person who heard the joke know that you heard it too and that it made you uncomfortable. Ask them for what might support they might need from you, if any.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Intervene and address the comment as soon as you hear it. Ask the joke-teller to clarify what they mean or describe the impact the comment had on you.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40</a:t>
            </a:fld>
            <a:endParaRPr lang="en-US"/>
          </a:p>
        </p:txBody>
      </p:sp>
    </p:spTree>
    <p:extLst>
      <p:ext uri="{BB962C8B-B14F-4D97-AF65-F5344CB8AC3E}">
        <p14:creationId xmlns:p14="http://schemas.microsoft.com/office/powerpoint/2010/main" val="408830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pursue certification in FranklinCovey's full Unconscious Bias work session, you will find steps to do that on the VHA All Access Pass Information Page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https://www.franklincovey.com/wp-content/uploads/2021/11/FranklinCovey_Road-to-Certification_8-Steps.pdf</a:t>
            </a:r>
          </a:p>
          <a:p>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4</a:t>
            </a:fld>
            <a:endParaRPr lang="en-US"/>
          </a:p>
        </p:txBody>
      </p:sp>
    </p:spTree>
    <p:extLst>
      <p:ext uri="{BB962C8B-B14F-4D97-AF65-F5344CB8AC3E}">
        <p14:creationId xmlns:p14="http://schemas.microsoft.com/office/powerpoint/2010/main" val="35061052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disability.</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41</a:t>
            </a:fld>
            <a:endParaRPr lang="en-US"/>
          </a:p>
        </p:txBody>
      </p:sp>
    </p:spTree>
    <p:extLst>
      <p:ext uri="{BB962C8B-B14F-4D97-AF65-F5344CB8AC3E}">
        <p14:creationId xmlns:p14="http://schemas.microsoft.com/office/powerpoint/2010/main" val="3151386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have a bias towards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because of his disability.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be experiencing negativity bias; this may only cause a scheduling challenge occasionally but, because it’s frustrating to the team, it feels more frequent than it actually is.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team may be experiencing an attribution bias; they focus more on the inconvenience of </a:t>
            </a:r>
            <a:r>
              <a:rPr lang="en-US" sz="4000" b="0" i="1" dirty="0" err="1">
                <a:latin typeface="Arial" panose="020B0604020202020204" pitchFamily="34" charset="0"/>
                <a:cs typeface="Arial" panose="020B0604020202020204" pitchFamily="34" charset="0"/>
              </a:rPr>
              <a:t>Prasert’s</a:t>
            </a:r>
            <a:r>
              <a:rPr lang="en-US" sz="4000" b="0" i="1" dirty="0">
                <a:latin typeface="Arial" panose="020B0604020202020204" pitchFamily="34" charset="0"/>
                <a:cs typeface="Arial" panose="020B0604020202020204" pitchFamily="34" charset="0"/>
              </a:rPr>
              <a:t> accommodation instead of focusing on addressing their reliance on impromptu meetings.</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a:t>
            </a:r>
            <a:r>
              <a:rPr lang="en-US" sz="4000" b="1" i="0" dirty="0" err="1">
                <a:latin typeface="Arial" panose="020B0604020202020204" pitchFamily="34" charset="0"/>
                <a:cs typeface="Arial" panose="020B0604020202020204" pitchFamily="34" charset="0"/>
              </a:rPr>
              <a:t>Prasert</a:t>
            </a:r>
            <a:r>
              <a:rPr lang="en-US" sz="4000" b="1" i="0" dirty="0">
                <a:latin typeface="Arial" panose="020B0604020202020204" pitchFamily="34" charset="0"/>
                <a:cs typeface="Arial" panose="020B0604020202020204" pitchFamily="34" charset="0"/>
              </a:rPr>
              <a: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have a conversation with Frank. While it seems easy to jump to a conclusion about Frank’s behavior, it’s important to assume positive intent and seek to understand Frank’s intent.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seek support from some of your more supportive colleagues to brainstorm how you might approach Frank or to help you roleplay a conversation.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could connect with your human resources contact to share your experience and seek formal support in navigating this situation with Frank.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one of </a:t>
            </a:r>
            <a:r>
              <a:rPr lang="en-US" sz="4000" b="1" i="0" dirty="0" err="1">
                <a:latin typeface="Arial" panose="020B0604020202020204" pitchFamily="34" charset="0"/>
                <a:cs typeface="Arial" panose="020B0604020202020204" pitchFamily="34" charset="0"/>
              </a:rPr>
              <a:t>Prasert’s</a:t>
            </a:r>
            <a:r>
              <a:rPr lang="en-US" sz="4000" b="1" i="0" dirty="0">
                <a:latin typeface="Arial" panose="020B0604020202020204" pitchFamily="34" charset="0"/>
                <a:cs typeface="Arial" panose="020B0604020202020204" pitchFamily="34" charset="0"/>
              </a:rPr>
              <a:t> team members? </a:t>
            </a:r>
          </a:p>
          <a:p>
            <a:pPr marL="1028700" lvl="1" indent="-571500" defTabSz="966612">
              <a:buFont typeface="Arial" panose="020B0604020202020204" pitchFamily="34" charset="0"/>
              <a:buChar char="•"/>
              <a:defRPr/>
            </a:pPr>
            <a:r>
              <a:rPr lang="en-US" sz="6000" i="1" dirty="0"/>
              <a:t>Seek to Understand. What are the circumstances that demand unscheduled brainstorming?</a:t>
            </a:r>
          </a:p>
          <a:p>
            <a:pPr marL="1028700" lvl="1" indent="-571500" defTabSz="966612">
              <a:buFont typeface="Arial" panose="020B0604020202020204" pitchFamily="34" charset="0"/>
              <a:buChar char="•"/>
              <a:defRPr/>
            </a:pPr>
            <a:r>
              <a:rPr lang="en-US" sz="8800" i="1" dirty="0"/>
              <a:t>Check Assumptions. What assumptions are being made about how to communicate? Are there other formats or technologies that could be used for just-in-time brainstorming?</a:t>
            </a:r>
            <a:endParaRPr lang="en-US" sz="6000" i="1" dirty="0"/>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the manager? </a:t>
            </a:r>
          </a:p>
          <a:p>
            <a:pPr marL="1028700" lvl="1" indent="-571500" defTabSz="966612">
              <a:buFont typeface="Arial" panose="020B0604020202020204" pitchFamily="34" charset="0"/>
              <a:buChar char="•"/>
              <a:defRPr/>
            </a:pPr>
            <a:r>
              <a:rPr lang="en-US" sz="6000" i="1" dirty="0"/>
              <a:t>Speak Up. Confront the team members with courage and consideration. Restate the expectation to have </a:t>
            </a:r>
            <a:r>
              <a:rPr lang="en-US" sz="6000" i="1" dirty="0" err="1"/>
              <a:t>Prasert</a:t>
            </a:r>
            <a:r>
              <a:rPr lang="en-US" sz="6000" i="1" dirty="0"/>
              <a:t> attend with the interpreter.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Reach out to your HR team for support and make sure that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has reasonable accommodations and that the work group understands the need to work with those accommodations. NOTE: It’s important for the manager to set the tone in a positive way. Treating it as an obligation still leaves </a:t>
            </a:r>
            <a:r>
              <a:rPr lang="en-US" sz="4000" b="0" i="1" dirty="0" err="1">
                <a:latin typeface="Arial" panose="020B0604020202020204" pitchFamily="34" charset="0"/>
                <a:cs typeface="Arial" panose="020B0604020202020204" pitchFamily="34" charset="0"/>
              </a:rPr>
              <a:t>Prasert</a:t>
            </a:r>
            <a:r>
              <a:rPr lang="en-US" sz="4000" b="0" i="1" dirty="0">
                <a:latin typeface="Arial" panose="020B0604020202020204" pitchFamily="34" charset="0"/>
                <a:cs typeface="Arial" panose="020B0604020202020204" pitchFamily="34" charset="0"/>
              </a:rPr>
              <a:t> feeling diminished. Framing it as an opportunity to fully engage the team, overhaul meeting processes, and drive better results is more effective. </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42</a:t>
            </a:fld>
            <a:endParaRPr lang="en-US"/>
          </a:p>
        </p:txBody>
      </p:sp>
    </p:spTree>
    <p:extLst>
      <p:ext uri="{BB962C8B-B14F-4D97-AF65-F5344CB8AC3E}">
        <p14:creationId xmlns:p14="http://schemas.microsoft.com/office/powerpoint/2010/main" val="1878521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dirty="0"/>
              <a:t>Scenario: </a:t>
            </a:r>
            <a:r>
              <a:rPr lang="en-US" sz="1200" dirty="0"/>
              <a:t>Mental Health</a:t>
            </a:r>
          </a:p>
          <a:p>
            <a:endParaRPr lang="en-US" sz="1200" dirty="0"/>
          </a:p>
          <a:p>
            <a:pPr defTabSz="966612">
              <a:defRPr/>
            </a:pPr>
            <a:r>
              <a:rPr lang="en-US" sz="1200" b="1" i="1" dirty="0"/>
              <a:t>For virtual sessions:</a:t>
            </a:r>
          </a:p>
          <a:p>
            <a:pPr marL="171450" indent="-171450" defTabSz="966612">
              <a:buFont typeface="Arial" panose="020B0604020202020204" pitchFamily="34" charset="0"/>
              <a:buChar char="•"/>
              <a:defRPr/>
            </a:pPr>
            <a:r>
              <a:rPr lang="en-US" sz="12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Type scenario questions in the chat.</a:t>
            </a:r>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43</a:t>
            </a:fld>
            <a:endParaRPr lang="en-US"/>
          </a:p>
        </p:txBody>
      </p:sp>
    </p:spTree>
    <p:extLst>
      <p:ext uri="{BB962C8B-B14F-4D97-AF65-F5344CB8AC3E}">
        <p14:creationId xmlns:p14="http://schemas.microsoft.com/office/powerpoint/2010/main" val="5067130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age.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44</a:t>
            </a:fld>
            <a:endParaRPr lang="en-US"/>
          </a:p>
        </p:txBody>
      </p:sp>
    </p:spTree>
    <p:extLst>
      <p:ext uri="{BB962C8B-B14F-4D97-AF65-F5344CB8AC3E}">
        <p14:creationId xmlns:p14="http://schemas.microsoft.com/office/powerpoint/2010/main" val="36445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manager may have a positive bias towards Antonio because of his age and/or experience with technology.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The manage may have a negative bias towards older people and assume they might struggle with technology.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t>
            </a:r>
          </a:p>
          <a:p>
            <a:pPr marL="1028700" lvl="1" indent="-571500" defTabSz="966612">
              <a:buFont typeface="Arial" panose="020B0604020202020204" pitchFamily="34" charset="0"/>
              <a:buChar char="•"/>
              <a:defRPr/>
            </a:pPr>
            <a:r>
              <a:rPr lang="en-US" sz="6000" i="1" dirty="0"/>
              <a:t>Pause/Question It. Examine how you’re reacting and what your biases are about your manager delegating the work to Franz instead of you</a:t>
            </a:r>
          </a:p>
          <a:p>
            <a:pPr marL="1028700" lvl="1" indent="-571500" defTabSz="966612">
              <a:buFont typeface="Arial" panose="020B0604020202020204" pitchFamily="34" charset="0"/>
              <a:buChar char="•"/>
              <a:defRPr/>
            </a:pPr>
            <a:r>
              <a:rPr lang="en-US" sz="8800" i="1" dirty="0"/>
              <a:t>Seek to Understand. Find out from the manager what’s important here and what the rationale is for the decision to engage Franz.</a:t>
            </a:r>
            <a:endParaRPr lang="en-US" sz="6000" b="0" i="1" dirty="0">
              <a:latin typeface="Arial" panose="020B0604020202020204" pitchFamily="34" charset="0"/>
              <a:cs typeface="Arial" panose="020B0604020202020204" pitchFamily="34" charset="0"/>
            </a:endParaRP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a coach or mentor. You could seek support from some of your more supportive colleagues to brainstorm how you might approach Frank or to help you roleplay a conversation. </a:t>
            </a:r>
          </a:p>
        </p:txBody>
      </p:sp>
    </p:spTree>
    <p:extLst>
      <p:ext uri="{BB962C8B-B14F-4D97-AF65-F5344CB8AC3E}">
        <p14:creationId xmlns:p14="http://schemas.microsoft.com/office/powerpoint/2010/main" val="484140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highlight a scenario example based on national origin.</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46</a:t>
            </a:fld>
            <a:endParaRPr lang="en-US"/>
          </a:p>
        </p:txBody>
      </p:sp>
    </p:spTree>
    <p:extLst>
      <p:ext uri="{BB962C8B-B14F-4D97-AF65-F5344CB8AC3E}">
        <p14:creationId xmlns:p14="http://schemas.microsoft.com/office/powerpoint/2010/main" val="1255796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19088"/>
            <a:ext cx="5759450" cy="3240087"/>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may have a negative bias against people with accents.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 may have a confirmation bias; you believe that Fatima’s accent and ethnicity will make it difficult, so you find reasons that it does.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as the committee chair? </a:t>
            </a:r>
          </a:p>
          <a:p>
            <a:pPr marL="1028700" lvl="1" indent="-571500" defTabSz="966612">
              <a:buFont typeface="Arial" panose="020B0604020202020204" pitchFamily="34" charset="0"/>
              <a:buChar char="•"/>
              <a:defRPr/>
            </a:pPr>
            <a:r>
              <a:rPr lang="en-US" sz="6000" i="1" dirty="0"/>
              <a:t>Seek to Understand. Ask Fatima how the conference calls are working and what suggestions she has for improvement.</a:t>
            </a:r>
          </a:p>
          <a:p>
            <a:pPr marL="1028700" lvl="1" indent="-571500" defTabSz="966612">
              <a:buFont typeface="Arial" panose="020B0604020202020204" pitchFamily="34" charset="0"/>
              <a:buChar char="•"/>
              <a:defRPr/>
            </a:pPr>
            <a:r>
              <a:rPr lang="en-US" sz="6000" i="1" dirty="0"/>
              <a:t>Amplify Others’ Voices. Ask team members to amplify voices that may not otherwise be heard—like Fatima’s. Plan 1-on-1 time with Fatima, even if virtually, so you can understand her career goals and find opportunities to help her achieve them.</a:t>
            </a:r>
          </a:p>
          <a:p>
            <a:pPr marL="1028700" lvl="1" indent="-571500" defTabSz="966612">
              <a:buFont typeface="Arial" panose="020B0604020202020204" pitchFamily="34" charset="0"/>
              <a:buChar char="•"/>
              <a:defRPr/>
            </a:pPr>
            <a:r>
              <a:rPr lang="en-US" sz="6000" i="1" dirty="0"/>
              <a:t>Learn. Seek to understand the kinds of statements that might be insensitive given current events. Avoid those statements. </a:t>
            </a:r>
          </a:p>
          <a:p>
            <a:pPr marL="571500" lvl="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 if you were Fatima? </a:t>
            </a:r>
          </a:p>
          <a:p>
            <a:pPr marL="1028700" lvl="1" indent="-571500" defTabSz="966612">
              <a:buFont typeface="Arial" panose="020B0604020202020204" pitchFamily="34" charset="0"/>
              <a:buChar char="•"/>
              <a:defRPr/>
            </a:pPr>
            <a:r>
              <a:rPr lang="en-US" sz="6000" i="1" dirty="0"/>
              <a:t>Find a coach or mentor. Seek out colleagues who have had similar challenges connecting with colleagues and learn best practices to help you engage. </a:t>
            </a:r>
          </a:p>
          <a:p>
            <a:pPr marL="1028700" lvl="1" indent="-571500" defTabSz="966612">
              <a:buFont typeface="Arial" panose="020B0604020202020204" pitchFamily="34" charset="0"/>
              <a:buChar char="•"/>
              <a:defRPr/>
            </a:pPr>
            <a:r>
              <a:rPr lang="en-US" sz="8800" i="1" dirty="0"/>
              <a:t>Speak up. Let the committee share know that you are passionate about contributing to this project, but you don’t feel your interactions are allowing you to do your best work. </a:t>
            </a:r>
          </a:p>
          <a:p>
            <a:pPr marL="1028700" lvl="1" indent="-571500" defTabSz="966612">
              <a:buFont typeface="Arial" panose="020B0604020202020204" pitchFamily="34" charset="0"/>
              <a:buChar char="•"/>
              <a:defRPr/>
            </a:pPr>
            <a:r>
              <a:rPr lang="en-US" sz="8800" i="1" dirty="0"/>
              <a:t>Seek to understand. Tel the committee chair that they seems uncomfortable in your interactions and invite them to share any concerns they have. Share your perspective and work together to strengthen your working relationship. </a:t>
            </a:r>
            <a:endParaRPr lang="en-US" sz="6000" i="1" dirty="0"/>
          </a:p>
          <a:p>
            <a:endParaRPr lang="en-US" sz="1200" dirty="0"/>
          </a:p>
        </p:txBody>
      </p:sp>
    </p:spTree>
    <p:extLst>
      <p:ext uri="{BB962C8B-B14F-4D97-AF65-F5344CB8AC3E}">
        <p14:creationId xmlns:p14="http://schemas.microsoft.com/office/powerpoint/2010/main" val="1119742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19088"/>
            <a:ext cx="5759450" cy="3240087"/>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National Origin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Tree>
    <p:extLst>
      <p:ext uri="{BB962C8B-B14F-4D97-AF65-F5344CB8AC3E}">
        <p14:creationId xmlns:p14="http://schemas.microsoft.com/office/powerpoint/2010/main" val="337209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432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a:t>The following slides contain additional scenarios from other categories such as recruiting, hiring, nicknames, tenure, family status etc.</a:t>
            </a:r>
          </a:p>
          <a:p>
            <a:endParaRPr lang="en-US" sz="1200"/>
          </a:p>
        </p:txBody>
      </p:sp>
    </p:spTree>
    <p:extLst>
      <p:ext uri="{BB962C8B-B14F-4D97-AF65-F5344CB8AC3E}">
        <p14:creationId xmlns:p14="http://schemas.microsoft.com/office/powerpoint/2010/main" val="2465215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1"/>
            <a:ext cx="5852160" cy="5415077"/>
          </a:xfrm>
        </p:spPr>
        <p:txBody>
          <a:bodyPr/>
          <a:lstStyle/>
          <a:p>
            <a:pPr defTabSz="966612">
              <a:defRPr/>
            </a:pPr>
            <a:r>
              <a:rPr lang="en-US" sz="4000" b="1" i="1" dirty="0"/>
              <a:t>For virtual sessions:</a:t>
            </a:r>
          </a:p>
          <a:p>
            <a:pPr marL="171450" indent="-171450" defTabSz="966612">
              <a:buFont typeface="Arial" panose="020B0604020202020204" pitchFamily="34" charset="0"/>
              <a:buChar char="•"/>
              <a:defRPr/>
            </a:pPr>
            <a:r>
              <a:rPr lang="en-US" sz="4000" b="0" i="0" dirty="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400" dirty="0"/>
              <a:t>Type scenario questions in the chat.</a:t>
            </a:r>
          </a:p>
          <a:p>
            <a:pPr defTabSz="966612">
              <a:defRPr/>
            </a:pPr>
            <a:endParaRPr lang="en-US" sz="4000" b="0" i="0" dirty="0">
              <a:latin typeface="Arial" panose="020B0604020202020204" pitchFamily="34" charset="0"/>
              <a:cs typeface="Arial" panose="020B0604020202020204" pitchFamily="34" charset="0"/>
            </a:endParaRPr>
          </a:p>
          <a:p>
            <a:pPr defTabSz="966612">
              <a:defRPr/>
            </a:pPr>
            <a:r>
              <a:rPr lang="en-US" sz="4000" b="1" i="0" dirty="0">
                <a:latin typeface="Arial" panose="020B0604020202020204" pitchFamily="34" charset="0"/>
                <a:cs typeface="Arial" panose="020B0604020202020204" pitchFamily="34" charset="0"/>
              </a:rPr>
              <a:t>Suggested answers:</a:t>
            </a:r>
          </a:p>
          <a:p>
            <a:pPr defTabSz="966612">
              <a:defRPr/>
            </a:pPr>
            <a:endParaRPr lang="en-US" sz="4000" b="1" i="0" dirty="0">
              <a:latin typeface="Arial" panose="020B0604020202020204" pitchFamily="34" charset="0"/>
              <a:cs typeface="Arial" panose="020B0604020202020204" pitchFamily="34" charset="0"/>
            </a:endParaRP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Where does bias show up in this situation?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may have a bias towards people without children, leading them to favor those people and see them as more reliable.</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may have preference for reliability over quality.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Your manager might have a bias based on their own perceived capabilities; “I couldn’t do that job with a young family. They probably can’t either. </a:t>
            </a:r>
          </a:p>
          <a:p>
            <a:pPr marL="571500" indent="-571500" defTabSz="966612">
              <a:buFont typeface="Arial" panose="020B0604020202020204" pitchFamily="34" charset="0"/>
              <a:buChar char="•"/>
              <a:defRPr/>
            </a:pPr>
            <a:r>
              <a:rPr lang="en-US" sz="4000" b="1" i="0" dirty="0">
                <a:latin typeface="Arial" panose="020B0604020202020204" pitchFamily="34" charset="0"/>
                <a:cs typeface="Arial" panose="020B0604020202020204" pitchFamily="34" charset="0"/>
              </a:rPr>
              <a:t>How might you respond?</a:t>
            </a:r>
          </a:p>
          <a:p>
            <a:pPr marL="1028700" lvl="1" indent="-571500" defTabSz="966612">
              <a:buFont typeface="Arial" panose="020B0604020202020204" pitchFamily="34" charset="0"/>
              <a:buChar char="•"/>
              <a:defRPr/>
            </a:pPr>
            <a:r>
              <a:rPr lang="en-US" sz="6000" i="1" dirty="0"/>
              <a:t>Seek to understand. Ask your manager to talk about the requirements/expectations for the job.</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Seek to understand. Ask your manager to clarify what ‘reliable’ means. </a:t>
            </a:r>
          </a:p>
          <a:p>
            <a:pPr marL="1028700" lvl="1" indent="-571500" defTabSz="966612">
              <a:buFont typeface="Arial" panose="020B0604020202020204" pitchFamily="34" charset="0"/>
              <a:buChar char="•"/>
              <a:defRPr/>
            </a:pPr>
            <a:r>
              <a:rPr lang="en-US" sz="4000" b="0" i="1" dirty="0">
                <a:latin typeface="Arial" panose="020B0604020202020204" pitchFamily="34" charset="0"/>
                <a:cs typeface="Arial" panose="020B0604020202020204" pitchFamily="34" charset="0"/>
              </a:rPr>
              <a:t>Find a coach or mentor. Connect with a peer or another manager who has dealt with navigating work with a family. </a:t>
            </a:r>
          </a:p>
        </p:txBody>
      </p:sp>
      <p:sp>
        <p:nvSpPr>
          <p:cNvPr id="4" name="Slide Number Placeholder 3"/>
          <p:cNvSpPr>
            <a:spLocks noGrp="1"/>
          </p:cNvSpPr>
          <p:nvPr>
            <p:ph type="sldNum" sz="quarter" idx="5"/>
          </p:nvPr>
        </p:nvSpPr>
        <p:spPr/>
        <p:txBody>
          <a:bodyPr/>
          <a:lstStyle/>
          <a:p>
            <a:fld id="{E8E24FF7-6E03-484C-9A30-A7E83D1F8894}" type="slidenum">
              <a:rPr lang="en-US" smtClean="0"/>
              <a:t>50</a:t>
            </a:fld>
            <a:endParaRPr lang="en-US"/>
          </a:p>
        </p:txBody>
      </p:sp>
    </p:spTree>
    <p:extLst>
      <p:ext uri="{BB962C8B-B14F-4D97-AF65-F5344CB8AC3E}">
        <p14:creationId xmlns:p14="http://schemas.microsoft.com/office/powerpoint/2010/main" val="828422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dirty="0"/>
              <a:t>For a successful session, it’s important to plan. Complete these steps to prepare for your session. </a:t>
            </a:r>
          </a:p>
          <a:p>
            <a:endParaRPr lang="en-US" sz="1200" dirty="0"/>
          </a:p>
          <a:p>
            <a:r>
              <a:rPr lang="en-US" sz="1200" b="1" dirty="0"/>
              <a:t>Facilitator Note: </a:t>
            </a:r>
            <a:r>
              <a:rPr lang="en-US" sz="1200" i="1" dirty="0"/>
              <a:t>Before your session, be sure to replace slide 23 with the Scenario slide you want to use for this session.</a:t>
            </a:r>
          </a:p>
        </p:txBody>
      </p:sp>
      <p:sp>
        <p:nvSpPr>
          <p:cNvPr id="4" name="Slide Number Placeholder 3"/>
          <p:cNvSpPr>
            <a:spLocks noGrp="1"/>
          </p:cNvSpPr>
          <p:nvPr>
            <p:ph type="sldNum" sz="quarter" idx="5"/>
          </p:nvPr>
        </p:nvSpPr>
        <p:spPr/>
        <p:txBody>
          <a:bodyPr/>
          <a:lstStyle/>
          <a:p>
            <a:fld id="{E8E24FF7-6E03-484C-9A30-A7E83D1F8894}" type="slidenum">
              <a:rPr lang="en-US" smtClean="0"/>
              <a:t>5</a:t>
            </a:fld>
            <a:endParaRPr lang="en-US"/>
          </a:p>
        </p:txBody>
      </p:sp>
    </p:spTree>
    <p:extLst>
      <p:ext uri="{BB962C8B-B14F-4D97-AF65-F5344CB8AC3E}">
        <p14:creationId xmlns:p14="http://schemas.microsoft.com/office/powerpoint/2010/main" val="3816574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1200"/>
              <a:t>Risk Averse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51</a:t>
            </a:fld>
            <a:endParaRPr lang="en-US"/>
          </a:p>
        </p:txBody>
      </p:sp>
    </p:spTree>
    <p:extLst>
      <p:ext uri="{BB962C8B-B14F-4D97-AF65-F5344CB8AC3E}">
        <p14:creationId xmlns:p14="http://schemas.microsoft.com/office/powerpoint/2010/main" val="349245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endParaRPr lang="en-US"/>
          </a:p>
        </p:txBody>
      </p:sp>
      <p:sp>
        <p:nvSpPr>
          <p:cNvPr id="4" name="Slide Number Placeholder 3"/>
          <p:cNvSpPr>
            <a:spLocks noGrp="1"/>
          </p:cNvSpPr>
          <p:nvPr>
            <p:ph type="sldNum" sz="quarter" idx="5"/>
          </p:nvPr>
        </p:nvSpPr>
        <p:spPr/>
        <p:txBody>
          <a:bodyPr/>
          <a:lstStyle/>
          <a:p>
            <a:fld id="{E8E24FF7-6E03-484C-9A30-A7E83D1F8894}" type="slidenum">
              <a:rPr lang="en-US" smtClean="0"/>
              <a:t>52</a:t>
            </a:fld>
            <a:endParaRPr lang="en-US"/>
          </a:p>
        </p:txBody>
      </p:sp>
    </p:spTree>
    <p:extLst>
      <p:ext uri="{BB962C8B-B14F-4D97-AF65-F5344CB8AC3E}">
        <p14:creationId xmlns:p14="http://schemas.microsoft.com/office/powerpoint/2010/main" val="3638403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Race</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53</a:t>
            </a:fld>
            <a:endParaRPr lang="en-US"/>
          </a:p>
        </p:txBody>
      </p:sp>
    </p:spTree>
    <p:extLst>
      <p:ext uri="{BB962C8B-B14F-4D97-AF65-F5344CB8AC3E}">
        <p14:creationId xmlns:p14="http://schemas.microsoft.com/office/powerpoint/2010/main" val="2983935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54</a:t>
            </a:fld>
            <a:endParaRPr lang="en-US"/>
          </a:p>
        </p:txBody>
      </p:sp>
    </p:spTree>
    <p:extLst>
      <p:ext uri="{BB962C8B-B14F-4D97-AF65-F5344CB8AC3E}">
        <p14:creationId xmlns:p14="http://schemas.microsoft.com/office/powerpoint/2010/main" val="2864558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55</a:t>
            </a:fld>
            <a:endParaRPr lang="en-US"/>
          </a:p>
        </p:txBody>
      </p:sp>
    </p:spTree>
    <p:extLst>
      <p:ext uri="{BB962C8B-B14F-4D97-AF65-F5344CB8AC3E}">
        <p14:creationId xmlns:p14="http://schemas.microsoft.com/office/powerpoint/2010/main" val="1600034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Gender</a:t>
            </a:r>
          </a:p>
          <a:p>
            <a:pPr defTabSz="966612">
              <a:defRPr/>
            </a:pPr>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56</a:t>
            </a:fld>
            <a:endParaRPr lang="en-US"/>
          </a:p>
        </p:txBody>
      </p:sp>
    </p:spTree>
    <p:extLst>
      <p:ext uri="{BB962C8B-B14F-4D97-AF65-F5344CB8AC3E}">
        <p14:creationId xmlns:p14="http://schemas.microsoft.com/office/powerpoint/2010/main" val="2479993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1"/>
            <a:ext cx="5852160" cy="5415077"/>
          </a:xfrm>
        </p:spPr>
        <p:txBody>
          <a:bodyPr/>
          <a:lstStyle/>
          <a:p>
            <a:pPr defTabSz="966612"/>
            <a:r>
              <a:rPr lang="en-US" sz="1200" b="1"/>
              <a:t>Scenario: </a:t>
            </a:r>
            <a:r>
              <a:rPr lang="en-US" sz="1200"/>
              <a:t>Reputation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57</a:t>
            </a:fld>
            <a:endParaRPr lang="en-US"/>
          </a:p>
        </p:txBody>
      </p:sp>
    </p:spTree>
    <p:extLst>
      <p:ext uri="{BB962C8B-B14F-4D97-AF65-F5344CB8AC3E}">
        <p14:creationId xmlns:p14="http://schemas.microsoft.com/office/powerpoint/2010/main" val="2227400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a:t>Scenario: </a:t>
            </a:r>
            <a:r>
              <a:rPr lang="en-US" sz="1200" b="0"/>
              <a:t>Gender</a:t>
            </a:r>
          </a:p>
          <a:p>
            <a:pPr defTabSz="966612">
              <a:defRPr/>
            </a:pPr>
            <a:endParaRPr lang="en-US" sz="1200" b="1" i="1"/>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b="1"/>
          </a:p>
          <a:p>
            <a:pPr defTabSz="966612">
              <a:defRPr/>
            </a:pPr>
            <a:endParaRPr lang="en-US" sz="1200" b="1"/>
          </a:p>
        </p:txBody>
      </p:sp>
      <p:sp>
        <p:nvSpPr>
          <p:cNvPr id="4" name="Slide Number Placeholder 3"/>
          <p:cNvSpPr>
            <a:spLocks noGrp="1"/>
          </p:cNvSpPr>
          <p:nvPr>
            <p:ph type="sldNum" sz="quarter" idx="5"/>
          </p:nvPr>
        </p:nvSpPr>
        <p:spPr/>
        <p:txBody>
          <a:bodyPr/>
          <a:lstStyle/>
          <a:p>
            <a:fld id="{E8E24FF7-6E03-484C-9A30-A7E83D1F8894}" type="slidenum">
              <a:rPr lang="en-US" smtClean="0"/>
              <a:t>58</a:t>
            </a:fld>
            <a:endParaRPr lang="en-US"/>
          </a:p>
        </p:txBody>
      </p:sp>
    </p:spTree>
    <p:extLst>
      <p:ext uri="{BB962C8B-B14F-4D97-AF65-F5344CB8AC3E}">
        <p14:creationId xmlns:p14="http://schemas.microsoft.com/office/powerpoint/2010/main" val="2957997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59</a:t>
            </a:fld>
            <a:endParaRPr lang="en-US"/>
          </a:p>
        </p:txBody>
      </p:sp>
    </p:spTree>
    <p:extLst>
      <p:ext uri="{BB962C8B-B14F-4D97-AF65-F5344CB8AC3E}">
        <p14:creationId xmlns:p14="http://schemas.microsoft.com/office/powerpoint/2010/main" val="3614303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60</a:t>
            </a:fld>
            <a:endParaRPr lang="en-US"/>
          </a:p>
        </p:txBody>
      </p:sp>
    </p:spTree>
    <p:extLst>
      <p:ext uri="{BB962C8B-B14F-4D97-AF65-F5344CB8AC3E}">
        <p14:creationId xmlns:p14="http://schemas.microsoft.com/office/powerpoint/2010/main" val="399371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These are some tips you can use to ensure your Scenario Practice Session is engaging and memorable.</a:t>
            </a:r>
          </a:p>
        </p:txBody>
      </p:sp>
      <p:sp>
        <p:nvSpPr>
          <p:cNvPr id="4" name="Slide Number Placeholder 3"/>
          <p:cNvSpPr>
            <a:spLocks noGrp="1"/>
          </p:cNvSpPr>
          <p:nvPr>
            <p:ph type="sldNum" sz="quarter" idx="5"/>
          </p:nvPr>
        </p:nvSpPr>
        <p:spPr/>
        <p:txBody>
          <a:bodyPr/>
          <a:lstStyle/>
          <a:p>
            <a:fld id="{E8E24FF7-6E03-484C-9A30-A7E83D1F8894}" type="slidenum">
              <a:rPr lang="en-US" smtClean="0"/>
              <a:t>6</a:t>
            </a:fld>
            <a:endParaRPr lang="en-US"/>
          </a:p>
        </p:txBody>
      </p:sp>
    </p:spTree>
    <p:extLst>
      <p:ext uri="{BB962C8B-B14F-4D97-AF65-F5344CB8AC3E}">
        <p14:creationId xmlns:p14="http://schemas.microsoft.com/office/powerpoint/2010/main" val="2876216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61</a:t>
            </a:fld>
            <a:endParaRPr lang="en-US"/>
          </a:p>
        </p:txBody>
      </p:sp>
    </p:spTree>
    <p:extLst>
      <p:ext uri="{BB962C8B-B14F-4D97-AF65-F5344CB8AC3E}">
        <p14:creationId xmlns:p14="http://schemas.microsoft.com/office/powerpoint/2010/main" val="1604383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62</a:t>
            </a:fld>
            <a:endParaRPr lang="en-US"/>
          </a:p>
        </p:txBody>
      </p:sp>
    </p:spTree>
    <p:extLst>
      <p:ext uri="{BB962C8B-B14F-4D97-AF65-F5344CB8AC3E}">
        <p14:creationId xmlns:p14="http://schemas.microsoft.com/office/powerpoint/2010/main" val="3068745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 Identity</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63</a:t>
            </a:fld>
            <a:endParaRPr lang="en-US"/>
          </a:p>
        </p:txBody>
      </p:sp>
    </p:spTree>
    <p:extLst>
      <p:ext uri="{BB962C8B-B14F-4D97-AF65-F5344CB8AC3E}">
        <p14:creationId xmlns:p14="http://schemas.microsoft.com/office/powerpoint/2010/main" val="3589868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 Identity</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64</a:t>
            </a:fld>
            <a:endParaRPr lang="en-US"/>
          </a:p>
        </p:txBody>
      </p:sp>
    </p:spTree>
    <p:extLst>
      <p:ext uri="{BB962C8B-B14F-4D97-AF65-F5344CB8AC3E}">
        <p14:creationId xmlns:p14="http://schemas.microsoft.com/office/powerpoint/2010/main" val="3758968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Gender Identity</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65</a:t>
            </a:fld>
            <a:endParaRPr lang="en-US"/>
          </a:p>
        </p:txBody>
      </p:sp>
    </p:spTree>
    <p:extLst>
      <p:ext uri="{BB962C8B-B14F-4D97-AF65-F5344CB8AC3E}">
        <p14:creationId xmlns:p14="http://schemas.microsoft.com/office/powerpoint/2010/main" val="33931758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4000" b="0">
                <a:latin typeface="Arial" panose="020B0604020202020204" pitchFamily="34" charset="0"/>
                <a:cs typeface="Arial" panose="020B0604020202020204" pitchFamily="34" charset="0"/>
              </a:rPr>
              <a:t>Sexual Orientation</a:t>
            </a:r>
          </a:p>
          <a:p>
            <a:pPr defTabSz="966612">
              <a:defRPr/>
            </a:pPr>
            <a:endParaRPr lang="en-US" sz="4000" b="0">
              <a:latin typeface="Arial" panose="020B0604020202020204" pitchFamily="34" charset="0"/>
              <a:cs typeface="Arial" panose="020B0604020202020204" pitchFamily="34" charset="0"/>
            </a:endParaRPr>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66</a:t>
            </a:fld>
            <a:endParaRPr lang="en-US"/>
          </a:p>
        </p:txBody>
      </p:sp>
    </p:spTree>
    <p:extLst>
      <p:ext uri="{BB962C8B-B14F-4D97-AF65-F5344CB8AC3E}">
        <p14:creationId xmlns:p14="http://schemas.microsoft.com/office/powerpoint/2010/main" val="25085442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b="1"/>
              <a:t>Scenario: </a:t>
            </a:r>
            <a:r>
              <a:rPr lang="en-US" sz="1200"/>
              <a:t>Age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Tree>
    <p:extLst>
      <p:ext uri="{BB962C8B-B14F-4D97-AF65-F5344CB8AC3E}">
        <p14:creationId xmlns:p14="http://schemas.microsoft.com/office/powerpoint/2010/main" val="3423272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Age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Tree>
    <p:extLst>
      <p:ext uri="{BB962C8B-B14F-4D97-AF65-F5344CB8AC3E}">
        <p14:creationId xmlns:p14="http://schemas.microsoft.com/office/powerpoint/2010/main" val="17358342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19088"/>
            <a:ext cx="5759450" cy="3240087"/>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National Origin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Tree>
    <p:extLst>
      <p:ext uri="{BB962C8B-B14F-4D97-AF65-F5344CB8AC3E}">
        <p14:creationId xmlns:p14="http://schemas.microsoft.com/office/powerpoint/2010/main" val="759763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1"/>
            <a:ext cx="5852160" cy="5415077"/>
          </a:xfrm>
        </p:spPr>
        <p:txBody>
          <a:bodyPr/>
          <a:lstStyle/>
          <a:p>
            <a:r>
              <a:rPr lang="en-US" sz="1200" b="1"/>
              <a:t>Scenario: </a:t>
            </a:r>
            <a:r>
              <a:rPr lang="en-US" sz="1200"/>
              <a:t>National Origin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70</a:t>
            </a:fld>
            <a:endParaRPr lang="en-US"/>
          </a:p>
        </p:txBody>
      </p:sp>
    </p:spTree>
    <p:extLst>
      <p:ext uri="{BB962C8B-B14F-4D97-AF65-F5344CB8AC3E}">
        <p14:creationId xmlns:p14="http://schemas.microsoft.com/office/powerpoint/2010/main" val="57803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r>
              <a:rPr lang="en-US" sz="1200"/>
              <a:t>This practice session can be facilitated in a virtual environment. These are some tips you can use to ensure your virtual Scenario Practice Session is successful.</a:t>
            </a:r>
          </a:p>
        </p:txBody>
      </p:sp>
      <p:sp>
        <p:nvSpPr>
          <p:cNvPr id="4" name="Slide Number Placeholder 3"/>
          <p:cNvSpPr>
            <a:spLocks noGrp="1"/>
          </p:cNvSpPr>
          <p:nvPr>
            <p:ph type="sldNum" sz="quarter" idx="5"/>
          </p:nvPr>
        </p:nvSpPr>
        <p:spPr/>
        <p:txBody>
          <a:bodyPr/>
          <a:lstStyle/>
          <a:p>
            <a:fld id="{E8E24FF7-6E03-484C-9A30-A7E83D1F8894}" type="slidenum">
              <a:rPr lang="en-US" smtClean="0"/>
              <a:t>7</a:t>
            </a:fld>
            <a:endParaRPr lang="en-US"/>
          </a:p>
        </p:txBody>
      </p:sp>
    </p:spTree>
    <p:extLst>
      <p:ext uri="{BB962C8B-B14F-4D97-AF65-F5344CB8AC3E}">
        <p14:creationId xmlns:p14="http://schemas.microsoft.com/office/powerpoint/2010/main" val="36871254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1200"/>
              <a:t>National Origin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71</a:t>
            </a:fld>
            <a:endParaRPr lang="en-US"/>
          </a:p>
        </p:txBody>
      </p:sp>
    </p:spTree>
    <p:extLst>
      <p:ext uri="{BB962C8B-B14F-4D97-AF65-F5344CB8AC3E}">
        <p14:creationId xmlns:p14="http://schemas.microsoft.com/office/powerpoint/2010/main" val="21689391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1200"/>
              <a:t>National Origin</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72</a:t>
            </a:fld>
            <a:endParaRPr lang="en-US"/>
          </a:p>
        </p:txBody>
      </p:sp>
    </p:spTree>
    <p:extLst>
      <p:ext uri="{BB962C8B-B14F-4D97-AF65-F5344CB8AC3E}">
        <p14:creationId xmlns:p14="http://schemas.microsoft.com/office/powerpoint/2010/main" val="2045762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r>
              <a:rPr lang="en-US" sz="1200" b="1"/>
              <a:t>Scenario: </a:t>
            </a:r>
            <a:r>
              <a:rPr lang="en-US" sz="1200"/>
              <a:t>Family Status</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73</a:t>
            </a:fld>
            <a:endParaRPr lang="en-US"/>
          </a:p>
        </p:txBody>
      </p:sp>
    </p:spTree>
    <p:extLst>
      <p:ext uri="{BB962C8B-B14F-4D97-AF65-F5344CB8AC3E}">
        <p14:creationId xmlns:p14="http://schemas.microsoft.com/office/powerpoint/2010/main" val="22210950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1"/>
            <a:ext cx="5852160" cy="5415077"/>
          </a:xfrm>
        </p:spPr>
        <p:txBody>
          <a:bodyPr/>
          <a:lstStyle/>
          <a:p>
            <a:pPr defTabSz="966612">
              <a:defRPr/>
            </a:pPr>
            <a:r>
              <a:rPr lang="en-US" sz="1200" b="1"/>
              <a:t>Scenario: </a:t>
            </a:r>
            <a:r>
              <a:rPr lang="en-US" sz="1200"/>
              <a:t>Personality</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74</a:t>
            </a:fld>
            <a:endParaRPr lang="en-US"/>
          </a:p>
        </p:txBody>
      </p:sp>
    </p:spTree>
    <p:extLst>
      <p:ext uri="{BB962C8B-B14F-4D97-AF65-F5344CB8AC3E}">
        <p14:creationId xmlns:p14="http://schemas.microsoft.com/office/powerpoint/2010/main" val="4086474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r>
              <a:rPr lang="en-US" sz="1200" b="1"/>
              <a:t>Scenario: </a:t>
            </a:r>
            <a:r>
              <a:rPr lang="en-US" sz="1200"/>
              <a:t>Religion</a:t>
            </a:r>
          </a:p>
          <a:p>
            <a:pPr defTabSz="966612"/>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endParaRPr lang="en-US" sz="1200"/>
          </a:p>
          <a:p>
            <a:endParaRPr lang="en-US" sz="1200"/>
          </a:p>
        </p:txBody>
      </p:sp>
    </p:spTree>
    <p:extLst>
      <p:ext uri="{BB962C8B-B14F-4D97-AF65-F5344CB8AC3E}">
        <p14:creationId xmlns:p14="http://schemas.microsoft.com/office/powerpoint/2010/main" val="361844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defRPr/>
            </a:pPr>
            <a:r>
              <a:rPr lang="en-US" sz="1200" b="1"/>
              <a:t>Scenario: </a:t>
            </a:r>
            <a:r>
              <a:rPr lang="en-US" sz="1200"/>
              <a:t>Religion</a:t>
            </a:r>
          </a:p>
          <a:p>
            <a:pPr defTabSz="966612">
              <a:defRPr/>
            </a:pPr>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a:p>
            <a:endParaRPr lang="en-US" sz="1200"/>
          </a:p>
        </p:txBody>
      </p:sp>
    </p:spTree>
    <p:extLst>
      <p:ext uri="{BB962C8B-B14F-4D97-AF65-F5344CB8AC3E}">
        <p14:creationId xmlns:p14="http://schemas.microsoft.com/office/powerpoint/2010/main" val="27633073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3538"/>
            <a:ext cx="5759450" cy="3240087"/>
          </a:xfrm>
        </p:spPr>
      </p:sp>
      <p:sp>
        <p:nvSpPr>
          <p:cNvPr id="3" name="Notes Placeholder 2"/>
          <p:cNvSpPr>
            <a:spLocks noGrp="1"/>
          </p:cNvSpPr>
          <p:nvPr>
            <p:ph type="body" idx="1"/>
          </p:nvPr>
        </p:nvSpPr>
        <p:spPr>
          <a:xfrm>
            <a:off x="350521" y="3855481"/>
            <a:ext cx="6644639" cy="5382340"/>
          </a:xfrm>
        </p:spPr>
        <p:txBody>
          <a:bodyPr/>
          <a:lstStyle/>
          <a:p>
            <a:pPr defTabSz="966612">
              <a:defRPr/>
            </a:pPr>
            <a:r>
              <a:rPr lang="en-US" sz="1200" b="1"/>
              <a:t>Scenario: </a:t>
            </a:r>
            <a:r>
              <a:rPr lang="en-US" sz="1200"/>
              <a:t>Religion</a:t>
            </a:r>
          </a:p>
          <a:p>
            <a:pPr defTabSz="966612">
              <a:defRPr/>
            </a:pPr>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pPr defTabSz="966612">
              <a:defRPr/>
            </a:pPr>
            <a:endParaRPr lang="en-US" sz="1200"/>
          </a:p>
          <a:p>
            <a:endParaRPr lang="en-US" sz="1200"/>
          </a:p>
        </p:txBody>
      </p:sp>
    </p:spTree>
    <p:extLst>
      <p:ext uri="{BB962C8B-B14F-4D97-AF65-F5344CB8AC3E}">
        <p14:creationId xmlns:p14="http://schemas.microsoft.com/office/powerpoint/2010/main" val="4216511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77825"/>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b="1"/>
              <a:t>Scenario: </a:t>
            </a:r>
            <a:r>
              <a:rPr lang="en-US" sz="1200"/>
              <a:t>Race</a:t>
            </a:r>
          </a:p>
          <a:p>
            <a:pPr defTabSz="966612"/>
            <a:endParaRPr lang="en-US" sz="1200"/>
          </a:p>
          <a:p>
            <a:pPr defTabSz="966612">
              <a:defRPr/>
            </a:pPr>
            <a:r>
              <a:rPr lang="en-US" sz="1100" b="1" i="1"/>
              <a:t>For virtual sessions:</a:t>
            </a:r>
          </a:p>
          <a:p>
            <a:pPr marL="171450" indent="-171450" defTabSz="966612">
              <a:buFont typeface="Arial" panose="020B0604020202020204" pitchFamily="34" charset="0"/>
              <a:buChar char="•"/>
              <a:defRPr/>
            </a:pPr>
            <a:r>
              <a:rPr lang="en-US" sz="11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Type scenario questions in the chat.</a:t>
            </a:r>
          </a:p>
        </p:txBody>
      </p:sp>
    </p:spTree>
    <p:extLst>
      <p:ext uri="{BB962C8B-B14F-4D97-AF65-F5344CB8AC3E}">
        <p14:creationId xmlns:p14="http://schemas.microsoft.com/office/powerpoint/2010/main" val="3210903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r>
              <a:rPr lang="en-US" sz="1200" b="1"/>
              <a:t>Scenario: </a:t>
            </a:r>
            <a:r>
              <a:rPr lang="en-US" sz="1200"/>
              <a:t>Race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79</a:t>
            </a:fld>
            <a:endParaRPr lang="en-US"/>
          </a:p>
        </p:txBody>
      </p:sp>
    </p:spTree>
    <p:extLst>
      <p:ext uri="{BB962C8B-B14F-4D97-AF65-F5344CB8AC3E}">
        <p14:creationId xmlns:p14="http://schemas.microsoft.com/office/powerpoint/2010/main" val="25220480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Gender</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80</a:t>
            </a:fld>
            <a:endParaRPr lang="en-US"/>
          </a:p>
        </p:txBody>
      </p:sp>
    </p:spTree>
    <p:extLst>
      <p:ext uri="{BB962C8B-B14F-4D97-AF65-F5344CB8AC3E}">
        <p14:creationId xmlns:p14="http://schemas.microsoft.com/office/powerpoint/2010/main" val="386113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r>
              <a:rPr lang="en-US" sz="1200" dirty="0"/>
              <a:t>This slide contains an editable email template that you can send to your participants. This email verbiage contains the session purpose, agenda, location, date, time, and recommended learning activities for pre-work to be completed by participants prior to attending the session. Copy the text and place into your email message draft.</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E8E24FF7-6E03-484C-9A30-A7E83D1F8894}" type="slidenum">
              <a:rPr lang="en-US" smtClean="0"/>
              <a:t>8</a:t>
            </a:fld>
            <a:endParaRPr lang="en-US"/>
          </a:p>
        </p:txBody>
      </p:sp>
    </p:spTree>
    <p:extLst>
      <p:ext uri="{BB962C8B-B14F-4D97-AF65-F5344CB8AC3E}">
        <p14:creationId xmlns:p14="http://schemas.microsoft.com/office/powerpoint/2010/main" val="21999971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Race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81</a:t>
            </a:fld>
            <a:endParaRPr lang="en-US"/>
          </a:p>
        </p:txBody>
      </p:sp>
    </p:spTree>
    <p:extLst>
      <p:ext uri="{BB962C8B-B14F-4D97-AF65-F5344CB8AC3E}">
        <p14:creationId xmlns:p14="http://schemas.microsoft.com/office/powerpoint/2010/main" val="3560180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noChangeAspect="1"/>
          </p:cNvSpPr>
          <p:nvPr>
            <p:ph type="body" idx="1"/>
          </p:nvPr>
        </p:nvSpPr>
        <p:spPr>
          <a:xfrm>
            <a:off x="485836" y="3855481"/>
            <a:ext cx="6343530" cy="5415077"/>
          </a:xfrm>
        </p:spPr>
        <p:txBody>
          <a:bodyPr/>
          <a:lstStyle/>
          <a:p>
            <a:pPr defTabSz="966612">
              <a:defRPr/>
            </a:pPr>
            <a:r>
              <a:rPr lang="en-US" sz="1200" b="1"/>
              <a:t>Scenario: </a:t>
            </a:r>
            <a:r>
              <a:rPr lang="en-US" sz="1200"/>
              <a:t>Race</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82</a:t>
            </a:fld>
            <a:endParaRPr lang="en-US"/>
          </a:p>
        </p:txBody>
      </p:sp>
    </p:spTree>
    <p:extLst>
      <p:ext uri="{BB962C8B-B14F-4D97-AF65-F5344CB8AC3E}">
        <p14:creationId xmlns:p14="http://schemas.microsoft.com/office/powerpoint/2010/main" val="24331460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41635"/>
            <a:ext cx="5852160" cy="5415077"/>
          </a:xfrm>
        </p:spPr>
        <p:txBody>
          <a:bodyPr/>
          <a:lstStyle/>
          <a:p>
            <a:pPr defTabSz="966612">
              <a:defRPr/>
            </a:pPr>
            <a:r>
              <a:rPr lang="en-US" sz="1200" b="1"/>
              <a:t>Scenario: </a:t>
            </a:r>
            <a:r>
              <a:rPr lang="en-US" sz="1200"/>
              <a:t>Weight</a:t>
            </a:r>
          </a:p>
          <a:p>
            <a:endParaRPr lang="en-US" sz="1200"/>
          </a:p>
          <a:p>
            <a:pPr defTabSz="966612">
              <a:defRPr/>
            </a:pPr>
            <a:r>
              <a:rPr lang="en-US" sz="1200" b="1" i="1"/>
              <a:t>For virtual sessions:</a:t>
            </a:r>
          </a:p>
          <a:p>
            <a:pPr marL="171450" indent="-171450" defTabSz="966612">
              <a:buFont typeface="Arial" panose="020B0604020202020204" pitchFamily="34" charset="0"/>
              <a:buChar char="•"/>
              <a:defRPr/>
            </a:pPr>
            <a:r>
              <a:rPr lang="en-US" sz="1200" b="0" i="0"/>
              <a:t>Ask participants to take a picture of the scenario slide with their cell phone to refer to in the breakout group activity.</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Type scenario questions in the chat.</a:t>
            </a:r>
          </a:p>
        </p:txBody>
      </p:sp>
      <p:sp>
        <p:nvSpPr>
          <p:cNvPr id="4" name="Slide Number Placeholder 3"/>
          <p:cNvSpPr>
            <a:spLocks noGrp="1"/>
          </p:cNvSpPr>
          <p:nvPr>
            <p:ph type="sldNum" sz="quarter" idx="5"/>
          </p:nvPr>
        </p:nvSpPr>
        <p:spPr/>
        <p:txBody>
          <a:bodyPr/>
          <a:lstStyle/>
          <a:p>
            <a:fld id="{E8E24FF7-6E03-484C-9A30-A7E83D1F8894}" type="slidenum">
              <a:rPr lang="en-US" smtClean="0"/>
              <a:t>83</a:t>
            </a:fld>
            <a:endParaRPr lang="en-US"/>
          </a:p>
        </p:txBody>
      </p:sp>
    </p:spTree>
    <p:extLst>
      <p:ext uri="{BB962C8B-B14F-4D97-AF65-F5344CB8AC3E}">
        <p14:creationId xmlns:p14="http://schemas.microsoft.com/office/powerpoint/2010/main" val="280613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4488"/>
            <a:ext cx="5762625" cy="3241675"/>
          </a:xfrm>
        </p:spPr>
      </p:sp>
      <p:sp>
        <p:nvSpPr>
          <p:cNvPr id="3" name="Notes Placeholder 2"/>
          <p:cNvSpPr>
            <a:spLocks noGrp="1"/>
          </p:cNvSpPr>
          <p:nvPr>
            <p:ph type="body" idx="1"/>
          </p:nvPr>
        </p:nvSpPr>
        <p:spPr>
          <a:xfrm>
            <a:off x="731520" y="3855480"/>
            <a:ext cx="5852160" cy="5157216"/>
          </a:xfrm>
        </p:spPr>
        <p:txBody>
          <a:bodyPr/>
          <a:lstStyle/>
          <a:p>
            <a:pPr defTabSz="966612"/>
            <a:r>
              <a:rPr lang="en-US" sz="1200"/>
              <a:t>This is a 45-minute timed facilitation agenda for the Scenario Practice Session. If you have a larger group, the session will run approximately 60 minutes, more or less depending on the discussion time.</a:t>
            </a:r>
          </a:p>
          <a:p>
            <a:endParaRPr lang="en-US" sz="1200"/>
          </a:p>
        </p:txBody>
      </p:sp>
      <p:sp>
        <p:nvSpPr>
          <p:cNvPr id="4" name="Slide Number Placeholder 3"/>
          <p:cNvSpPr>
            <a:spLocks noGrp="1"/>
          </p:cNvSpPr>
          <p:nvPr>
            <p:ph type="sldNum" sz="quarter" idx="5"/>
          </p:nvPr>
        </p:nvSpPr>
        <p:spPr/>
        <p:txBody>
          <a:bodyPr/>
          <a:lstStyle/>
          <a:p>
            <a:fld id="{E8E24FF7-6E03-484C-9A30-A7E83D1F8894}" type="slidenum">
              <a:rPr lang="en-US" smtClean="0"/>
              <a:t>9</a:t>
            </a:fld>
            <a:endParaRPr lang="en-US"/>
          </a:p>
        </p:txBody>
      </p:sp>
    </p:spTree>
    <p:extLst>
      <p:ext uri="{BB962C8B-B14F-4D97-AF65-F5344CB8AC3E}">
        <p14:creationId xmlns:p14="http://schemas.microsoft.com/office/powerpoint/2010/main" val="84920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666304" y="1862428"/>
            <a:ext cx="7406634"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r>
              <a:rPr lang="en-US" sz="3600" b="0">
                <a:solidFill>
                  <a:srgbClr val="ED7D31"/>
                </a:solidFill>
                <a:latin typeface="Century Gothic" panose="020B0502020202020204" pitchFamily="34" charset="0"/>
                <a:cs typeface="Gotham Bold" pitchFamily="50" charset="0"/>
              </a:rPr>
              <a:t>Scenario Practice Session</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accent2"/>
              </a:solidFill>
              <a:latin typeface="Century Gothic" panose="020B0502020202020204" pitchFamily="34" charset="0"/>
              <a:cs typeface="Gotham Bold" pitchFamily="50" charset="0"/>
            </a:endParaRPr>
          </a:p>
          <a:p>
            <a:pPr>
              <a:lnSpc>
                <a:spcPts val="4400"/>
              </a:lnSpc>
            </a:pP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959120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erson kissing another person on the cheek&#10;&#10;Description automatically generated with medium confidence">
            <a:extLst>
              <a:ext uri="{FF2B5EF4-FFF2-40B4-BE49-F238E27FC236}">
                <a16:creationId xmlns:a16="http://schemas.microsoft.com/office/drawing/2014/main" id="{9401C13D-9590-5379-D5D6-A4545B7D5B4B}"/>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41696" y="247021"/>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324592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79309C05-E2C0-7C4E-8503-E07B6478F6AF}"/>
              </a:ext>
            </a:extLst>
          </p:cNvPr>
          <p:cNvSpPr>
            <a:spLocks noChangeAspect="1"/>
          </p:cNvSpPr>
          <p:nvPr userDrawn="1"/>
        </p:nvSpPr>
        <p:spPr>
          <a:xfrm>
            <a:off x="846163" y="259378"/>
            <a:ext cx="2286000" cy="2257780"/>
          </a:xfrm>
          <a:prstGeom prst="ellipse">
            <a:avLst/>
          </a:prstGeom>
          <a:blipFill>
            <a:blip r:embed="rId3"/>
            <a:srcRect/>
            <a:stretch>
              <a:fillRect l="-25000" r="-25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96928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erson wearing a hat&#10;&#10;Description automatically generated with medium confidence">
            <a:extLst>
              <a:ext uri="{FF2B5EF4-FFF2-40B4-BE49-F238E27FC236}">
                <a16:creationId xmlns:a16="http://schemas.microsoft.com/office/drawing/2014/main" id="{0733CB39-2642-438D-AAC2-3E322BC395B6}"/>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46165" y="258590"/>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127182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icture containing person, wearing&#10;&#10;Description automatically generated">
            <a:extLst>
              <a:ext uri="{FF2B5EF4-FFF2-40B4-BE49-F238E27FC236}">
                <a16:creationId xmlns:a16="http://schemas.microsoft.com/office/drawing/2014/main" id="{4E163250-9E97-3250-515D-72E6EA940962}"/>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37230" y="215918"/>
            <a:ext cx="2286000" cy="2258568"/>
          </a:xfrm>
          <a:prstGeom prst="flowChartConnector">
            <a:avLst/>
          </a:prstGeom>
          <a:ln w="19050">
            <a:solidFill>
              <a:schemeClr val="bg1"/>
            </a:solidFill>
          </a:ln>
        </p:spPr>
      </p:pic>
    </p:spTree>
    <p:custDataLst>
      <p:tags r:id="rId1"/>
    </p:custDataLst>
    <p:extLst>
      <p:ext uri="{BB962C8B-B14F-4D97-AF65-F5344CB8AC3E}">
        <p14:creationId xmlns:p14="http://schemas.microsoft.com/office/powerpoint/2010/main" val="358131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her Scenario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collage of people&#10;&#10;Description automatically generated with low confidence">
            <a:extLst>
              <a:ext uri="{FF2B5EF4-FFF2-40B4-BE49-F238E27FC236}">
                <a16:creationId xmlns:a16="http://schemas.microsoft.com/office/drawing/2014/main" id="{FC89F5EF-DBC8-75B0-CE4A-628270E93A04}"/>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37230" y="204893"/>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218190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ontent_Ethnicit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0"/>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p:nvSpPr>
        <p:spPr>
          <a:xfrm>
            <a:off x="0" y="0"/>
            <a:ext cx="1177637" cy="6858000"/>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p:nvPr/>
        </p:nvCxnSpPr>
        <p:spPr>
          <a:xfrm>
            <a:off x="1181188" y="-5739"/>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Slide Number Placeholder 9">
            <a:extLst>
              <a:ext uri="{FF2B5EF4-FFF2-40B4-BE49-F238E27FC236}">
                <a16:creationId xmlns:a16="http://schemas.microsoft.com/office/drawing/2014/main" id="{F5F49FAF-CC01-4289-A1ED-C1BA49C4CF76}"/>
              </a:ext>
            </a:extLst>
          </p:cNvPr>
          <p:cNvSpPr txBox="1">
            <a:spLocks/>
          </p:cNvSpPr>
          <p:nvPr userDrawn="1"/>
        </p:nvSpPr>
        <p:spPr>
          <a:xfrm>
            <a:off x="1382721" y="6390019"/>
            <a:ext cx="10696391" cy="38331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Title 27">
            <a:extLst>
              <a:ext uri="{FF2B5EF4-FFF2-40B4-BE49-F238E27FC236}">
                <a16:creationId xmlns:a16="http://schemas.microsoft.com/office/drawing/2014/main" id="{B81FA55F-810C-013E-B526-A01D6DA69850}"/>
              </a:ext>
            </a:extLst>
          </p:cNvPr>
          <p:cNvSpPr>
            <a:spLocks noGrp="1"/>
          </p:cNvSpPr>
          <p:nvPr>
            <p:ph type="title"/>
          </p:nvPr>
        </p:nvSpPr>
        <p:spPr>
          <a:xfrm>
            <a:off x="1439486" y="289831"/>
            <a:ext cx="7845424" cy="781323"/>
          </a:xfrm>
          <a:prstGeom prst="rect">
            <a:avLst/>
          </a:prstGeom>
        </p:spPr>
        <p:txBody>
          <a:bodyPr/>
          <a:lstStyle>
            <a:lvl1pPr>
              <a:defRPr sz="3600"/>
            </a:lvl1pPr>
          </a:lstStyle>
          <a:p>
            <a:r>
              <a:rPr lang="en-US"/>
              <a:t>Click to edit Master title style</a:t>
            </a:r>
          </a:p>
        </p:txBody>
      </p:sp>
      <p:sp>
        <p:nvSpPr>
          <p:cNvPr id="17" name="Content Placeholder 21">
            <a:extLst>
              <a:ext uri="{FF2B5EF4-FFF2-40B4-BE49-F238E27FC236}">
                <a16:creationId xmlns:a16="http://schemas.microsoft.com/office/drawing/2014/main" id="{245F8A31-9668-73A1-F053-7622C4C56F1B}"/>
              </a:ext>
            </a:extLst>
          </p:cNvPr>
          <p:cNvSpPr>
            <a:spLocks noGrp="1"/>
          </p:cNvSpPr>
          <p:nvPr>
            <p:ph sz="quarter" idx="10"/>
          </p:nvPr>
        </p:nvSpPr>
        <p:spPr>
          <a:xfrm>
            <a:off x="1443039"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5826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_Slide_Master_1">
    <p:bg>
      <p:bgPr>
        <a:solidFill>
          <a:srgbClr val="323A45"/>
        </a:solidFill>
        <a:effectLst/>
      </p:bgPr>
    </p:bg>
    <p:spTree>
      <p:nvGrpSpPr>
        <p:cNvPr id="1" name=""/>
        <p:cNvGrpSpPr/>
        <p:nvPr/>
      </p:nvGrpSpPr>
      <p:grpSpPr>
        <a:xfrm>
          <a:off x="0" y="0"/>
          <a:ext cx="0" cy="0"/>
          <a:chOff x="0" y="0"/>
          <a:chExt cx="0" cy="0"/>
        </a:xfrm>
      </p:grpSpPr>
      <p:pic>
        <p:nvPicPr>
          <p:cNvPr id="9" name="AAP1927920_AAP_Unconcious_Bias_PPT_v1.3.9_ProjectionReady_HR 53.jpeg">
            <a:extLst>
              <a:ext uri="{FF2B5EF4-FFF2-40B4-BE49-F238E27FC236}">
                <a16:creationId xmlns:a16="http://schemas.microsoft.com/office/drawing/2014/main" id="{AA99F1C4-94CB-A1CC-303C-7A3A4B92BB3B}"/>
              </a:ext>
            </a:extLst>
          </p:cNvPr>
          <p:cNvPicPr>
            <a:picLocks noChangeAspect="1"/>
          </p:cNvPicPr>
          <p:nvPr userDrawn="1"/>
        </p:nvPicPr>
        <p:blipFill>
          <a:blip r:embed="rId3">
            <a:extLst>
              <a:ext uri="{28A0092B-C50C-407E-A947-70E740481C1C}">
                <a14:useLocalDpi xmlns:a14="http://schemas.microsoft.com/office/drawing/2010/main" val="0"/>
              </a:ext>
            </a:extLst>
          </a:blip>
          <a:srcRect l="12279" r="12279"/>
          <a:stretch/>
        </p:blipFill>
        <p:spPr>
          <a:xfrm>
            <a:off x="0" y="0"/>
            <a:ext cx="7705614" cy="6858000"/>
          </a:xfrm>
          <a:prstGeom prst="rect">
            <a:avLst/>
          </a:prstGeom>
          <a:ln w="12700">
            <a:miter lim="400000"/>
          </a:ln>
        </p:spPr>
      </p:pic>
      <p:sp>
        <p:nvSpPr>
          <p:cNvPr id="13" name="Title 1">
            <a:extLst>
              <a:ext uri="{FF2B5EF4-FFF2-40B4-BE49-F238E27FC236}">
                <a16:creationId xmlns:a16="http://schemas.microsoft.com/office/drawing/2014/main" id="{D796519C-51F6-B6C2-69E9-307D29EB148F}"/>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Disability</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57592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843629CF-7C9F-0B72-D8A6-21B695B2501F}"/>
              </a:ext>
            </a:extLst>
          </p:cNvPr>
          <p:cNvPicPr>
            <a:picLocks noChangeAspect="1"/>
          </p:cNvPicPr>
          <p:nvPr userDrawn="1"/>
        </p:nvPicPr>
        <p:blipFill>
          <a:blip r:embed="rId3">
            <a:extLst>
              <a:ext uri="{28A0092B-C50C-407E-A947-70E740481C1C}">
                <a14:useLocalDpi xmlns:a14="http://schemas.microsoft.com/office/drawing/2010/main" val="0"/>
              </a:ext>
            </a:extLst>
          </a:blip>
          <a:srcRect t="17171" b="17171"/>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E5FFEB50-6F6C-0376-4B20-3D64A53F562D}"/>
              </a:ext>
            </a:extLst>
          </p:cNvPr>
          <p:cNvSpPr txBox="1">
            <a:spLocks/>
          </p:cNvSpPr>
          <p:nvPr userDrawn="1"/>
        </p:nvSpPr>
        <p:spPr>
          <a:xfrm>
            <a:off x="8291410" y="2116048"/>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Sexual Orientation and Gender Identity</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064789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0F52A309-0A6D-B401-26DD-BA56A39AED23}"/>
              </a:ext>
            </a:extLst>
          </p:cNvPr>
          <p:cNvPicPr>
            <a:picLocks noChangeAspect="1"/>
          </p:cNvPicPr>
          <p:nvPr userDrawn="1"/>
        </p:nvPicPr>
        <p:blipFill>
          <a:blip r:embed="rId3">
            <a:extLst>
              <a:ext uri="{28A0092B-C50C-407E-A947-70E740481C1C}">
                <a14:useLocalDpi xmlns:a14="http://schemas.microsoft.com/office/drawing/2010/main" val="0"/>
              </a:ext>
            </a:extLst>
          </a:blip>
          <a:srcRect l="18747" r="18747"/>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7A733AA1-CB71-B48F-55A4-3C662A4F2FEB}"/>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Religion</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110689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BA58F874-901C-2996-5840-FAC9E587DCD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6227" r="15223" b="13811"/>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E9341B22-145C-D424-E49D-77F15C7CCB01}"/>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Age</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156952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_Slide_Master_1">
    <p:bg>
      <p:bgPr>
        <a:solidFill>
          <a:schemeClr val="bg1">
            <a:lumMod val="95000"/>
          </a:schemeClr>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557447" y="2371822"/>
            <a:ext cx="7406634" cy="1312952"/>
          </a:xfrm>
          <a:prstGeom prst="rect">
            <a:avLst/>
          </a:prstGeom>
          <a:noFill/>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tx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tx1"/>
              </a:solidFill>
              <a:latin typeface="Century Gothic" panose="020B0502020202020204" pitchFamily="34" charset="0"/>
              <a:cs typeface="Gotham Bold" pitchFamily="50" charset="0"/>
            </a:endParaRPr>
          </a:p>
          <a:p>
            <a:pPr>
              <a:lnSpc>
                <a:spcPts val="4400"/>
              </a:lnSpc>
            </a:pPr>
            <a:endParaRPr lang="en-US" sz="3600">
              <a:solidFill>
                <a:schemeClr val="tx1"/>
              </a:solidFill>
              <a:latin typeface="Century Gothic" panose="020B0502020202020204" pitchFamily="34" charset="0"/>
              <a:cs typeface="Gotham Bold" pitchFamily="50" charset="0"/>
            </a:endParaRPr>
          </a:p>
        </p:txBody>
      </p:sp>
      <p:pic>
        <p:nvPicPr>
          <p:cNvPr id="4" name="Picture 3" descr="A picture containing text&#10;&#10;Description automatically generated">
            <a:extLst>
              <a:ext uri="{FF2B5EF4-FFF2-40B4-BE49-F238E27FC236}">
                <a16:creationId xmlns:a16="http://schemas.microsoft.com/office/drawing/2014/main" id="{6F07D1D1-E3F8-7A5B-102C-F37D206D88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5132" y="158984"/>
            <a:ext cx="1428949" cy="1438476"/>
          </a:xfrm>
          <a:prstGeom prst="rect">
            <a:avLst/>
          </a:prstGeom>
        </p:spPr>
      </p:pic>
      <p:sp>
        <p:nvSpPr>
          <p:cNvPr id="5" name="Rectangle 4">
            <a:extLst>
              <a:ext uri="{FF2B5EF4-FFF2-40B4-BE49-F238E27FC236}">
                <a16:creationId xmlns:a16="http://schemas.microsoft.com/office/drawing/2014/main" id="{4AA27001-1771-2ADF-189E-F20F101F32D0}"/>
              </a:ext>
            </a:extLst>
          </p:cNvPr>
          <p:cNvSpPr/>
          <p:nvPr userDrawn="1"/>
        </p:nvSpPr>
        <p:spPr>
          <a:xfrm>
            <a:off x="4783315" y="3880883"/>
            <a:ext cx="2544948" cy="7176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3A5BAAD-262C-9FC0-5F06-77BCC82C1DE3}"/>
              </a:ext>
            </a:extLst>
          </p:cNvPr>
          <p:cNvSpPr txBox="1">
            <a:spLocks/>
          </p:cNvSpPr>
          <p:nvPr userDrawn="1"/>
        </p:nvSpPr>
        <p:spPr>
          <a:xfrm>
            <a:off x="4557447" y="3938879"/>
            <a:ext cx="7406634" cy="1312952"/>
          </a:xfrm>
          <a:prstGeom prst="rect">
            <a:avLst/>
          </a:prstGeom>
          <a:noFill/>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0">
                <a:solidFill>
                  <a:schemeClr val="bg2">
                    <a:lumMod val="25000"/>
                  </a:schemeClr>
                </a:solidFill>
                <a:latin typeface="Century Gothic" panose="020B0502020202020204" pitchFamily="34" charset="0"/>
                <a:cs typeface="Gotham Bold" pitchFamily="50" charset="0"/>
              </a:rPr>
              <a:t>Facilitator Guide and</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800" b="0">
                <a:solidFill>
                  <a:schemeClr val="bg2">
                    <a:lumMod val="25000"/>
                  </a:schemeClr>
                </a:solidFill>
                <a:latin typeface="Century Gothic" panose="020B0502020202020204" pitchFamily="34" charset="0"/>
                <a:cs typeface="Gotham Bold" pitchFamily="50" charset="0"/>
              </a:rPr>
              <a:t>Scenario Practice Session</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2800" b="0">
              <a:solidFill>
                <a:schemeClr val="bg2">
                  <a:lumMod val="25000"/>
                </a:schemeClr>
              </a:solidFill>
              <a:latin typeface="Century Gothic" panose="020B0502020202020204" pitchFamily="34" charset="0"/>
              <a:cs typeface="Gotham Bold" pitchFamily="50" charset="0"/>
            </a:endParaRPr>
          </a:p>
          <a:p>
            <a:pPr>
              <a:lnSpc>
                <a:spcPts val="4400"/>
              </a:lnSpc>
            </a:pPr>
            <a:endParaRPr lang="en-US" sz="2800">
              <a:solidFill>
                <a:schemeClr val="bg2">
                  <a:lumMod val="25000"/>
                </a:schemeClr>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93676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8F6D40E0-D8E1-F8EC-BB51-D38B1FF39154}"/>
              </a:ext>
            </a:extLst>
          </p:cNvPr>
          <p:cNvPicPr>
            <a:picLocks noChangeAspect="1"/>
          </p:cNvPicPr>
          <p:nvPr userDrawn="1"/>
        </p:nvPicPr>
        <p:blipFill>
          <a:blip r:embed="rId3">
            <a:extLst>
              <a:ext uri="{28A0092B-C50C-407E-A947-70E740481C1C}">
                <a14:useLocalDpi xmlns:a14="http://schemas.microsoft.com/office/drawing/2010/main" val="0"/>
              </a:ext>
            </a:extLst>
          </a:blip>
          <a:srcRect t="8070" b="8070"/>
          <a:stretch/>
        </p:blipFill>
        <p:spPr>
          <a:xfrm>
            <a:off x="0" y="0"/>
            <a:ext cx="7705614" cy="6858000"/>
          </a:xfrm>
          <a:prstGeom prst="rect">
            <a:avLst/>
          </a:prstGeom>
          <a:ln w="12700">
            <a:miter lim="400000"/>
          </a:ln>
        </p:spPr>
      </p:pic>
      <p:sp>
        <p:nvSpPr>
          <p:cNvPr id="5" name="Title 1">
            <a:extLst>
              <a:ext uri="{FF2B5EF4-FFF2-40B4-BE49-F238E27FC236}">
                <a16:creationId xmlns:a16="http://schemas.microsoft.com/office/drawing/2014/main" id="{784ABE8E-A9CE-8E56-9661-2D3CC6939003}"/>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Gender</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59343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F3DE213C-6839-F5ED-D5B5-0418E6953C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95" r="13496"/>
          <a:stretch/>
        </p:blipFill>
        <p:spPr>
          <a:xfrm>
            <a:off x="0" y="-14191"/>
            <a:ext cx="7603958" cy="6872191"/>
          </a:xfrm>
          <a:prstGeom prst="rect">
            <a:avLst/>
          </a:prstGeom>
          <a:ln w="12700">
            <a:miter lim="400000"/>
          </a:ln>
        </p:spPr>
      </p:pic>
      <p:sp>
        <p:nvSpPr>
          <p:cNvPr id="5" name="Title 1">
            <a:extLst>
              <a:ext uri="{FF2B5EF4-FFF2-40B4-BE49-F238E27FC236}">
                <a16:creationId xmlns:a16="http://schemas.microsoft.com/office/drawing/2014/main" id="{AC831E88-5191-3A22-97AA-57FFD8715451}"/>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National Origin</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227193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_Slide_Master_1">
    <p:bg>
      <p:bgPr>
        <a:solidFill>
          <a:srgbClr val="323A45"/>
        </a:solidFill>
        <a:effectLst/>
      </p:bgPr>
    </p:bg>
    <p:spTree>
      <p:nvGrpSpPr>
        <p:cNvPr id="1" name=""/>
        <p:cNvGrpSpPr/>
        <p:nvPr/>
      </p:nvGrpSpPr>
      <p:grpSpPr>
        <a:xfrm>
          <a:off x="0" y="0"/>
          <a:ext cx="0" cy="0"/>
          <a:chOff x="0" y="0"/>
          <a:chExt cx="0" cy="0"/>
        </a:xfrm>
      </p:grpSpPr>
      <p:pic>
        <p:nvPicPr>
          <p:cNvPr id="4" name="AAP1927920_AAP_Unconcious_Bias_PPT_v1.3.9_ProjectionReady_HR 53.jpeg">
            <a:extLst>
              <a:ext uri="{FF2B5EF4-FFF2-40B4-BE49-F238E27FC236}">
                <a16:creationId xmlns:a16="http://schemas.microsoft.com/office/drawing/2014/main" id="{B117AB60-7915-14F2-CE94-352F77BABD8B}"/>
              </a:ext>
            </a:extLst>
          </p:cNvPr>
          <p:cNvPicPr>
            <a:picLocks noChangeAspect="1"/>
          </p:cNvPicPr>
          <p:nvPr userDrawn="1"/>
        </p:nvPicPr>
        <p:blipFill>
          <a:blip r:embed="rId3">
            <a:extLst>
              <a:ext uri="{28A0092B-C50C-407E-A947-70E740481C1C}">
                <a14:useLocalDpi xmlns:a14="http://schemas.microsoft.com/office/drawing/2010/main" val="0"/>
              </a:ext>
            </a:extLst>
          </a:blip>
          <a:srcRect l="12622" r="12622"/>
          <a:stretch/>
        </p:blipFill>
        <p:spPr>
          <a:xfrm>
            <a:off x="-1" y="0"/>
            <a:ext cx="7724499" cy="6858000"/>
          </a:xfrm>
          <a:prstGeom prst="rect">
            <a:avLst/>
          </a:prstGeom>
          <a:ln w="12700">
            <a:miter lim="400000"/>
          </a:ln>
        </p:spPr>
      </p:pic>
      <p:sp>
        <p:nvSpPr>
          <p:cNvPr id="5" name="Title 1">
            <a:extLst>
              <a:ext uri="{FF2B5EF4-FFF2-40B4-BE49-F238E27FC236}">
                <a16:creationId xmlns:a16="http://schemas.microsoft.com/office/drawing/2014/main" id="{674A7028-231E-E124-3260-920FB855C7EB}"/>
              </a:ext>
            </a:extLst>
          </p:cNvPr>
          <p:cNvSpPr txBox="1">
            <a:spLocks/>
          </p:cNvSpPr>
          <p:nvPr userDrawn="1"/>
        </p:nvSpPr>
        <p:spPr>
          <a:xfrm>
            <a:off x="8145937" y="277252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Race</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305291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53.jpeg">
            <a:extLst>
              <a:ext uri="{FF2B5EF4-FFF2-40B4-BE49-F238E27FC236}">
                <a16:creationId xmlns:a16="http://schemas.microsoft.com/office/drawing/2014/main" id="{20B2C915-4F49-9F3F-97E6-1F9A149EBFBE}"/>
              </a:ext>
            </a:extLst>
          </p:cNvPr>
          <p:cNvPicPr>
            <a:picLocks noChangeAspect="1"/>
          </p:cNvPicPr>
          <p:nvPr userDrawn="1"/>
        </p:nvPicPr>
        <p:blipFill>
          <a:blip r:embed="rId3">
            <a:extLst>
              <a:ext uri="{28A0092B-C50C-407E-A947-70E740481C1C}">
                <a14:useLocalDpi xmlns:a14="http://schemas.microsoft.com/office/drawing/2010/main" val="0"/>
              </a:ext>
            </a:extLst>
          </a:blip>
          <a:srcRect t="23168" b="23168"/>
          <a:stretch/>
        </p:blipFill>
        <p:spPr>
          <a:xfrm>
            <a:off x="-1" y="0"/>
            <a:ext cx="7724499" cy="6858000"/>
          </a:xfrm>
          <a:prstGeom prst="rect">
            <a:avLst/>
          </a:prstGeom>
          <a:ln w="12700">
            <a:miter lim="400000"/>
          </a:ln>
        </p:spPr>
      </p:pic>
      <p:sp>
        <p:nvSpPr>
          <p:cNvPr id="7" name="Title 1">
            <a:extLst>
              <a:ext uri="{FF2B5EF4-FFF2-40B4-BE49-F238E27FC236}">
                <a16:creationId xmlns:a16="http://schemas.microsoft.com/office/drawing/2014/main" id="{464FAD34-A1B2-40DA-714F-3F57C49AF991}"/>
              </a:ext>
            </a:extLst>
          </p:cNvPr>
          <p:cNvSpPr txBox="1">
            <a:spLocks/>
          </p:cNvSpPr>
          <p:nvPr userDrawn="1"/>
        </p:nvSpPr>
        <p:spPr>
          <a:xfrm>
            <a:off x="8473372" y="253853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Other Scenarios</a:t>
            </a: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54741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53.jpeg">
            <a:extLst>
              <a:ext uri="{FF2B5EF4-FFF2-40B4-BE49-F238E27FC236}">
                <a16:creationId xmlns:a16="http://schemas.microsoft.com/office/drawing/2014/main" id="{5885C83D-56FF-5F49-3394-946EE22B48C9}"/>
              </a:ext>
            </a:extLst>
          </p:cNvPr>
          <p:cNvPicPr>
            <a:picLocks noChangeAspect="1"/>
          </p:cNvPicPr>
          <p:nvPr userDrawn="1"/>
        </p:nvPicPr>
        <p:blipFill>
          <a:blip r:embed="rId3">
            <a:extLst>
              <a:ext uri="{28A0092B-C50C-407E-A947-70E740481C1C}">
                <a14:useLocalDpi xmlns:a14="http://schemas.microsoft.com/office/drawing/2010/main" val="0"/>
              </a:ext>
            </a:extLst>
          </a:blip>
          <a:srcRect t="23168" b="23168"/>
          <a:stretch/>
        </p:blipFill>
        <p:spPr>
          <a:xfrm>
            <a:off x="-1" y="0"/>
            <a:ext cx="7724499" cy="6858000"/>
          </a:xfrm>
          <a:prstGeom prst="rect">
            <a:avLst/>
          </a:prstGeom>
          <a:ln w="12700">
            <a:miter lim="400000"/>
          </a:ln>
        </p:spPr>
      </p:pic>
      <p:sp>
        <p:nvSpPr>
          <p:cNvPr id="7" name="Title 1">
            <a:extLst>
              <a:ext uri="{FF2B5EF4-FFF2-40B4-BE49-F238E27FC236}">
                <a16:creationId xmlns:a16="http://schemas.microsoft.com/office/drawing/2014/main" id="{EC2245C9-70A9-8BEE-4474-111321E58E36}"/>
              </a:ext>
            </a:extLst>
          </p:cNvPr>
          <p:cNvSpPr txBox="1">
            <a:spLocks/>
          </p:cNvSpPr>
          <p:nvPr userDrawn="1"/>
        </p:nvSpPr>
        <p:spPr>
          <a:xfrm>
            <a:off x="8473372" y="2538534"/>
            <a:ext cx="3605740"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Activity Scenarios</a:t>
            </a:r>
          </a:p>
          <a:p>
            <a:pPr>
              <a:lnSpc>
                <a:spcPct val="100000"/>
              </a:lnSpc>
            </a:pPr>
            <a:r>
              <a:rPr lang="en-US" sz="2400" b="0">
                <a:solidFill>
                  <a:schemeClr val="bg1"/>
                </a:solidFill>
                <a:latin typeface="Century Gothic" panose="020B0502020202020204" pitchFamily="34" charset="0"/>
                <a:cs typeface="Gotham Bold" pitchFamily="50" charset="0"/>
              </a:rPr>
              <a:t>   (Choose one)</a:t>
            </a:r>
            <a:endParaRPr lang="en-US" sz="24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4083093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6896B-7A94-4F16-A4C6-151137CA7625}"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E241B0-8016-4950-8D8B-5E6FA0501C01}" type="slidenum">
              <a:rPr lang="en-US" smtClean="0"/>
              <a:t>‹#›</a:t>
            </a:fld>
            <a:endParaRPr lang="en-US"/>
          </a:p>
        </p:txBody>
      </p:sp>
      <p:pic>
        <p:nvPicPr>
          <p:cNvPr id="6" name="Picture 5">
            <a:extLst>
              <a:ext uri="{FF2B5EF4-FFF2-40B4-BE49-F238E27FC236}">
                <a16:creationId xmlns:a16="http://schemas.microsoft.com/office/drawing/2014/main" id="{C7FF5327-1BFB-5B2E-D254-8DCA5759AF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6D4897D0-D66E-5843-D65A-22FAF350D644}"/>
              </a:ext>
            </a:extLst>
          </p:cNvPr>
          <p:cNvSpPr>
            <a:spLocks noGrp="1"/>
          </p:cNvSpPr>
          <p:nvPr>
            <p:ph idx="13"/>
          </p:nvPr>
        </p:nvSpPr>
        <p:spPr>
          <a:xfrm>
            <a:off x="838200" y="1323069"/>
            <a:ext cx="10515600" cy="4351338"/>
          </a:xfrm>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2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_Slide_Master_1">
    <p:bg>
      <p:bgPr>
        <a:solidFill>
          <a:srgbClr val="323A45"/>
        </a:solidFill>
        <a:effectLst/>
      </p:bgPr>
    </p:bg>
    <p:spTree>
      <p:nvGrpSpPr>
        <p:cNvPr id="1" name=""/>
        <p:cNvGrpSpPr/>
        <p:nvPr/>
      </p:nvGrpSpPr>
      <p:grpSpPr>
        <a:xfrm>
          <a:off x="0" y="0"/>
          <a:ext cx="0" cy="0"/>
          <a:chOff x="0" y="0"/>
          <a:chExt cx="0" cy="0"/>
        </a:xfrm>
      </p:grpSpPr>
      <p:pic>
        <p:nvPicPr>
          <p:cNvPr id="6" name="AAP1927920_AAP_Unconcious_Bias_PPT_v1.3.9_ProjectionReady_HR 1.jpeg">
            <a:extLst>
              <a:ext uri="{FF2B5EF4-FFF2-40B4-BE49-F238E27FC236}">
                <a16:creationId xmlns:a16="http://schemas.microsoft.com/office/drawing/2014/main" id="{CAC55844-56D2-4D02-A42D-288A1C6C12D2}"/>
              </a:ext>
            </a:extLst>
          </p:cNvPr>
          <p:cNvPicPr>
            <a:picLocks noChangeAspect="1"/>
          </p:cNvPicPr>
          <p:nvPr userDrawn="1"/>
        </p:nvPicPr>
        <p:blipFill rotWithShape="1">
          <a:blip r:embed="rId3"/>
          <a:srcRect r="66024"/>
          <a:stretch/>
        </p:blipFill>
        <p:spPr>
          <a:xfrm>
            <a:off x="0" y="0"/>
            <a:ext cx="4142403" cy="6858000"/>
          </a:xfrm>
          <a:prstGeom prst="rect">
            <a:avLst/>
          </a:prstGeom>
          <a:ln w="12700">
            <a:miter lim="400000"/>
          </a:ln>
        </p:spPr>
      </p:pic>
      <p:cxnSp>
        <p:nvCxnSpPr>
          <p:cNvPr id="10" name="Straight Connector 9">
            <a:extLst>
              <a:ext uri="{FF2B5EF4-FFF2-40B4-BE49-F238E27FC236}">
                <a16:creationId xmlns:a16="http://schemas.microsoft.com/office/drawing/2014/main" id="{D1D1EC80-A071-4F02-8592-620BD66AD185}"/>
              </a:ext>
            </a:extLst>
          </p:cNvPr>
          <p:cNvCxnSpPr>
            <a:cxnSpLocks/>
          </p:cNvCxnSpPr>
          <p:nvPr userDrawn="1"/>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
        <p:nvSpPr>
          <p:cNvPr id="11" name="Title 1">
            <a:extLst>
              <a:ext uri="{FF2B5EF4-FFF2-40B4-BE49-F238E27FC236}">
                <a16:creationId xmlns:a16="http://schemas.microsoft.com/office/drawing/2014/main" id="{4B4D5A7F-7FBC-41DF-9B30-A2A4CD5A187E}"/>
              </a:ext>
            </a:extLst>
          </p:cNvPr>
          <p:cNvSpPr txBox="1">
            <a:spLocks/>
          </p:cNvSpPr>
          <p:nvPr userDrawn="1"/>
        </p:nvSpPr>
        <p:spPr>
          <a:xfrm>
            <a:off x="4783315" y="3880883"/>
            <a:ext cx="3157346" cy="7176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latin typeface="Gotham Book" pitchFamily="50" charset="0"/>
                <a:cs typeface="Gotham Book" pitchFamily="50" charset="0"/>
              </a:rPr>
              <a:t>Understanding Bias</a:t>
            </a:r>
            <a:br>
              <a:rPr lang="en-US" sz="2000" b="1">
                <a:solidFill>
                  <a:schemeClr val="bg1"/>
                </a:solidFill>
                <a:latin typeface="Gotham Book" pitchFamily="50" charset="0"/>
                <a:cs typeface="Gotham Book" pitchFamily="50" charset="0"/>
              </a:rPr>
            </a:br>
            <a:r>
              <a:rPr lang="en-US" sz="2000" b="1">
                <a:solidFill>
                  <a:schemeClr val="bg1"/>
                </a:solidFill>
                <a:latin typeface="Gotham Book" pitchFamily="50" charset="0"/>
                <a:cs typeface="Gotham Book" pitchFamily="50" charset="0"/>
              </a:rPr>
              <a:t>to Unleash Potential™</a:t>
            </a:r>
            <a:endParaRPr lang="en-US" sz="1400" b="1">
              <a:solidFill>
                <a:schemeClr val="bg1"/>
              </a:solidFill>
              <a:latin typeface="Gotham Book" pitchFamily="50" charset="0"/>
              <a:cs typeface="Gotham Book" pitchFamily="50" charset="0"/>
            </a:endParaRPr>
          </a:p>
        </p:txBody>
      </p:sp>
      <p:sp>
        <p:nvSpPr>
          <p:cNvPr id="12" name="Title 1">
            <a:extLst>
              <a:ext uri="{FF2B5EF4-FFF2-40B4-BE49-F238E27FC236}">
                <a16:creationId xmlns:a16="http://schemas.microsoft.com/office/drawing/2014/main" id="{ADBC5F8C-9859-3123-EC43-31C8ADD0D2AB}"/>
              </a:ext>
            </a:extLst>
          </p:cNvPr>
          <p:cNvSpPr txBox="1">
            <a:spLocks/>
          </p:cNvSpPr>
          <p:nvPr userDrawn="1"/>
        </p:nvSpPr>
        <p:spPr>
          <a:xfrm>
            <a:off x="4666304" y="1862428"/>
            <a:ext cx="7406634" cy="1312952"/>
          </a:xfrm>
          <a:prstGeom prst="rect">
            <a:avLst/>
          </a:prstGeom>
        </p:spPr>
        <p:txBody>
          <a:bodyPr>
            <a:noAutofit/>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nSpc>
                <a:spcPts val="4400"/>
              </a:lnSpc>
            </a:pPr>
            <a:r>
              <a:rPr lang="en-US" sz="4800" b="0">
                <a:solidFill>
                  <a:schemeClr val="bg1"/>
                </a:solidFill>
                <a:latin typeface="Century Gothic" panose="020B0502020202020204" pitchFamily="34" charset="0"/>
                <a:cs typeface="Gotham Bold" pitchFamily="50" charset="0"/>
              </a:rPr>
              <a:t>Diversity, Equity, Inclusion, Accessibility</a:t>
            </a:r>
          </a:p>
          <a:p>
            <a:pPr marL="0" marR="0" lvl="0" indent="0" algn="l" defTabSz="914400" rtl="0" eaLnBrk="1" fontAlgn="auto" latinLnBrk="0" hangingPunct="1">
              <a:lnSpc>
                <a:spcPts val="4400"/>
              </a:lnSpc>
              <a:spcBef>
                <a:spcPct val="0"/>
              </a:spcBef>
              <a:spcAft>
                <a:spcPts val="0"/>
              </a:spcAft>
              <a:buClrTx/>
              <a:buSzTx/>
              <a:buFontTx/>
              <a:buNone/>
              <a:tabLst/>
              <a:defRPr/>
            </a:pPr>
            <a:r>
              <a:rPr lang="en-US" sz="3600" b="0">
                <a:solidFill>
                  <a:srgbClr val="ED7D31"/>
                </a:solidFill>
                <a:latin typeface="Century Gothic" panose="020B0502020202020204" pitchFamily="34" charset="0"/>
                <a:cs typeface="Gotham Bold" pitchFamily="50" charset="0"/>
              </a:rPr>
              <a:t>Thank you for attending!</a:t>
            </a:r>
          </a:p>
          <a:p>
            <a:pPr marL="0" marR="0" lvl="0" indent="0" algn="l" defTabSz="914400" rtl="0" eaLnBrk="1" fontAlgn="auto" latinLnBrk="0" hangingPunct="1">
              <a:lnSpc>
                <a:spcPts val="4400"/>
              </a:lnSpc>
              <a:spcBef>
                <a:spcPct val="0"/>
              </a:spcBef>
              <a:spcAft>
                <a:spcPts val="0"/>
              </a:spcAft>
              <a:buClrTx/>
              <a:buSzTx/>
              <a:buFontTx/>
              <a:buNone/>
              <a:tabLst/>
              <a:defRPr/>
            </a:pPr>
            <a:endParaRPr lang="en-US" sz="3600" b="0">
              <a:solidFill>
                <a:schemeClr val="accent2"/>
              </a:solidFill>
              <a:latin typeface="Century Gothic" panose="020B0502020202020204" pitchFamily="34" charset="0"/>
              <a:cs typeface="Gotham Bold" pitchFamily="50" charset="0"/>
            </a:endParaRPr>
          </a:p>
          <a:p>
            <a:pPr>
              <a:lnSpc>
                <a:spcPts val="4400"/>
              </a:lnSpc>
            </a:pPr>
            <a:endParaRPr lang="en-US" sz="3600">
              <a:solidFill>
                <a:schemeClr val="bg1"/>
              </a:solidFill>
              <a:latin typeface="Century Gothic" panose="020B0502020202020204" pitchFamily="34" charset="0"/>
              <a:cs typeface="Gotham Bold" pitchFamily="50" charset="0"/>
            </a:endParaRPr>
          </a:p>
        </p:txBody>
      </p:sp>
    </p:spTree>
    <p:custDataLst>
      <p:tags r:id="rId1"/>
    </p:custDataLst>
    <p:extLst>
      <p:ext uri="{BB962C8B-B14F-4D97-AF65-F5344CB8AC3E}">
        <p14:creationId xmlns:p14="http://schemas.microsoft.com/office/powerpoint/2010/main" val="1646199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Slide_Master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19F990-94B5-3517-8D87-6C4564D2841A}"/>
              </a:ext>
            </a:extLst>
          </p:cNvPr>
          <p:cNvPicPr>
            <a:picLocks noChangeAspect="1"/>
          </p:cNvPicPr>
          <p:nvPr userDrawn="1"/>
        </p:nvPicPr>
        <p:blipFill>
          <a:blip r:embed="rId3"/>
          <a:stretch>
            <a:fillRect/>
          </a:stretch>
        </p:blipFill>
        <p:spPr>
          <a:xfrm>
            <a:off x="719137" y="1065460"/>
            <a:ext cx="4114800" cy="654298"/>
          </a:xfrm>
          <a:prstGeom prst="rect">
            <a:avLst/>
          </a:prstGeom>
        </p:spPr>
      </p:pic>
      <p:sp>
        <p:nvSpPr>
          <p:cNvPr id="2" name="Title 1">
            <a:extLst>
              <a:ext uri="{FF2B5EF4-FFF2-40B4-BE49-F238E27FC236}">
                <a16:creationId xmlns:a16="http://schemas.microsoft.com/office/drawing/2014/main" id="{66AFB5D0-4EF7-4280-AAEA-62F75391D38C}"/>
              </a:ext>
            </a:extLst>
          </p:cNvPr>
          <p:cNvSpPr>
            <a:spLocks noGrp="1"/>
          </p:cNvSpPr>
          <p:nvPr>
            <p:ph type="title" hasCustomPrompt="1"/>
          </p:nvPr>
        </p:nvSpPr>
        <p:spPr>
          <a:xfrm>
            <a:off x="838200" y="707385"/>
            <a:ext cx="10515600" cy="570057"/>
          </a:xfrm>
          <a:prstGeom prst="rect">
            <a:avLst/>
          </a:prstGeom>
        </p:spPr>
        <p:txBody>
          <a:bodyPr>
            <a:noAutofit/>
          </a:bodyPr>
          <a:lstStyle>
            <a:lvl1pPr>
              <a:lnSpc>
                <a:spcPct val="100000"/>
              </a:lnSpc>
              <a:defRPr sz="4000" b="1">
                <a:solidFill>
                  <a:srgbClr val="404040"/>
                </a:solidFill>
                <a:latin typeface="Century Gothic" panose="020B0502020202020204" pitchFamily="34" charset="0"/>
              </a:defRPr>
            </a:lvl1pPr>
          </a:lstStyle>
          <a:p>
            <a:r>
              <a:rPr lang="en-US"/>
              <a:t>Click to insert Master title style</a:t>
            </a:r>
          </a:p>
        </p:txBody>
      </p:sp>
      <p:sp>
        <p:nvSpPr>
          <p:cNvPr id="3" name="Content Placeholder 2">
            <a:extLst>
              <a:ext uri="{FF2B5EF4-FFF2-40B4-BE49-F238E27FC236}">
                <a16:creationId xmlns:a16="http://schemas.microsoft.com/office/drawing/2014/main" id="{D7CBDFCE-1C38-46D1-B337-DE5DD463407F}"/>
              </a:ext>
            </a:extLst>
          </p:cNvPr>
          <p:cNvSpPr>
            <a:spLocks noGrp="1"/>
          </p:cNvSpPr>
          <p:nvPr>
            <p:ph idx="1" hasCustomPrompt="1"/>
          </p:nvPr>
        </p:nvSpPr>
        <p:spPr>
          <a:xfrm>
            <a:off x="838200" y="1825625"/>
            <a:ext cx="10855036" cy="4351338"/>
          </a:xfrm>
          <a:prstGeom prst="rect">
            <a:avLst/>
          </a:prstGeom>
        </p:spPr>
        <p:txBody>
          <a:bodyPr/>
          <a:lstStyle>
            <a:lvl1pPr marL="55562" indent="0" algn="l" defTabSz="914400" rtl="0" eaLnBrk="1" latinLnBrk="0" hangingPunct="1">
              <a:lnSpc>
                <a:spcPct val="100000"/>
              </a:lnSpc>
              <a:spcBef>
                <a:spcPts val="0"/>
              </a:spcBef>
              <a:spcAft>
                <a:spcPts val="1800"/>
              </a:spcAft>
              <a:buSzPct val="125000"/>
              <a:buFont typeface="Arial" panose="020B0604020202020204" pitchFamily="34" charset="0"/>
              <a:buNone/>
              <a:defRPr lang="en-US" sz="2400" kern="1200" dirty="0">
                <a:solidFill>
                  <a:schemeClr val="tx1">
                    <a:lumMod val="75000"/>
                    <a:lumOff val="25000"/>
                  </a:schemeClr>
                </a:solidFill>
                <a:latin typeface="Arial" panose="020B0604020202020204" pitchFamily="34" charset="0"/>
                <a:ea typeface="+mn-ea"/>
                <a:cs typeface="Arial" panose="020B0604020202020204" pitchFamily="34" charset="0"/>
              </a:defRPr>
            </a:lvl1pPr>
            <a:lvl2pPr>
              <a:lnSpc>
                <a:spcPct val="100000"/>
              </a:lnSpc>
              <a:spcBef>
                <a:spcPts val="0"/>
              </a:spcBef>
              <a:spcAft>
                <a:spcPts val="1200"/>
              </a:spcAft>
              <a:defRPr sz="2400">
                <a:latin typeface="Arial" panose="020B0604020202020204" pitchFamily="34" charset="0"/>
              </a:defRPr>
            </a:lvl2pPr>
            <a:lvl3pPr marL="1087438" indent="-173038">
              <a:lnSpc>
                <a:spcPct val="100000"/>
              </a:lnSpc>
              <a:spcBef>
                <a:spcPts val="0"/>
              </a:spcBef>
              <a:spcAft>
                <a:spcPts val="1200"/>
              </a:spcAft>
              <a:defRPr sz="2400">
                <a:latin typeface="Arial" panose="020B0604020202020204" pitchFamily="34" charset="0"/>
              </a:defRPr>
            </a:lvl3pPr>
            <a:lvl4pPr marL="1371600" indent="-173038">
              <a:lnSpc>
                <a:spcPct val="100000"/>
              </a:lnSpc>
              <a:spcBef>
                <a:spcPts val="0"/>
              </a:spcBef>
              <a:spcAft>
                <a:spcPts val="1200"/>
              </a:spcAft>
              <a:defRPr sz="2400">
                <a:latin typeface="Arial" panose="020B0604020202020204" pitchFamily="34" charset="0"/>
              </a:defRPr>
            </a:lvl4pPr>
            <a:lvl5pPr marL="1655763" indent="-166688">
              <a:lnSpc>
                <a:spcPct val="100000"/>
              </a:lnSpc>
              <a:spcBef>
                <a:spcPts val="0"/>
              </a:spcBef>
              <a:spcAft>
                <a:spcPts val="600"/>
              </a:spcAft>
              <a:defRPr sz="2400">
                <a:latin typeface="Arial" panose="020B0604020202020204" pitchFamily="34" charset="0"/>
              </a:defRPr>
            </a:lvl5pPr>
          </a:lstStyle>
          <a:p>
            <a:pPr lvl="0"/>
            <a:r>
              <a:rPr lang="en-US"/>
              <a:t>Click to insert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30541592-C2B1-4AE0-8AFF-A8324474594C}"/>
              </a:ext>
            </a:extLst>
          </p:cNvPr>
          <p:cNvCxnSpPr>
            <a:cxnSpLocks/>
          </p:cNvCxnSpPr>
          <p:nvPr userDrawn="1"/>
        </p:nvCxnSpPr>
        <p:spPr>
          <a:xfrm>
            <a:off x="938463" y="1497752"/>
            <a:ext cx="1772839" cy="0"/>
          </a:xfrm>
          <a:prstGeom prst="line">
            <a:avLst/>
          </a:prstGeom>
          <a:ln w="19050">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7" name="Slide Number Placeholder 9">
            <a:extLst>
              <a:ext uri="{FF2B5EF4-FFF2-40B4-BE49-F238E27FC236}">
                <a16:creationId xmlns:a16="http://schemas.microsoft.com/office/drawing/2014/main" id="{146CBAB3-3CA2-359F-3BC1-C40E58E62642}"/>
              </a:ext>
            </a:extLst>
          </p:cNvPr>
          <p:cNvSpPr txBox="1">
            <a:spLocks/>
          </p:cNvSpPr>
          <p:nvPr userDrawn="1"/>
        </p:nvSpPr>
        <p:spPr>
          <a:xfrm>
            <a:off x="326570" y="6390019"/>
            <a:ext cx="11743509" cy="33512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07661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Slide_Master_1">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2291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Slide_Master_2">
    <p:bg>
      <p:bgPr>
        <a:solidFill>
          <a:schemeClr val="bg1">
            <a:lumMod val="85000"/>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B5D0-4EF7-4280-AAEA-62F75391D38C}"/>
              </a:ext>
            </a:extLst>
          </p:cNvPr>
          <p:cNvSpPr>
            <a:spLocks noGrp="1"/>
          </p:cNvSpPr>
          <p:nvPr>
            <p:ph type="title" hasCustomPrompt="1"/>
          </p:nvPr>
        </p:nvSpPr>
        <p:spPr>
          <a:xfrm>
            <a:off x="838200" y="707385"/>
            <a:ext cx="10515600" cy="570057"/>
          </a:xfrm>
          <a:prstGeom prst="rect">
            <a:avLst/>
          </a:prstGeom>
        </p:spPr>
        <p:txBody>
          <a:bodyPr>
            <a:noAutofit/>
          </a:bodyPr>
          <a:lstStyle>
            <a:lvl1pPr>
              <a:lnSpc>
                <a:spcPct val="100000"/>
              </a:lnSpc>
              <a:defRPr sz="4000" b="1">
                <a:solidFill>
                  <a:srgbClr val="404040"/>
                </a:solidFill>
                <a:latin typeface="Century Gothic" panose="020B0502020202020204" pitchFamily="34" charset="0"/>
              </a:defRPr>
            </a:lvl1pPr>
          </a:lstStyle>
          <a:p>
            <a:r>
              <a:rPr lang="en-US"/>
              <a:t>Click to insert Master title style</a:t>
            </a:r>
          </a:p>
        </p:txBody>
      </p:sp>
      <p:sp>
        <p:nvSpPr>
          <p:cNvPr id="3" name="Content Placeholder 2">
            <a:extLst>
              <a:ext uri="{FF2B5EF4-FFF2-40B4-BE49-F238E27FC236}">
                <a16:creationId xmlns:a16="http://schemas.microsoft.com/office/drawing/2014/main" id="{D7CBDFCE-1C38-46D1-B337-DE5DD463407F}"/>
              </a:ext>
            </a:extLst>
          </p:cNvPr>
          <p:cNvSpPr>
            <a:spLocks noGrp="1"/>
          </p:cNvSpPr>
          <p:nvPr>
            <p:ph idx="1" hasCustomPrompt="1"/>
          </p:nvPr>
        </p:nvSpPr>
        <p:spPr>
          <a:xfrm>
            <a:off x="838200" y="1825625"/>
            <a:ext cx="10855036" cy="4351338"/>
          </a:xfrm>
          <a:prstGeom prst="rect">
            <a:avLst/>
          </a:prstGeom>
        </p:spPr>
        <p:txBody>
          <a:bodyPr/>
          <a:lstStyle>
            <a:lvl1pPr marL="55562" indent="0" algn="l" defTabSz="914400" rtl="0" eaLnBrk="1" latinLnBrk="0" hangingPunct="1">
              <a:lnSpc>
                <a:spcPct val="100000"/>
              </a:lnSpc>
              <a:spcBef>
                <a:spcPts val="0"/>
              </a:spcBef>
              <a:spcAft>
                <a:spcPts val="1800"/>
              </a:spcAft>
              <a:buSzPct val="125000"/>
              <a:buFont typeface="Arial" panose="020B0604020202020204" pitchFamily="34" charset="0"/>
              <a:buNone/>
              <a:defRPr lang="en-US" sz="2400" kern="1200" dirty="0">
                <a:solidFill>
                  <a:schemeClr val="tx1">
                    <a:lumMod val="75000"/>
                    <a:lumOff val="25000"/>
                  </a:schemeClr>
                </a:solidFill>
                <a:latin typeface="Arial" panose="020B0604020202020204" pitchFamily="34" charset="0"/>
                <a:ea typeface="+mn-ea"/>
                <a:cs typeface="Arial" panose="020B0604020202020204" pitchFamily="34" charset="0"/>
              </a:defRPr>
            </a:lvl1pPr>
            <a:lvl2pPr>
              <a:lnSpc>
                <a:spcPct val="100000"/>
              </a:lnSpc>
              <a:spcBef>
                <a:spcPts val="0"/>
              </a:spcBef>
              <a:spcAft>
                <a:spcPts val="1200"/>
              </a:spcAft>
              <a:defRPr sz="2400">
                <a:latin typeface="Arial" panose="020B0604020202020204" pitchFamily="34" charset="0"/>
              </a:defRPr>
            </a:lvl2pPr>
            <a:lvl3pPr marL="1087438" indent="-173038">
              <a:lnSpc>
                <a:spcPct val="100000"/>
              </a:lnSpc>
              <a:spcBef>
                <a:spcPts val="0"/>
              </a:spcBef>
              <a:spcAft>
                <a:spcPts val="1200"/>
              </a:spcAft>
              <a:defRPr sz="2400">
                <a:latin typeface="Arial" panose="020B0604020202020204" pitchFamily="34" charset="0"/>
              </a:defRPr>
            </a:lvl3pPr>
            <a:lvl4pPr marL="1371600" indent="-173038">
              <a:lnSpc>
                <a:spcPct val="100000"/>
              </a:lnSpc>
              <a:spcBef>
                <a:spcPts val="0"/>
              </a:spcBef>
              <a:spcAft>
                <a:spcPts val="1200"/>
              </a:spcAft>
              <a:defRPr sz="2400">
                <a:latin typeface="Arial" panose="020B0604020202020204" pitchFamily="34" charset="0"/>
              </a:defRPr>
            </a:lvl4pPr>
            <a:lvl5pPr marL="1655763" indent="-166688">
              <a:lnSpc>
                <a:spcPct val="100000"/>
              </a:lnSpc>
              <a:spcBef>
                <a:spcPts val="0"/>
              </a:spcBef>
              <a:spcAft>
                <a:spcPts val="600"/>
              </a:spcAft>
              <a:defRPr sz="2400">
                <a:latin typeface="Arial" panose="020B0604020202020204" pitchFamily="34" charset="0"/>
              </a:defRPr>
            </a:lvl5pPr>
          </a:lstStyle>
          <a:p>
            <a:pPr lvl="0"/>
            <a:r>
              <a:rPr lang="en-US"/>
              <a:t>Click to insert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a:extLst>
              <a:ext uri="{FF2B5EF4-FFF2-40B4-BE49-F238E27FC236}">
                <a16:creationId xmlns:a16="http://schemas.microsoft.com/office/drawing/2014/main" id="{794E4AE6-ACB8-CC11-F63A-46A7E3284BE4}"/>
              </a:ext>
            </a:extLst>
          </p:cNvPr>
          <p:cNvSpPr txBox="1">
            <a:spLocks/>
          </p:cNvSpPr>
          <p:nvPr userDrawn="1"/>
        </p:nvSpPr>
        <p:spPr>
          <a:xfrm>
            <a:off x="326570" y="6390019"/>
            <a:ext cx="11743509" cy="335127"/>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0B6A5560-13B2-319C-C97A-B948DC119C08}"/>
              </a:ext>
            </a:extLst>
          </p:cNvPr>
          <p:cNvCxnSpPr>
            <a:cxnSpLocks/>
          </p:cNvCxnSpPr>
          <p:nvPr userDrawn="1"/>
        </p:nvCxnSpPr>
        <p:spPr>
          <a:xfrm>
            <a:off x="938463" y="1497752"/>
            <a:ext cx="1772839" cy="0"/>
          </a:xfrm>
          <a:prstGeom prst="line">
            <a:avLst/>
          </a:prstGeom>
          <a:ln w="22225">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sp>
        <p:nvSpPr>
          <p:cNvPr id="4" name="Rectangle 3">
            <a:extLst>
              <a:ext uri="{FF2B5EF4-FFF2-40B4-BE49-F238E27FC236}">
                <a16:creationId xmlns:a16="http://schemas.microsoft.com/office/drawing/2014/main" id="{56A337FF-F2C9-821A-B6FB-1EB7EC61A76B}"/>
              </a:ext>
            </a:extLst>
          </p:cNvPr>
          <p:cNvSpPr/>
          <p:nvPr userDrawn="1"/>
        </p:nvSpPr>
        <p:spPr>
          <a:xfrm>
            <a:off x="3307283" y="6241347"/>
            <a:ext cx="6577442" cy="523220"/>
          </a:xfrm>
          <a:prstGeom prst="rect">
            <a:avLst/>
          </a:prstGeom>
          <a:noFill/>
        </p:spPr>
        <p:txBody>
          <a:bodyPr wrap="none" lIns="91440" tIns="45720" rIns="91440" bIns="45720">
            <a:spAutoFit/>
          </a:bodyPr>
          <a:lstStyle/>
          <a:p>
            <a:pPr algn="ctr"/>
            <a:r>
              <a:rPr lang="en-US" sz="2800" b="1" spc="50">
                <a:ln w="0"/>
                <a:solidFill>
                  <a:schemeClr val="bg1">
                    <a:lumMod val="6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This Slide is f</a:t>
            </a:r>
            <a:r>
              <a:rPr lang="en-US" sz="2800" b="1" cap="none" spc="50">
                <a:ln w="0"/>
                <a:solidFill>
                  <a:schemeClr val="bg1">
                    <a:lumMod val="65000"/>
                  </a:schemeClr>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or Facilitator Use Only</a:t>
            </a:r>
          </a:p>
        </p:txBody>
      </p:sp>
    </p:spTree>
    <p:custDataLst>
      <p:tags r:id="rId1"/>
    </p:custDataLst>
    <p:extLst>
      <p:ext uri="{BB962C8B-B14F-4D97-AF65-F5344CB8AC3E}">
        <p14:creationId xmlns:p14="http://schemas.microsoft.com/office/powerpoint/2010/main" val="3090520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BAC67587-38B7-CEDA-A577-A2F6183A11D4}"/>
              </a:ext>
            </a:extLst>
          </p:cNvPr>
          <p:cNvSpPr>
            <a:spLocks noChangeAspect="1"/>
          </p:cNvSpPr>
          <p:nvPr/>
        </p:nvSpPr>
        <p:spPr>
          <a:xfrm>
            <a:off x="841696" y="240405"/>
            <a:ext cx="2286000" cy="2257780"/>
          </a:xfrm>
          <a:prstGeom prst="ellipse">
            <a:avLst/>
          </a:prstGeom>
          <a:blipFill>
            <a:blip r:embed="rId3">
              <a:extLst>
                <a:ext uri="{28A0092B-C50C-407E-A947-70E740481C1C}">
                  <a14:useLocalDpi xmlns:a14="http://schemas.microsoft.com/office/drawing/2010/main" val="0"/>
                </a:ext>
              </a:extLst>
            </a:blip>
            <a:srcRect/>
            <a:stretch>
              <a:fillRect l="-25000" r="-25000"/>
            </a:stretch>
          </a:blipFill>
          <a:ln w="19050"/>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8320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729A8308-6D43-DDF4-E5E5-5EB4076EAB15}"/>
              </a:ext>
            </a:extLst>
          </p:cNvPr>
          <p:cNvSpPr>
            <a:spLocks noChangeAspect="1"/>
          </p:cNvSpPr>
          <p:nvPr userDrawn="1"/>
        </p:nvSpPr>
        <p:spPr>
          <a:xfrm>
            <a:off x="841696" y="240405"/>
            <a:ext cx="2286000" cy="2257780"/>
          </a:xfrm>
          <a:prstGeom prst="ellipse">
            <a:avLst/>
          </a:prstGeom>
          <a:blipFill>
            <a:blip r:embed="rId3"/>
            <a:srcRect/>
            <a:stretch>
              <a:fillRect l="-25000" r="-25000"/>
            </a:stretch>
          </a:blipFill>
          <a:ln w="19050"/>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3850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_Rac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4CB41E-E203-EF95-A65D-91068C2BE353}"/>
              </a:ext>
            </a:extLst>
          </p:cNvPr>
          <p:cNvSpPr/>
          <p:nvPr/>
        </p:nvSpPr>
        <p:spPr>
          <a:xfrm>
            <a:off x="1177637" y="-7324"/>
            <a:ext cx="11014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D7B396-7963-0D45-54C6-2C1E0A49741C}"/>
              </a:ext>
            </a:extLst>
          </p:cNvPr>
          <p:cNvSpPr/>
          <p:nvPr userDrawn="1"/>
        </p:nvSpPr>
        <p:spPr>
          <a:xfrm>
            <a:off x="0" y="-706"/>
            <a:ext cx="3969393" cy="6863739"/>
          </a:xfrm>
          <a:prstGeom prst="rect">
            <a:avLst/>
          </a:prstGeom>
          <a:solidFill>
            <a:srgbClr val="323A4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6B16AD0-9680-E865-712D-D43E5873815D}"/>
              </a:ext>
            </a:extLst>
          </p:cNvPr>
          <p:cNvCxnSpPr>
            <a:cxnSpLocks/>
          </p:cNvCxnSpPr>
          <p:nvPr userDrawn="1"/>
        </p:nvCxnSpPr>
        <p:spPr>
          <a:xfrm>
            <a:off x="3973824" y="1225"/>
            <a:ext cx="0" cy="6858000"/>
          </a:xfrm>
          <a:prstGeom prst="line">
            <a:avLst/>
          </a:prstGeom>
          <a:ln w="571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Title 27">
            <a:extLst>
              <a:ext uri="{FF2B5EF4-FFF2-40B4-BE49-F238E27FC236}">
                <a16:creationId xmlns:a16="http://schemas.microsoft.com/office/drawing/2014/main" id="{3D4C98F6-D6E4-CB37-4C0B-FD1BC8A95D97}"/>
              </a:ext>
            </a:extLst>
          </p:cNvPr>
          <p:cNvSpPr>
            <a:spLocks noGrp="1"/>
          </p:cNvSpPr>
          <p:nvPr userDrawn="1">
            <p:ph type="title"/>
          </p:nvPr>
        </p:nvSpPr>
        <p:spPr>
          <a:xfrm>
            <a:off x="4157985" y="348540"/>
            <a:ext cx="7845424" cy="781323"/>
          </a:xfrm>
          <a:prstGeom prst="rect">
            <a:avLst/>
          </a:prstGeom>
        </p:spPr>
        <p:txBody>
          <a:bodyPr/>
          <a:lstStyle>
            <a:lvl1pPr>
              <a:defRPr sz="3600"/>
            </a:lvl1pPr>
          </a:lstStyle>
          <a:p>
            <a:r>
              <a:rPr lang="en-US"/>
              <a:t>Click to edit Master title style</a:t>
            </a:r>
          </a:p>
        </p:txBody>
      </p:sp>
      <p:sp>
        <p:nvSpPr>
          <p:cNvPr id="30" name="Content Placeholder 21">
            <a:extLst>
              <a:ext uri="{FF2B5EF4-FFF2-40B4-BE49-F238E27FC236}">
                <a16:creationId xmlns:a16="http://schemas.microsoft.com/office/drawing/2014/main" id="{D30AE51B-FE24-A5D6-99E9-BCD6133CB328}"/>
              </a:ext>
            </a:extLst>
          </p:cNvPr>
          <p:cNvSpPr>
            <a:spLocks noGrp="1"/>
          </p:cNvSpPr>
          <p:nvPr userDrawn="1">
            <p:ph sz="quarter" idx="10"/>
          </p:nvPr>
        </p:nvSpPr>
        <p:spPr>
          <a:xfrm>
            <a:off x="4161537" y="1207205"/>
            <a:ext cx="7841872" cy="5182813"/>
          </a:xfrm>
          <a:prstGeom prst="rect">
            <a:avLst/>
          </a:prstGeom>
        </p:spPr>
        <p:txBody>
          <a:bodyPr/>
          <a:lstStyle>
            <a:lvl1pPr marL="0" indent="0">
              <a:spcAft>
                <a:spcPts val="1200"/>
              </a:spcAft>
              <a:buNone/>
              <a:defRPr sz="2400">
                <a:latin typeface="Arial" panose="020B0604020202020204" pitchFamily="34" charset="0"/>
                <a:cs typeface="Arial" panose="020B0604020202020204" pitchFamily="34" charset="0"/>
              </a:defRPr>
            </a:lvl1pPr>
            <a:lvl2pPr marL="457200" indent="0">
              <a:spcAft>
                <a:spcPts val="1200"/>
              </a:spcAft>
              <a:buNone/>
              <a:defRPr sz="2400">
                <a:latin typeface="Arial" panose="020B0604020202020204" pitchFamily="34" charset="0"/>
                <a:cs typeface="Arial" panose="020B0604020202020204" pitchFamily="34" charset="0"/>
              </a:defRPr>
            </a:lvl2pPr>
            <a:lvl3pPr marL="914400" indent="0">
              <a:spcAft>
                <a:spcPts val="1200"/>
              </a:spcAft>
              <a:buNone/>
              <a:defRPr sz="2400">
                <a:latin typeface="Arial" panose="020B0604020202020204" pitchFamily="34" charset="0"/>
                <a:cs typeface="Arial" panose="020B0604020202020204" pitchFamily="34" charset="0"/>
              </a:defRPr>
            </a:lvl3pPr>
            <a:lvl4pPr marL="1371600" indent="0">
              <a:spcAft>
                <a:spcPts val="1200"/>
              </a:spcAft>
              <a:buNone/>
              <a:defRPr sz="2400">
                <a:latin typeface="Arial" panose="020B0604020202020204" pitchFamily="34" charset="0"/>
                <a:cs typeface="Arial" panose="020B0604020202020204" pitchFamily="34" charset="0"/>
              </a:defRPr>
            </a:lvl4pPr>
            <a:lvl5pPr marL="1828800" indent="0">
              <a:spcAft>
                <a:spcPts val="1200"/>
              </a:spcAft>
              <a:buNone/>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lide Number Placeholder 9">
            <a:extLst>
              <a:ext uri="{FF2B5EF4-FFF2-40B4-BE49-F238E27FC236}">
                <a16:creationId xmlns:a16="http://schemas.microsoft.com/office/drawing/2014/main" id="{BAC82F6C-446C-FDC1-6487-9AB365D16A88}"/>
              </a:ext>
            </a:extLst>
          </p:cNvPr>
          <p:cNvSpPr txBox="1">
            <a:spLocks/>
          </p:cNvSpPr>
          <p:nvPr userDrawn="1"/>
        </p:nvSpPr>
        <p:spPr>
          <a:xfrm>
            <a:off x="1" y="6390019"/>
            <a:ext cx="12079112" cy="483494"/>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7C878E"/>
                </a:solidFill>
                <a:latin typeface="Century Gothic" panose="020B0502020202020204" pitchFamily="34" charset="0"/>
                <a:cs typeface="Arial" panose="020B0604020202020204" pitchFamily="34" charset="0"/>
              </a:rPr>
              <a:t> </a:t>
            </a:r>
            <a:r>
              <a:rPr lang="en-US" sz="800">
                <a:solidFill>
                  <a:schemeClr val="bg1">
                    <a:lumMod val="65000"/>
                  </a:schemeClr>
                </a:solidFill>
                <a:latin typeface="Century Gothic" panose="020B0502020202020204" pitchFamily="34" charset="0"/>
              </a:rPr>
              <a:t>© FranklinCovey. All Rights Reserved.									      </a:t>
            </a:r>
            <a:r>
              <a:rPr lang="en-US" sz="800">
                <a:solidFill>
                  <a:srgbClr val="7C878E"/>
                </a:solidFill>
                <a:latin typeface="Century Gothic" panose="020B0502020202020204" pitchFamily="34" charset="0"/>
                <a:cs typeface="Arial" panose="020B0604020202020204" pitchFamily="34" charset="0"/>
              </a:rPr>
              <a:t> </a:t>
            </a:r>
            <a:fld id="{318E7A62-C95B-4A08-98FE-1AC464460696}" type="slidenum">
              <a:rPr lang="en-US" sz="800" smtClean="0">
                <a:solidFill>
                  <a:srgbClr val="7C878E"/>
                </a:solidFill>
                <a:latin typeface="Century Gothic" panose="020B0502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en-US" sz="800">
                <a:solidFill>
                  <a:srgbClr val="7C878E"/>
                </a:solidFill>
                <a:latin typeface="Century Gothic" panose="020B0502020202020204" pitchFamily="34" charset="0"/>
                <a:cs typeface="Arial" panose="020B0604020202020204" pitchFamily="34" charset="0"/>
              </a:rPr>
              <a:t> </a:t>
            </a:r>
            <a:endParaRPr lang="en-US" sz="800">
              <a:solidFill>
                <a:schemeClr val="bg1">
                  <a:lumMod val="65000"/>
                </a:schemeClr>
              </a:solidFill>
              <a:latin typeface="Century Gothic" panose="020B0502020202020204" pitchFamily="34" charset="0"/>
            </a:endParaRPr>
          </a:p>
        </p:txBody>
      </p:sp>
      <p:sp>
        <p:nvSpPr>
          <p:cNvPr id="15" name="Content Placeholder 6">
            <a:extLst>
              <a:ext uri="{FF2B5EF4-FFF2-40B4-BE49-F238E27FC236}">
                <a16:creationId xmlns:a16="http://schemas.microsoft.com/office/drawing/2014/main" id="{9C697CBE-4F01-E596-C40F-DF45079ED469}"/>
              </a:ext>
            </a:extLst>
          </p:cNvPr>
          <p:cNvSpPr txBox="1">
            <a:spLocks/>
          </p:cNvSpPr>
          <p:nvPr userDrawn="1"/>
        </p:nvSpPr>
        <p:spPr>
          <a:xfrm>
            <a:off x="188592" y="2669060"/>
            <a:ext cx="3716144" cy="421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Where does bias show up in this situation?</a:t>
            </a:r>
          </a:p>
          <a:p>
            <a:pPr marL="61913" lvl="1" indent="0">
              <a:spcAft>
                <a:spcPts val="1200"/>
              </a:spcAft>
              <a:buNone/>
            </a:pPr>
            <a:r>
              <a:rPr lang="en-US" sz="2000">
                <a:solidFill>
                  <a:schemeClr val="bg2"/>
                </a:solidFill>
                <a:latin typeface="Arial" panose="020B0604020202020204" pitchFamily="34" charset="0"/>
                <a:cs typeface="Arial" panose="020B0604020202020204" pitchFamily="34" charset="0"/>
              </a:rPr>
              <a:t>How might you respond if you were directly affected?</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witnessed the situation?</a:t>
            </a:r>
          </a:p>
          <a:p>
            <a:pPr marL="61913" lvl="2" indent="0">
              <a:spcAft>
                <a:spcPts val="1200"/>
              </a:spcAft>
              <a:buNone/>
            </a:pPr>
            <a:r>
              <a:rPr lang="en-US">
                <a:solidFill>
                  <a:schemeClr val="bg2"/>
                </a:solidFill>
                <a:latin typeface="Arial" panose="020B0604020202020204" pitchFamily="34" charset="0"/>
                <a:cs typeface="Arial" panose="020B0604020202020204" pitchFamily="34" charset="0"/>
              </a:rPr>
              <a:t>If you were the leader?</a:t>
            </a:r>
          </a:p>
          <a:p>
            <a:pPr marL="55562" indent="0">
              <a:buNone/>
            </a:pPr>
            <a:endParaRPr lang="en-US" sz="2000">
              <a:solidFill>
                <a:schemeClr val="bg2"/>
              </a:solidFill>
              <a:latin typeface="Arial" panose="020B0604020202020204" pitchFamily="34" charset="0"/>
              <a:cs typeface="Arial" panose="020B0604020202020204" pitchFamily="34" charset="0"/>
            </a:endParaRPr>
          </a:p>
        </p:txBody>
      </p:sp>
      <p:pic>
        <p:nvPicPr>
          <p:cNvPr id="3" name="Picture 2" descr="A picture containing person, clothing&#10;&#10;Description automatically generated">
            <a:extLst>
              <a:ext uri="{FF2B5EF4-FFF2-40B4-BE49-F238E27FC236}">
                <a16:creationId xmlns:a16="http://schemas.microsoft.com/office/drawing/2014/main" id="{CB0AE292-11FF-D124-452E-288D9BE335C3}"/>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37231" y="263438"/>
            <a:ext cx="2286000" cy="2258568"/>
          </a:xfrm>
          <a:prstGeom prst="ellipse">
            <a:avLst/>
          </a:prstGeom>
          <a:ln w="19050">
            <a:solidFill>
              <a:schemeClr val="bg1"/>
            </a:solidFill>
          </a:ln>
        </p:spPr>
      </p:pic>
    </p:spTree>
    <p:custDataLst>
      <p:tags r:id="rId1"/>
    </p:custDataLst>
    <p:extLst>
      <p:ext uri="{BB962C8B-B14F-4D97-AF65-F5344CB8AC3E}">
        <p14:creationId xmlns:p14="http://schemas.microsoft.com/office/powerpoint/2010/main" val="178378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7"/>
    </p:custDataLst>
    <p:extLst>
      <p:ext uri="{BB962C8B-B14F-4D97-AF65-F5344CB8AC3E}">
        <p14:creationId xmlns:p14="http://schemas.microsoft.com/office/powerpoint/2010/main" val="1066310602"/>
      </p:ext>
    </p:extLst>
  </p:cSld>
  <p:clrMap bg1="lt1" tx1="dk1" bg2="lt2" tx2="dk2" accent1="accent1" accent2="accent2" accent3="accent3" accent4="accent4" accent5="accent5" accent6="accent6" hlink="hlink" folHlink="folHlink"/>
  <p:sldLayoutIdLst>
    <p:sldLayoutId id="2147483673" r:id="rId1"/>
    <p:sldLayoutId id="2147483750" r:id="rId2"/>
    <p:sldLayoutId id="2147483749" r:id="rId3"/>
    <p:sldLayoutId id="2147483650" r:id="rId4"/>
    <p:sldLayoutId id="2147483740" r:id="rId5"/>
    <p:sldLayoutId id="2147483676"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29" r:id="rId15"/>
    <p:sldLayoutId id="2147483727" r:id="rId16"/>
    <p:sldLayoutId id="2147483733" r:id="rId17"/>
    <p:sldLayoutId id="2147483734" r:id="rId18"/>
    <p:sldLayoutId id="2147483732" r:id="rId19"/>
    <p:sldLayoutId id="2147483735" r:id="rId20"/>
    <p:sldLayoutId id="2147483736" r:id="rId21"/>
    <p:sldLayoutId id="2147483737" r:id="rId22"/>
    <p:sldLayoutId id="2147483738" r:id="rId23"/>
    <p:sldLayoutId id="2147483739" r:id="rId24"/>
    <p:sldLayoutId id="2147483713" r:id="rId25"/>
  </p:sldLayoutIdLst>
  <p:hf hdr="0" ftr="0" dt="0"/>
  <p:txStyles>
    <p:title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3" Type="http://schemas.openxmlformats.org/officeDocument/2006/relationships/hyperlink" Target="https://www.surveymonkey.com/r/JZP9XB9"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pp.franklincovey.com/learn/4a613c72-c326-41e9-8809-9f705e7219b4" TargetMode="External"/><Relationship Id="rId2" Type="http://schemas.openxmlformats.org/officeDocument/2006/relationships/hyperlink" Target="https://app.franklincovey.com/learn/03265e29-eebe-452b-b1a1-ea970ec19243" TargetMode="External"/><Relationship Id="rId1" Type="http://schemas.openxmlformats.org/officeDocument/2006/relationships/slideLayout" Target="../slideLayouts/slideLayout6.xml"/><Relationship Id="rId4" Type="http://schemas.openxmlformats.org/officeDocument/2006/relationships/hyperlink" Target="https://app.franklincovey.com/learn/69b224ef-3e9d-4dd9-8f60-73ea6e0a9805"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hyperlink" Target="https://link.allaccesspass.com/mod/scorm/view.php?id=11498&amp;directlaunch=1&amp;display=popup" TargetMode="External"/><Relationship Id="rId5" Type="http://schemas.openxmlformats.org/officeDocument/2006/relationships/hyperlink" Target="https://link.allaccesspass.com/mod/scorm/view.php?id=11497&amp;directlaunch=1&amp;display=popup" TargetMode="External"/><Relationship Id="rId4" Type="http://schemas.openxmlformats.org/officeDocument/2006/relationships/hyperlink" Target="https://link.allaccesspass.com/mod/scorm/view.php?id=11496&amp;directlaunch=1&amp;display=popup"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app.franklincovey.com/explore/self-awareness/" TargetMode="External"/><Relationship Id="rId13" Type="http://schemas.openxmlformats.org/officeDocument/2006/relationships/hyperlink" Target="https://app.franklincovey.com/explore/tracks/unconscious-bias/6-ways-to-stand-up-to-bias-in-your-organization/" TargetMode="External"/><Relationship Id="rId3" Type="http://schemas.openxmlformats.org/officeDocument/2006/relationships/notesSlide" Target="../notesSlides/notesSlide12.xml"/><Relationship Id="rId7" Type="http://schemas.openxmlformats.org/officeDocument/2006/relationships/hyperlink" Target="https://app.franklincovey.com/explore/belonging/" TargetMode="External"/><Relationship Id="rId12" Type="http://schemas.openxmlformats.org/officeDocument/2006/relationships/hyperlink" Target="https://app.franklincovey.com/explore/overcoming-unconscious-bias/9-ways-to-deal-with-being-the-target-of-bias-at-work/" TargetMode="External"/><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hyperlink" Target="https://app.franklincovey.com/explore/reducing-bias/" TargetMode="External"/><Relationship Id="rId11" Type="http://schemas.openxmlformats.org/officeDocument/2006/relationships/hyperlink" Target="https://app.franklincovey.com/explore/overcoming-unconscious-bias/7-common-misconceptions-about-unconscious-bias-ic/" TargetMode="External"/><Relationship Id="rId5" Type="http://schemas.openxmlformats.org/officeDocument/2006/relationships/hyperlink" Target="https://app.franklincovey.com/explore/identifying-bias/" TargetMode="External"/><Relationship Id="rId15" Type="http://schemas.openxmlformats.org/officeDocument/2006/relationships/hyperlink" Target="https://app.franklincovey.com/explore/video/3-things-you-can-do-to-foster-inclusion-on-your-team/" TargetMode="External"/><Relationship Id="rId10" Type="http://schemas.openxmlformats.org/officeDocument/2006/relationships/hyperlink" Target="https://app.franklincovey.com/explore/tracks/unconscious-bias/8-work-areas-where-youre-prone-to-unconscious-bias-and-what-you-can-do-about-it/" TargetMode="External"/><Relationship Id="rId4" Type="http://schemas.openxmlformats.org/officeDocument/2006/relationships/hyperlink" Target="https://app.franklincovey.com/explore/overcoming-unconscious-bias/" TargetMode="External"/><Relationship Id="rId9" Type="http://schemas.openxmlformats.org/officeDocument/2006/relationships/hyperlink" Target="https://app.franklincovey.com/search/?q=unconscious%20bias%20" TargetMode="External"/><Relationship Id="rId14" Type="http://schemas.openxmlformats.org/officeDocument/2006/relationships/hyperlink" Target="https://app.franklincovey.com/explore/video/one-constructive-way-to-confront-potential-bias/"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3.xml"/><Relationship Id="rId18" Type="http://schemas.openxmlformats.org/officeDocument/2006/relationships/slide" Target="slide41.xml"/><Relationship Id="rId3" Type="http://schemas.openxmlformats.org/officeDocument/2006/relationships/notesSlide" Target="../notesSlides/notesSlide2.xml"/><Relationship Id="rId21" Type="http://schemas.openxmlformats.org/officeDocument/2006/relationships/slide" Target="slide49.xml"/><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slide" Target="slide38.xml"/><Relationship Id="rId2" Type="http://schemas.openxmlformats.org/officeDocument/2006/relationships/slideLayout" Target="../slideLayouts/slideLayout4.xml"/><Relationship Id="rId16" Type="http://schemas.openxmlformats.org/officeDocument/2006/relationships/slide" Target="slide35.xml"/><Relationship Id="rId20" Type="http://schemas.openxmlformats.org/officeDocument/2006/relationships/slide" Target="slide46.xml"/><Relationship Id="rId1" Type="http://schemas.openxmlformats.org/officeDocument/2006/relationships/tags" Target="../tags/tag28.xml"/><Relationship Id="rId6" Type="http://schemas.openxmlformats.org/officeDocument/2006/relationships/slide" Target="slide4.xml"/><Relationship Id="rId11" Type="http://schemas.openxmlformats.org/officeDocument/2006/relationships/slide" Target="slide12.xml"/><Relationship Id="rId5" Type="http://schemas.openxmlformats.org/officeDocument/2006/relationships/slide" Target="slide3.xml"/><Relationship Id="rId15" Type="http://schemas.openxmlformats.org/officeDocument/2006/relationships/slide" Target="slide32.xml"/><Relationship Id="rId10" Type="http://schemas.openxmlformats.org/officeDocument/2006/relationships/slide" Target="slide9.xml"/><Relationship Id="rId19" Type="http://schemas.openxmlformats.org/officeDocument/2006/relationships/slide" Target="slide44.xml"/><Relationship Id="rId4" Type="http://schemas.openxmlformats.org/officeDocument/2006/relationships/image" Target="../media/image11.jpeg"/><Relationship Id="rId9" Type="http://schemas.openxmlformats.org/officeDocument/2006/relationships/slide" Target="slide8.xml"/><Relationship Id="rId14"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38.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players.brightcove.net/1302165881001/hhpz3HPex_default/index.html?videoId=6233134125001"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slide" Target="slide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hyperlink" Target="https://app.franklincovey.com/explore/psychological-safety/" TargetMode="External"/><Relationship Id="rId4" Type="http://schemas.microsoft.com/office/2018/10/relationships/comments" Target="../comments/modernComment_2B4_633B24A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2EF_75D6258C.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microsoft.com/office/2018/10/relationships/comments" Target="../comments/modernComment_2C5_EEA341DB.xm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microsoft.com/office/2018/10/relationships/comments" Target="../comments/modernComment_2D8_FC57F30C.xml"/><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whitehouse.gov/briefing-room/presidential-actions/2021/06/25/executive-order-on-diversity-equity-inclusion-and-accessibility-in-the-federal-workforce/" TargetMode="External"/><Relationship Id="rId5" Type="http://schemas.openxmlformats.org/officeDocument/2006/relationships/hyperlink" Target="https://app.franklincovey.com/explore/tracks/unconscious-bias/6-ways-to-stand-up-to-bias-in-your-organization/" TargetMode="External"/><Relationship Id="rId4" Type="http://schemas.openxmlformats.org/officeDocument/2006/relationships/hyperlink" Target="https://internal.allaccesspass.com/mod/scorm/player.php?cm=11496&amp;scoid=17645&amp;display=popup" TargetMode="External"/></Relationships>
</file>

<file path=ppt/slides/_rels/slide80.xml.rels><?xml version="1.0" encoding="UTF-8" standalone="yes"?>
<Relationships xmlns="http://schemas.openxmlformats.org/package/2006/relationships"><Relationship Id="rId3" Type="http://schemas.microsoft.com/office/2018/10/relationships/comments" Target="../comments/modernComment_2F4_A9102EB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2E2_A7F362F7.xml"/><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2167570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4A0B6E-64C7-8A60-B9C4-17D889545E86}"/>
              </a:ext>
            </a:extLst>
          </p:cNvPr>
          <p:cNvSpPr/>
          <p:nvPr/>
        </p:nvSpPr>
        <p:spPr>
          <a:xfrm>
            <a:off x="3352800" y="3600183"/>
            <a:ext cx="5486400" cy="30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82BDAD-2D09-0DD3-B1F6-08BDE3948A7B}"/>
              </a:ext>
            </a:extLst>
          </p:cNvPr>
          <p:cNvSpPr>
            <a:spLocks noGrp="1"/>
          </p:cNvSpPr>
          <p:nvPr>
            <p:ph type="title"/>
          </p:nvPr>
        </p:nvSpPr>
        <p:spPr>
          <a:xfrm>
            <a:off x="1633346" y="3361228"/>
            <a:ext cx="8793449" cy="1940331"/>
          </a:xfrm>
          <a:prstGeom prst="rect">
            <a:avLst/>
          </a:prstGeom>
          <a:solidFill>
            <a:schemeClr val="bg1"/>
          </a:solidFill>
        </p:spPr>
        <p:txBody>
          <a:bodyPr vert="horz" lIns="91440" tIns="45720" rIns="91440" bIns="45720" rtlCol="0" anchor="b">
            <a:normAutofit fontScale="90000"/>
          </a:bodyPr>
          <a:lstStyle/>
          <a:p>
            <a:pPr algn="ctr">
              <a:lnSpc>
                <a:spcPct val="90000"/>
              </a:lnSpc>
            </a:pPr>
            <a:r>
              <a:rPr lang="en-US" sz="3600" b="0" kern="1200" dirty="0">
                <a:solidFill>
                  <a:schemeClr val="tx1"/>
                </a:solidFill>
                <a:latin typeface="Arial" panose="020B0604020202020204" pitchFamily="34" charset="0"/>
                <a:cs typeface="Arial" panose="020B0604020202020204" pitchFamily="34" charset="0"/>
              </a:rPr>
              <a:t>Remember to record your utilization using the 2-minute survey below after you complete a DEIA Scenario Practice session!</a:t>
            </a:r>
            <a:br>
              <a:rPr lang="en-US" sz="3600" b="0" kern="1200" dirty="0">
                <a:solidFill>
                  <a:schemeClr val="tx1"/>
                </a:solidFill>
                <a:latin typeface="Arial" panose="020B0604020202020204" pitchFamily="34" charset="0"/>
                <a:cs typeface="Arial" panose="020B0604020202020204" pitchFamily="34" charset="0"/>
              </a:rPr>
            </a:br>
            <a:br>
              <a:rPr lang="en-US" sz="3600" b="0" kern="1200" dirty="0">
                <a:solidFill>
                  <a:schemeClr val="tx1"/>
                </a:solidFill>
                <a:latin typeface="Arial" panose="020B0604020202020204" pitchFamily="34" charset="0"/>
                <a:cs typeface="Arial" panose="020B0604020202020204" pitchFamily="34" charset="0"/>
              </a:rPr>
            </a:br>
            <a:r>
              <a:rPr lang="en-US" sz="3600" b="0" kern="1200" dirty="0">
                <a:solidFill>
                  <a:schemeClr val="tx1"/>
                </a:solidFill>
                <a:latin typeface="Arial" panose="020B0604020202020204" pitchFamily="34" charset="0"/>
                <a:cs typeface="Arial" panose="020B0604020202020204" pitchFamily="34" charset="0"/>
                <a:hlinkClick r:id="rId3"/>
              </a:rPr>
              <a:t>Alternative Usage Survey Link </a:t>
            </a:r>
            <a:br>
              <a:rPr lang="en-US" sz="3600" b="0" kern="1200" dirty="0">
                <a:solidFill>
                  <a:schemeClr val="tx1"/>
                </a:solidFill>
                <a:latin typeface="Arial" panose="020B0604020202020204" pitchFamily="34" charset="0"/>
                <a:cs typeface="Arial" panose="020B0604020202020204" pitchFamily="34" charset="0"/>
              </a:rPr>
            </a:br>
            <a:br>
              <a:rPr lang="en-US" sz="3600" b="0" kern="1200" dirty="0">
                <a:solidFill>
                  <a:schemeClr val="tx1"/>
                </a:solidFill>
                <a:latin typeface="Arial" panose="020B0604020202020204" pitchFamily="34" charset="0"/>
                <a:cs typeface="Arial" panose="020B0604020202020204" pitchFamily="34" charset="0"/>
              </a:rPr>
            </a:br>
            <a:endParaRPr lang="en-US" sz="3600" b="0" kern="1200" dirty="0">
              <a:solidFill>
                <a:schemeClr val="tx1"/>
              </a:solidFill>
              <a:latin typeface="Arial" panose="020B0604020202020204" pitchFamily="34" charset="0"/>
              <a:cs typeface="Arial" panose="020B0604020202020204" pitchFamily="34" charset="0"/>
            </a:endParaRPr>
          </a:p>
        </p:txBody>
      </p:sp>
      <p:sp>
        <p:nvSpPr>
          <p:cNvPr id="2" name="Title 3">
            <a:extLst>
              <a:ext uri="{FF2B5EF4-FFF2-40B4-BE49-F238E27FC236}">
                <a16:creationId xmlns:a16="http://schemas.microsoft.com/office/drawing/2014/main" id="{7CA81214-67F9-E1C7-6E58-BC3838C868B6}"/>
              </a:ext>
            </a:extLst>
          </p:cNvPr>
          <p:cNvSpPr txBox="1">
            <a:spLocks/>
          </p:cNvSpPr>
          <p:nvPr/>
        </p:nvSpPr>
        <p:spPr>
          <a:xfrm>
            <a:off x="1572126" y="1040257"/>
            <a:ext cx="8570495" cy="848460"/>
          </a:xfrm>
          <a:prstGeom prst="rect">
            <a:avLst/>
          </a:prstGeom>
        </p:spPr>
        <p:txBody>
          <a:bodyPr>
            <a:noAutofit/>
          </a:bodyPr>
          <a:lstStyle>
            <a:lvl1pPr algn="l" defTabSz="914400" rtl="0" eaLnBrk="1" latinLnBrk="0" hangingPunct="1">
              <a:lnSpc>
                <a:spcPct val="100000"/>
              </a:lnSpc>
              <a:spcBef>
                <a:spcPct val="0"/>
              </a:spcBef>
              <a:buNone/>
              <a:defRPr lang="en-US" sz="4000" b="1" kern="1200">
                <a:solidFill>
                  <a:srgbClr val="404040"/>
                </a:solidFill>
                <a:latin typeface="Century Gothic" panose="020B0502020202020204" pitchFamily="34" charset="0"/>
                <a:ea typeface="+mj-ea"/>
                <a:cs typeface="+mj-cs"/>
              </a:defRPr>
            </a:lvl1pPr>
          </a:lstStyle>
          <a:p>
            <a:pPr algn="ctr"/>
            <a:r>
              <a:rPr lang="en-US" dirty="0">
                <a:highlight>
                  <a:srgbClr val="FFFF00"/>
                </a:highlight>
                <a:latin typeface="Arial" panose="020B0604020202020204" pitchFamily="34" charset="0"/>
                <a:cs typeface="Arial" panose="020B0604020202020204" pitchFamily="34" charset="0"/>
              </a:rPr>
              <a:t>Alternative Usage Notification</a:t>
            </a:r>
            <a:endParaRPr lang="en-US" sz="3600" b="0" dirty="0">
              <a:solidFill>
                <a:schemeClr val="tx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49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52D3-CAFC-0DDD-D5DF-87C6AD4266D1}"/>
              </a:ext>
            </a:extLst>
          </p:cNvPr>
          <p:cNvSpPr>
            <a:spLocks noGrp="1"/>
          </p:cNvSpPr>
          <p:nvPr>
            <p:ph type="title"/>
          </p:nvPr>
        </p:nvSpPr>
        <p:spPr/>
        <p:txBody>
          <a:bodyPr/>
          <a:lstStyle/>
          <a:p>
            <a:r>
              <a:rPr lang="en-US" sz="4000" b="1" dirty="0">
                <a:solidFill>
                  <a:schemeClr val="tx1">
                    <a:lumMod val="75000"/>
                    <a:lumOff val="25000"/>
                  </a:schemeClr>
                </a:solidFill>
                <a:latin typeface="Arial" panose="020B0604020202020204" pitchFamily="34" charset="0"/>
                <a:cs typeface="Arial" panose="020B0604020202020204" pitchFamily="34" charset="0"/>
              </a:rPr>
              <a:t>Resources: OnDemand/eLearning</a:t>
            </a:r>
            <a:endParaRPr lang="en-US" dirty="0"/>
          </a:p>
        </p:txBody>
      </p:sp>
      <p:sp>
        <p:nvSpPr>
          <p:cNvPr id="3" name="Content Placeholder 2">
            <a:extLst>
              <a:ext uri="{FF2B5EF4-FFF2-40B4-BE49-F238E27FC236}">
                <a16:creationId xmlns:a16="http://schemas.microsoft.com/office/drawing/2014/main" id="{EF04B92F-5D88-1535-8A1B-1D7332EC2EAE}"/>
              </a:ext>
            </a:extLst>
          </p:cNvPr>
          <p:cNvSpPr>
            <a:spLocks noGrp="1"/>
          </p:cNvSpPr>
          <p:nvPr>
            <p:ph idx="1"/>
          </p:nvPr>
        </p:nvSpPr>
        <p:spPr>
          <a:xfrm>
            <a:off x="826168" y="1621089"/>
            <a:ext cx="10855036" cy="4815806"/>
          </a:xfrm>
        </p:spPr>
        <p:txBody>
          <a:bodyPr/>
          <a:lstStyle/>
          <a:p>
            <a:r>
              <a:rPr lang="en-US" sz="1800" dirty="0">
                <a:hlinkClick r:id="rId2"/>
              </a:rPr>
              <a:t>Unconscious Bias: Understanding Bias to Unleash Potential  </a:t>
            </a:r>
            <a:endParaRPr lang="en-US" sz="1800" dirty="0"/>
          </a:p>
          <a:p>
            <a:r>
              <a:rPr lang="en-US" sz="1800" dirty="0"/>
              <a:t>This course will help you understand our inherent biases and recognize their impact on behavior and results. You will learn how to use curiosity and empathy to hear and value diverse perspectives. Finally, this course will show you how to take appropriate action to courageously address biases that limit our own and others’ contributions.</a:t>
            </a:r>
          </a:p>
          <a:p>
            <a:r>
              <a:rPr lang="en-US" sz="1800" dirty="0">
                <a:hlinkClick r:id="rId3"/>
              </a:rPr>
              <a:t>Inclusive Leadership: Practical Ways to Cultivate Inclusion &amp; Build a Better Team</a:t>
            </a:r>
            <a:endParaRPr lang="en-US" sz="1800" dirty="0"/>
          </a:p>
          <a:p>
            <a:r>
              <a:rPr lang="en-US" sz="1800" dirty="0"/>
              <a:t>This course will show you that leading inclusively isn’t something extra to do – it’s about making the most of things you are already doing. You’ll learn to connect with every individual to understand their unique skills and needs, to spot potential and address barriers to success, and to involve your whole team in co-creating an inclusive culture. </a:t>
            </a:r>
          </a:p>
          <a:p>
            <a:r>
              <a:rPr lang="en-US" sz="1800" dirty="0">
                <a:hlinkClick r:id="rId4"/>
              </a:rPr>
              <a:t>Inclusive Hiring and Advancement </a:t>
            </a:r>
            <a:endParaRPr lang="en-US" sz="1800" dirty="0"/>
          </a:p>
          <a:p>
            <a:r>
              <a:rPr lang="en-US" sz="1800" dirty="0"/>
              <a:t>This course allows leaders to create opportunity for people to thrive by expanding how they see and assess talent. </a:t>
            </a:r>
          </a:p>
          <a:p>
            <a:endParaRPr lang="en-US" dirty="0"/>
          </a:p>
        </p:txBody>
      </p:sp>
    </p:spTree>
    <p:extLst>
      <p:ext uri="{BB962C8B-B14F-4D97-AF65-F5344CB8AC3E}">
        <p14:creationId xmlns:p14="http://schemas.microsoft.com/office/powerpoint/2010/main" val="2669758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dirty="0">
                <a:solidFill>
                  <a:schemeClr val="tx1">
                    <a:lumMod val="75000"/>
                    <a:lumOff val="25000"/>
                  </a:schemeClr>
                </a:solidFill>
                <a:latin typeface="Arial" panose="020B0604020202020204" pitchFamily="34" charset="0"/>
                <a:cs typeface="Arial" panose="020B0604020202020204" pitchFamily="34" charset="0"/>
              </a:rPr>
              <a:t>Resources: OnDemand/eLearning</a:t>
            </a:r>
            <a:endParaRPr lang="en-US" sz="1800" b="1" dirty="0">
              <a:solidFill>
                <a:srgbClr val="FF0000"/>
              </a:solidFill>
              <a:highlight>
                <a:srgbClr val="FFFF00"/>
              </a:highlight>
              <a:latin typeface="Arial" panose="020B0604020202020204" pitchFamily="34" charset="0"/>
              <a:cs typeface="Arial" panose="020B0604020202020204" pitchFamily="34" charset="0"/>
            </a:endParaRPr>
          </a:p>
        </p:txBody>
      </p:sp>
      <p:sp>
        <p:nvSpPr>
          <p:cNvPr id="6" name="Content Placeholder 1">
            <a:extLst>
              <a:ext uri="{FF2B5EF4-FFF2-40B4-BE49-F238E27FC236}">
                <a16:creationId xmlns:a16="http://schemas.microsoft.com/office/drawing/2014/main" id="{FA200D25-4879-F293-C2D4-2095070C6304}"/>
              </a:ext>
            </a:extLst>
          </p:cNvPr>
          <p:cNvSpPr>
            <a:spLocks noGrp="1"/>
          </p:cNvSpPr>
          <p:nvPr>
            <p:ph idx="1"/>
          </p:nvPr>
        </p:nvSpPr>
        <p:spPr>
          <a:xfrm>
            <a:off x="528637" y="1761467"/>
            <a:ext cx="11344275" cy="3940086"/>
          </a:xfrm>
        </p:spPr>
        <p:txBody>
          <a:bodyPr/>
          <a:lstStyle/>
          <a:p>
            <a:pPr marL="400050">
              <a:spcAft>
                <a:spcPts val="0"/>
              </a:spcAft>
            </a:pPr>
            <a:r>
              <a:rPr lang="en-US" b="1" dirty="0">
                <a:hlinkClick r:id="rId4"/>
              </a:rPr>
              <a:t>Unconscious Bias Part 1: Identify Bias (2.1)</a:t>
            </a:r>
            <a:endParaRPr lang="en-US" b="1" dirty="0"/>
          </a:p>
          <a:p>
            <a:pPr marL="400050">
              <a:spcAft>
                <a:spcPts val="1200"/>
              </a:spcAft>
            </a:pPr>
            <a:r>
              <a:rPr lang="en-US" sz="2000" dirty="0"/>
              <a:t>This course will help you understand our inherent biases and recognize their impact on behavior and results.</a:t>
            </a:r>
          </a:p>
          <a:p>
            <a:pPr marL="400050">
              <a:spcAft>
                <a:spcPts val="0"/>
              </a:spcAft>
            </a:pPr>
            <a:r>
              <a:rPr lang="en-US" b="1" dirty="0">
                <a:hlinkClick r:id="rId5"/>
              </a:rPr>
              <a:t>Unconscious Bias Part 2: Cultivate Connections (2.1)</a:t>
            </a:r>
            <a:endParaRPr lang="en-US" b="1" dirty="0"/>
          </a:p>
          <a:p>
            <a:pPr marL="457200">
              <a:spcAft>
                <a:spcPts val="1200"/>
              </a:spcAft>
            </a:pPr>
            <a:r>
              <a:rPr lang="en-US" sz="2000" dirty="0"/>
              <a:t>In this course, you will learn how to use curiosity and empathy to hear and value diverse perspectives.</a:t>
            </a:r>
          </a:p>
          <a:p>
            <a:pPr marL="400050">
              <a:spcAft>
                <a:spcPts val="0"/>
              </a:spcAft>
            </a:pPr>
            <a:r>
              <a:rPr lang="en-US" b="1" dirty="0">
                <a:hlinkClick r:id="rId6"/>
              </a:rPr>
              <a:t>Unconscious Bias Part 3: Choose Courage (2.1)</a:t>
            </a:r>
            <a:endParaRPr lang="en-US" b="1" dirty="0"/>
          </a:p>
          <a:p>
            <a:pPr marL="400050">
              <a:spcAft>
                <a:spcPts val="500"/>
              </a:spcAft>
            </a:pPr>
            <a:r>
              <a:rPr lang="en-US" sz="2000" dirty="0"/>
              <a:t>This course will show you how to take appropriate action to courageously address biases that limit our own and others' contributions.</a:t>
            </a:r>
          </a:p>
        </p:txBody>
      </p:sp>
    </p:spTree>
    <p:custDataLst>
      <p:tags r:id="rId1"/>
    </p:custDataLst>
    <p:extLst>
      <p:ext uri="{BB962C8B-B14F-4D97-AF65-F5344CB8AC3E}">
        <p14:creationId xmlns:p14="http://schemas.microsoft.com/office/powerpoint/2010/main" val="235766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a:xfrm>
            <a:off x="838200" y="707385"/>
            <a:ext cx="11353800" cy="698333"/>
          </a:xfrm>
        </p:spPr>
        <p:txBody>
          <a:bodyPr>
            <a:noAutofit/>
          </a:bodyPr>
          <a:lstStyle/>
          <a:p>
            <a:r>
              <a:rPr lang="en-US" sz="3600" b="1" dirty="0">
                <a:solidFill>
                  <a:schemeClr val="tx1">
                    <a:lumMod val="75000"/>
                    <a:lumOff val="25000"/>
                  </a:schemeClr>
                </a:solidFill>
                <a:latin typeface="Arial" panose="020B0604020202020204" pitchFamily="34" charset="0"/>
                <a:cs typeface="Arial" panose="020B0604020202020204" pitchFamily="34" charset="0"/>
              </a:rPr>
              <a:t>Resources: </a:t>
            </a:r>
            <a:r>
              <a:rPr lang="en-US" sz="3600" b="1" dirty="0" err="1">
                <a:solidFill>
                  <a:schemeClr val="tx1">
                    <a:lumMod val="75000"/>
                    <a:lumOff val="25000"/>
                  </a:schemeClr>
                </a:solidFill>
                <a:latin typeface="Arial" panose="020B0604020202020204" pitchFamily="34" charset="0"/>
                <a:cs typeface="Arial" panose="020B0604020202020204" pitchFamily="34" charset="0"/>
              </a:rPr>
              <a:t>Microcourses</a:t>
            </a:r>
            <a:r>
              <a:rPr lang="en-US" sz="3600" dirty="0">
                <a:solidFill>
                  <a:schemeClr val="tx1">
                    <a:lumMod val="75000"/>
                    <a:lumOff val="25000"/>
                  </a:schemeClr>
                </a:solidFill>
                <a:latin typeface="Arial" panose="020B0604020202020204" pitchFamily="34" charset="0"/>
                <a:cs typeface="Arial" panose="020B0604020202020204" pitchFamily="34" charset="0"/>
              </a:rPr>
              <a:t>, </a:t>
            </a:r>
            <a:r>
              <a:rPr lang="en-US" sz="3600" b="1" dirty="0">
                <a:solidFill>
                  <a:schemeClr val="tx1">
                    <a:lumMod val="75000"/>
                    <a:lumOff val="25000"/>
                  </a:schemeClr>
                </a:solidFill>
                <a:latin typeface="Arial" panose="020B0604020202020204" pitchFamily="34" charset="0"/>
                <a:cs typeface="Arial" panose="020B0604020202020204" pitchFamily="34" charset="0"/>
              </a:rPr>
              <a:t>Articles and Videos</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02105" y="1572961"/>
            <a:ext cx="10855036" cy="4587207"/>
          </a:xfrm>
        </p:spPr>
        <p:txBody>
          <a:bodyPr/>
          <a:lstStyle/>
          <a:p>
            <a:pPr marL="55562" indent="0">
              <a:spcAft>
                <a:spcPts val="500"/>
              </a:spcAft>
              <a:buNone/>
            </a:pPr>
            <a:r>
              <a:rPr lang="en-US" sz="1400" b="1" dirty="0" err="1"/>
              <a:t>Microcourses</a:t>
            </a:r>
            <a:r>
              <a:rPr lang="en-US" sz="1400" b="1" dirty="0"/>
              <a:t>: </a:t>
            </a:r>
          </a:p>
          <a:p>
            <a:pPr marL="742950" indent="-342900">
              <a:spcAft>
                <a:spcPts val="500"/>
              </a:spcAft>
              <a:buFont typeface="Arial" panose="020B0604020202020204" pitchFamily="34" charset="0"/>
              <a:buChar char="•"/>
            </a:pPr>
            <a:r>
              <a:rPr lang="en-US" sz="1400" dirty="0">
                <a:hlinkClick r:id="rId4"/>
              </a:rPr>
              <a:t>Addressing Unconscious Bias</a:t>
            </a:r>
            <a:endParaRPr lang="en-US" sz="1400" dirty="0"/>
          </a:p>
          <a:p>
            <a:pPr marL="742950" indent="-342900">
              <a:spcAft>
                <a:spcPts val="500"/>
              </a:spcAft>
              <a:buFont typeface="Arial" panose="020B0604020202020204" pitchFamily="34" charset="0"/>
              <a:buChar char="•"/>
            </a:pPr>
            <a:r>
              <a:rPr lang="en-US" sz="1400" dirty="0">
                <a:hlinkClick r:id="rId5"/>
              </a:rPr>
              <a:t>Identifying Bias</a:t>
            </a:r>
            <a:endParaRPr lang="en-US" sz="1400" dirty="0"/>
          </a:p>
          <a:p>
            <a:pPr marL="742950" indent="-342900">
              <a:spcAft>
                <a:spcPts val="500"/>
              </a:spcAft>
              <a:buFont typeface="Arial" panose="020B0604020202020204" pitchFamily="34" charset="0"/>
              <a:buChar char="•"/>
            </a:pPr>
            <a:r>
              <a:rPr lang="en-US" sz="1400" dirty="0">
                <a:hlinkClick r:id="rId6"/>
              </a:rPr>
              <a:t>Reducing Bias</a:t>
            </a:r>
            <a:endParaRPr lang="en-US" sz="1400" dirty="0"/>
          </a:p>
          <a:p>
            <a:pPr marL="742950" indent="-342900">
              <a:spcAft>
                <a:spcPts val="500"/>
              </a:spcAft>
              <a:buFont typeface="Arial" panose="020B0604020202020204" pitchFamily="34" charset="0"/>
              <a:buChar char="•"/>
            </a:pPr>
            <a:r>
              <a:rPr lang="en-US" sz="1400" dirty="0">
                <a:hlinkClick r:id="rId7"/>
              </a:rPr>
              <a:t>Belonging </a:t>
            </a:r>
            <a:endParaRPr lang="en-US" sz="1400" dirty="0"/>
          </a:p>
          <a:p>
            <a:pPr marL="742950" indent="-342900">
              <a:spcAft>
                <a:spcPts val="500"/>
              </a:spcAft>
              <a:buFont typeface="Arial" panose="020B0604020202020204" pitchFamily="34" charset="0"/>
              <a:buChar char="•"/>
            </a:pPr>
            <a:r>
              <a:rPr lang="en-US" sz="1400" dirty="0">
                <a:hlinkClick r:id="rId8"/>
              </a:rPr>
              <a:t>Self-Awareness</a:t>
            </a:r>
            <a:endParaRPr lang="en-US" sz="1400" b="1" dirty="0"/>
          </a:p>
          <a:p>
            <a:pPr marL="55562" indent="0">
              <a:spcAft>
                <a:spcPts val="500"/>
              </a:spcAft>
              <a:buNone/>
            </a:pPr>
            <a:endParaRPr lang="en-US" sz="1400" b="1" dirty="0"/>
          </a:p>
          <a:p>
            <a:pPr marL="55562" indent="0">
              <a:spcAft>
                <a:spcPts val="500"/>
              </a:spcAft>
              <a:buNone/>
            </a:pPr>
            <a:r>
              <a:rPr lang="en-US" sz="1400" b="1" dirty="0"/>
              <a:t>Articles:</a:t>
            </a:r>
          </a:p>
          <a:p>
            <a:pPr>
              <a:spcAft>
                <a:spcPts val="500"/>
              </a:spcAft>
            </a:pPr>
            <a:r>
              <a:rPr lang="en-US" sz="1400" dirty="0"/>
              <a:t>You can search several different Unconscious Bias articles </a:t>
            </a:r>
            <a:r>
              <a:rPr lang="en-US" sz="1400" dirty="0">
                <a:hlinkClick r:id="rId9"/>
              </a:rPr>
              <a:t>HERE</a:t>
            </a:r>
            <a:r>
              <a:rPr lang="en-US" sz="1400" dirty="0"/>
              <a:t> but here are some direct links to some very useful articles: </a:t>
            </a:r>
            <a:endParaRPr lang="en-US" sz="1400" b="1" dirty="0"/>
          </a:p>
          <a:p>
            <a:pPr marL="742950" indent="-342900">
              <a:spcAft>
                <a:spcPts val="500"/>
              </a:spcAft>
              <a:buFont typeface="Arial" panose="020B0604020202020204" pitchFamily="34" charset="0"/>
              <a:buChar char="•"/>
            </a:pPr>
            <a:r>
              <a:rPr lang="en-US" sz="1400" dirty="0">
                <a:hlinkClick r:id="rId10"/>
              </a:rPr>
              <a:t>8 work areas where you're prone to Unconscious Bias - and what you can do about it</a:t>
            </a:r>
            <a:endParaRPr lang="en-US" sz="1400" dirty="0"/>
          </a:p>
          <a:p>
            <a:pPr marL="742950" indent="-342900">
              <a:spcAft>
                <a:spcPts val="500"/>
              </a:spcAft>
              <a:buFont typeface="Arial" panose="020B0604020202020204" pitchFamily="34" charset="0"/>
              <a:buChar char="•"/>
            </a:pPr>
            <a:r>
              <a:rPr lang="en-US" sz="1400" dirty="0">
                <a:hlinkClick r:id="rId11"/>
              </a:rPr>
              <a:t>7 Common Misconceptions about Unconscious Bias</a:t>
            </a:r>
            <a:endParaRPr lang="en-US" sz="1400" dirty="0"/>
          </a:p>
          <a:p>
            <a:pPr marL="742950" indent="-342900">
              <a:spcAft>
                <a:spcPts val="500"/>
              </a:spcAft>
              <a:buFont typeface="Arial" panose="020B0604020202020204" pitchFamily="34" charset="0"/>
              <a:buChar char="•"/>
            </a:pPr>
            <a:r>
              <a:rPr lang="en-US" sz="1400" dirty="0">
                <a:hlinkClick r:id="rId12"/>
              </a:rPr>
              <a:t>9 options for how to respond when you experience bias at work </a:t>
            </a:r>
            <a:endParaRPr lang="en-US" sz="1400" dirty="0"/>
          </a:p>
          <a:p>
            <a:pPr marL="742950" indent="-342900">
              <a:spcAft>
                <a:spcPts val="1200"/>
              </a:spcAft>
              <a:buFont typeface="Arial" panose="020B0604020202020204" pitchFamily="34" charset="0"/>
              <a:buChar char="•"/>
            </a:pPr>
            <a:r>
              <a:rPr lang="en-US" sz="1400" dirty="0">
                <a:hlinkClick r:id="rId13"/>
              </a:rPr>
              <a:t>6 ways to stand up to bias in your organization</a:t>
            </a:r>
            <a:endParaRPr lang="en-US" sz="1400" dirty="0"/>
          </a:p>
          <a:p>
            <a:pPr>
              <a:spcBef>
                <a:spcPts val="1200"/>
              </a:spcBef>
              <a:spcAft>
                <a:spcPts val="500"/>
              </a:spcAft>
            </a:pPr>
            <a:r>
              <a:rPr lang="en-US" sz="1400" b="1" dirty="0"/>
              <a:t>Videos:</a:t>
            </a:r>
          </a:p>
          <a:p>
            <a:pPr marL="800100" indent="-342900">
              <a:spcAft>
                <a:spcPts val="500"/>
              </a:spcAft>
              <a:buFont typeface="Arial" panose="020B0604020202020204" pitchFamily="34" charset="0"/>
              <a:buChar char="•"/>
            </a:pPr>
            <a:r>
              <a:rPr lang="en-US" sz="1400" dirty="0">
                <a:hlinkClick r:id="rId14"/>
              </a:rPr>
              <a:t>One constructive way to confront potential bias</a:t>
            </a:r>
            <a:endParaRPr lang="en-US" sz="1400" dirty="0"/>
          </a:p>
          <a:p>
            <a:pPr marL="800100" indent="-342900">
              <a:buFont typeface="Arial" panose="020B0604020202020204" pitchFamily="34" charset="0"/>
              <a:buChar char="•"/>
            </a:pPr>
            <a:r>
              <a:rPr lang="en-US" sz="1400" dirty="0">
                <a:hlinkClick r:id="rId15"/>
              </a:rPr>
              <a:t>3 things you can do to foster inclusion on your team </a:t>
            </a:r>
            <a:endParaRPr lang="en-US" sz="1400" dirty="0"/>
          </a:p>
          <a:p>
            <a:pPr marL="800100" indent="-34290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278792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4249191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ECFCB-A8BE-9D59-4CA3-D465B5CFF89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Agenda</a:t>
            </a:r>
          </a:p>
        </p:txBody>
      </p:sp>
      <p:sp>
        <p:nvSpPr>
          <p:cNvPr id="4" name="Content Placeholder 3">
            <a:extLst>
              <a:ext uri="{FF2B5EF4-FFF2-40B4-BE49-F238E27FC236}">
                <a16:creationId xmlns:a16="http://schemas.microsoft.com/office/drawing/2014/main" id="{D46F75D2-C957-2C87-9EC0-86698A7D9EF3}"/>
              </a:ext>
            </a:extLst>
          </p:cNvPr>
          <p:cNvSpPr>
            <a:spLocks noGrp="1"/>
          </p:cNvSpPr>
          <p:nvPr>
            <p:ph idx="1"/>
          </p:nvPr>
        </p:nvSpPr>
        <p:spPr/>
        <p:txBody>
          <a:bodyPr/>
          <a:lstStyle/>
          <a:p>
            <a:pPr>
              <a:spcAft>
                <a:spcPts val="2400"/>
              </a:spcAft>
            </a:pPr>
            <a:r>
              <a:rPr lang="en-US" sz="2800"/>
              <a:t>Define Bias and Courageous Action </a:t>
            </a:r>
          </a:p>
          <a:p>
            <a:pPr>
              <a:spcAft>
                <a:spcPts val="2400"/>
              </a:spcAft>
            </a:pPr>
            <a:r>
              <a:rPr lang="en-US" sz="2800"/>
              <a:t>Practice with a Scenario Activity around DEIA and Bias</a:t>
            </a:r>
          </a:p>
          <a:p>
            <a:pPr>
              <a:spcAft>
                <a:spcPts val="2400"/>
              </a:spcAft>
            </a:pPr>
            <a:r>
              <a:rPr lang="en-US" sz="2800"/>
              <a:t>Debrief by Sharing Insights </a:t>
            </a:r>
          </a:p>
          <a:p>
            <a:pPr>
              <a:spcAft>
                <a:spcPts val="2400"/>
              </a:spcAft>
            </a:pPr>
            <a:r>
              <a:rPr lang="en-US" sz="2800"/>
              <a:t>Close and Next Steps</a:t>
            </a:r>
          </a:p>
        </p:txBody>
      </p:sp>
    </p:spTree>
    <p:extLst>
      <p:ext uri="{BB962C8B-B14F-4D97-AF65-F5344CB8AC3E}">
        <p14:creationId xmlns:p14="http://schemas.microsoft.com/office/powerpoint/2010/main" val="946842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ECFCB-A8BE-9D59-4CA3-D465B5CFF89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Learning Goals</a:t>
            </a:r>
          </a:p>
        </p:txBody>
      </p:sp>
      <p:sp>
        <p:nvSpPr>
          <p:cNvPr id="4" name="Content Placeholder 3">
            <a:extLst>
              <a:ext uri="{FF2B5EF4-FFF2-40B4-BE49-F238E27FC236}">
                <a16:creationId xmlns:a16="http://schemas.microsoft.com/office/drawing/2014/main" id="{D46F75D2-C957-2C87-9EC0-86698A7D9EF3}"/>
              </a:ext>
            </a:extLst>
          </p:cNvPr>
          <p:cNvSpPr>
            <a:spLocks noGrp="1"/>
          </p:cNvSpPr>
          <p:nvPr>
            <p:ph idx="1"/>
          </p:nvPr>
        </p:nvSpPr>
        <p:spPr/>
        <p:txBody>
          <a:bodyPr/>
          <a:lstStyle/>
          <a:p>
            <a:pPr marL="55562" indent="0">
              <a:spcAft>
                <a:spcPts val="2400"/>
              </a:spcAft>
              <a:buNone/>
            </a:pPr>
            <a:r>
              <a:rPr lang="en-US" sz="3200"/>
              <a:t>The goal of this session is to help us improve our </a:t>
            </a:r>
            <a:r>
              <a:rPr lang="en-US" sz="3200" b="1">
                <a:solidFill>
                  <a:srgbClr val="7030A0"/>
                </a:solidFill>
              </a:rPr>
              <a:t>confidence</a:t>
            </a:r>
            <a:r>
              <a:rPr lang="en-US" sz="3200"/>
              <a:t> in identifying and responding to situations where bias is at play. </a:t>
            </a:r>
          </a:p>
          <a:p>
            <a:pPr marL="55562" indent="0">
              <a:buNone/>
            </a:pPr>
            <a:r>
              <a:rPr lang="en-US" sz="3200"/>
              <a:t>We will also explore and apply appropriate </a:t>
            </a:r>
            <a:r>
              <a:rPr lang="en-US" sz="3200" b="1">
                <a:solidFill>
                  <a:srgbClr val="7030A0"/>
                </a:solidFill>
              </a:rPr>
              <a:t>strategies for responding</a:t>
            </a:r>
            <a:r>
              <a:rPr lang="en-US" sz="3200"/>
              <a:t> to those situations with </a:t>
            </a:r>
            <a:r>
              <a:rPr lang="en-US" sz="3200" b="1">
                <a:solidFill>
                  <a:srgbClr val="7030A0"/>
                </a:solidFill>
              </a:rPr>
              <a:t>courage</a:t>
            </a:r>
            <a:r>
              <a:rPr lang="en-US" sz="3200"/>
              <a:t>.</a:t>
            </a:r>
          </a:p>
          <a:p>
            <a:pPr marL="55562" indent="0">
              <a:buNone/>
            </a:pPr>
            <a:endParaRPr lang="en-US" sz="3200"/>
          </a:p>
        </p:txBody>
      </p:sp>
    </p:spTree>
    <p:extLst>
      <p:ext uri="{BB962C8B-B14F-4D97-AF65-F5344CB8AC3E}">
        <p14:creationId xmlns:p14="http://schemas.microsoft.com/office/powerpoint/2010/main" val="2627613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a:solidFill>
                  <a:schemeClr val="tx1">
                    <a:lumMod val="75000"/>
                    <a:lumOff val="25000"/>
                  </a:schemeClr>
                </a:solidFill>
                <a:latin typeface="Arial" panose="020B0604020202020204" pitchFamily="34" charset="0"/>
                <a:cs typeface="Arial" panose="020B0604020202020204" pitchFamily="34" charset="0"/>
              </a:rPr>
              <a:t>What Does Bias Mean to You?</a:t>
            </a:r>
          </a:p>
        </p:txBody>
      </p:sp>
      <p:sp>
        <p:nvSpPr>
          <p:cNvPr id="5" name="Content Placeholder 5">
            <a:extLst>
              <a:ext uri="{FF2B5EF4-FFF2-40B4-BE49-F238E27FC236}">
                <a16:creationId xmlns:a16="http://schemas.microsoft.com/office/drawing/2014/main" id="{B4779335-6B30-4B95-ACF1-E67018CA63D6}"/>
              </a:ext>
            </a:extLst>
          </p:cNvPr>
          <p:cNvSpPr>
            <a:spLocks noGrp="1"/>
          </p:cNvSpPr>
          <p:nvPr>
            <p:ph idx="1"/>
          </p:nvPr>
        </p:nvSpPr>
        <p:spPr>
          <a:xfrm>
            <a:off x="1601066" y="2627312"/>
            <a:ext cx="8989868" cy="1603375"/>
          </a:xfrm>
        </p:spPr>
        <p:txBody>
          <a:bodyPr>
            <a:noAutofit/>
          </a:bodyPr>
          <a:lstStyle/>
          <a:p>
            <a:pPr marL="0" indent="0" algn="ctr">
              <a:lnSpc>
                <a:spcPct val="100000"/>
              </a:lnSpc>
              <a:spcBef>
                <a:spcPts val="0"/>
              </a:spcBef>
              <a:spcAft>
                <a:spcPts val="1800"/>
              </a:spcAft>
              <a:buNone/>
            </a:pPr>
            <a:r>
              <a:rPr lang="en-US" sz="4000">
                <a:solidFill>
                  <a:schemeClr val="tx1">
                    <a:lumMod val="75000"/>
                    <a:lumOff val="25000"/>
                  </a:schemeClr>
                </a:solidFill>
              </a:rPr>
              <a:t>In 30 seconds, write as many words as you can to define </a:t>
            </a:r>
            <a:r>
              <a:rPr lang="en-US" sz="4000" b="1">
                <a:solidFill>
                  <a:srgbClr val="933D7F"/>
                </a:solidFill>
              </a:rPr>
              <a:t>bias</a:t>
            </a:r>
            <a:r>
              <a:rPr lang="en-US" sz="4000">
                <a:solidFill>
                  <a:schemeClr val="tx1">
                    <a:lumMod val="75000"/>
                    <a:lumOff val="25000"/>
                  </a:schemeClr>
                </a:solidFill>
              </a:rPr>
              <a:t>.</a:t>
            </a:r>
            <a:endParaRPr lang="en-US" sz="4000" b="1">
              <a:solidFill>
                <a:srgbClr val="800080"/>
              </a:solidFill>
            </a:endParaRPr>
          </a:p>
        </p:txBody>
      </p:sp>
    </p:spTree>
    <p:custDataLst>
      <p:tags r:id="rId1"/>
    </p:custDataLst>
    <p:extLst>
      <p:ext uri="{BB962C8B-B14F-4D97-AF65-F5344CB8AC3E}">
        <p14:creationId xmlns:p14="http://schemas.microsoft.com/office/powerpoint/2010/main" val="161307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079A-B52A-7DE2-AC45-7140C4AFCB39}"/>
              </a:ext>
            </a:extLst>
          </p:cNvPr>
          <p:cNvSpPr>
            <a:spLocks noGrp="1"/>
          </p:cNvSpPr>
          <p:nvPr>
            <p:ph type="title"/>
          </p:nvPr>
        </p:nvSpPr>
        <p:spPr/>
        <p:txBody>
          <a:bodyPr/>
          <a:lstStyle/>
          <a:p>
            <a:r>
              <a:rPr lang="en-US"/>
              <a:t>The Impact of Bias in the Workplace</a:t>
            </a:r>
          </a:p>
        </p:txBody>
      </p:sp>
      <p:sp>
        <p:nvSpPr>
          <p:cNvPr id="3" name="Content Placeholder 2">
            <a:extLst>
              <a:ext uri="{FF2B5EF4-FFF2-40B4-BE49-F238E27FC236}">
                <a16:creationId xmlns:a16="http://schemas.microsoft.com/office/drawing/2014/main" id="{6A0F5DB8-C094-1367-9A9B-655ABCE50B58}"/>
              </a:ext>
            </a:extLst>
          </p:cNvPr>
          <p:cNvSpPr>
            <a:spLocks noGrp="1"/>
          </p:cNvSpPr>
          <p:nvPr>
            <p:ph idx="1"/>
          </p:nvPr>
        </p:nvSpPr>
        <p:spPr/>
        <p:txBody>
          <a:bodyPr/>
          <a:lstStyle/>
          <a:p>
            <a:r>
              <a:rPr lang="en-US"/>
              <a:t>Employees who perceive themselves to be the target of bias are:</a:t>
            </a:r>
          </a:p>
          <a:p>
            <a:pPr marL="804863" indent="-342900">
              <a:buClr>
                <a:schemeClr val="tx1"/>
              </a:buClr>
              <a:buFont typeface="Arial" panose="020B0604020202020204" pitchFamily="34" charset="0"/>
              <a:buChar char="•"/>
            </a:pPr>
            <a:r>
              <a:rPr lang="en-US" b="1">
                <a:solidFill>
                  <a:srgbClr val="7030A0"/>
                </a:solidFill>
              </a:rPr>
              <a:t>3x</a:t>
            </a:r>
            <a:r>
              <a:rPr lang="en-US"/>
              <a:t> as likely to be disengaged.</a:t>
            </a:r>
          </a:p>
          <a:p>
            <a:pPr marL="804863" indent="-342900">
              <a:buClr>
                <a:schemeClr val="tx1"/>
              </a:buClr>
              <a:buFont typeface="Arial" panose="020B0604020202020204" pitchFamily="34" charset="0"/>
              <a:buChar char="•"/>
            </a:pPr>
            <a:r>
              <a:rPr lang="en-US" b="1">
                <a:solidFill>
                  <a:srgbClr val="7030A0"/>
                </a:solidFill>
              </a:rPr>
              <a:t>3x </a:t>
            </a:r>
            <a:r>
              <a:rPr lang="en-US"/>
              <a:t>as likely to withhold ideas.</a:t>
            </a:r>
          </a:p>
          <a:p>
            <a:pPr marL="804863" indent="-342900">
              <a:buClr>
                <a:schemeClr val="tx1"/>
              </a:buClr>
              <a:buFont typeface="Arial" panose="020B0604020202020204" pitchFamily="34" charset="0"/>
              <a:buChar char="•"/>
            </a:pPr>
            <a:r>
              <a:rPr lang="en-US" b="1">
                <a:solidFill>
                  <a:srgbClr val="7030A0"/>
                </a:solidFill>
              </a:rPr>
              <a:t>3x</a:t>
            </a:r>
            <a:r>
              <a:rPr lang="en-US"/>
              <a:t> as likely to leave their job within the year.</a:t>
            </a:r>
          </a:p>
          <a:p>
            <a:endParaRPr lang="en-US"/>
          </a:p>
        </p:txBody>
      </p:sp>
      <p:sp>
        <p:nvSpPr>
          <p:cNvPr id="4" name="TextBox 3">
            <a:extLst>
              <a:ext uri="{FF2B5EF4-FFF2-40B4-BE49-F238E27FC236}">
                <a16:creationId xmlns:a16="http://schemas.microsoft.com/office/drawing/2014/main" id="{1708B685-EF3C-8BCE-AE31-A636D31DC821}"/>
              </a:ext>
            </a:extLst>
          </p:cNvPr>
          <p:cNvSpPr txBox="1"/>
          <p:nvPr/>
        </p:nvSpPr>
        <p:spPr>
          <a:xfrm>
            <a:off x="838200" y="5070846"/>
            <a:ext cx="8210266" cy="307777"/>
          </a:xfrm>
          <a:prstGeom prst="rect">
            <a:avLst/>
          </a:prstGeom>
          <a:noFill/>
        </p:spPr>
        <p:txBody>
          <a:bodyPr wrap="square" rtlCol="0">
            <a:spAutoFit/>
          </a:bodyPr>
          <a:lstStyle/>
          <a:p>
            <a:r>
              <a:rPr lang="en-US" sz="1400" i="1" cap="small"/>
              <a:t>DISRUPT BIAS, DRIVE VALUE, </a:t>
            </a:r>
            <a:r>
              <a:rPr lang="en-US" sz="1400" cap="small"/>
              <a:t>CENTER FOR TTALENT INNOVATION</a:t>
            </a:r>
          </a:p>
        </p:txBody>
      </p:sp>
    </p:spTree>
    <p:extLst>
      <p:ext uri="{BB962C8B-B14F-4D97-AF65-F5344CB8AC3E}">
        <p14:creationId xmlns:p14="http://schemas.microsoft.com/office/powerpoint/2010/main" val="89043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04A98"/>
        </a:solidFill>
        <a:effectLst/>
      </p:bgPr>
    </p:bg>
    <p:spTree>
      <p:nvGrpSpPr>
        <p:cNvPr id="1" name=""/>
        <p:cNvGrpSpPr/>
        <p:nvPr/>
      </p:nvGrpSpPr>
      <p:grpSpPr>
        <a:xfrm>
          <a:off x="0" y="0"/>
          <a:ext cx="0" cy="0"/>
          <a:chOff x="0" y="0"/>
          <a:chExt cx="0" cy="0"/>
        </a:xfrm>
      </p:grpSpPr>
      <p:sp useBgFill="1">
        <p:nvSpPr>
          <p:cNvPr id="5" name="Content Placeholder 4">
            <a:extLst>
              <a:ext uri="{FF2B5EF4-FFF2-40B4-BE49-F238E27FC236}">
                <a16:creationId xmlns:a16="http://schemas.microsoft.com/office/drawing/2014/main" id="{8EB70A48-0373-294A-90C7-95C2AEEA3C45}"/>
              </a:ext>
            </a:extLst>
          </p:cNvPr>
          <p:cNvSpPr>
            <a:spLocks noGrp="1"/>
          </p:cNvSpPr>
          <p:nvPr>
            <p:ph idx="4294967295"/>
          </p:nvPr>
        </p:nvSpPr>
        <p:spPr>
          <a:xfrm>
            <a:off x="2779191" y="1795137"/>
            <a:ext cx="6633618" cy="3267726"/>
          </a:xfrm>
          <a:prstGeom prst="rect">
            <a:avLst/>
          </a:prstGeom>
        </p:spPr>
        <p:txBody>
          <a:bodyPr/>
          <a:lstStyle/>
          <a:p>
            <a:pPr marL="0" indent="0" algn="ctr">
              <a:buNone/>
            </a:pPr>
            <a:r>
              <a:rPr lang="en-US" sz="4400">
                <a:solidFill>
                  <a:schemeClr val="bg1"/>
                </a:solidFill>
                <a:latin typeface="Arial" panose="020B0604020202020204" pitchFamily="34" charset="0"/>
                <a:cs typeface="Arial" panose="020B0604020202020204" pitchFamily="34" charset="0"/>
              </a:rPr>
              <a:t>There is no idea more fundamental to performance than how we see and treat each other as human beings.</a:t>
            </a:r>
          </a:p>
        </p:txBody>
      </p:sp>
    </p:spTree>
    <p:extLst>
      <p:ext uri="{BB962C8B-B14F-4D97-AF65-F5344CB8AC3E}">
        <p14:creationId xmlns:p14="http://schemas.microsoft.com/office/powerpoint/2010/main" val="47402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lage of people&#10;&#10;Description automatically generated with low confidence">
            <a:extLst>
              <a:ext uri="{FF2B5EF4-FFF2-40B4-BE49-F238E27FC236}">
                <a16:creationId xmlns:a16="http://schemas.microsoft.com/office/drawing/2014/main" id="{96BFFA4E-7699-E042-0067-D7D1F0F4E9EC}"/>
              </a:ext>
            </a:extLst>
          </p:cNvPr>
          <p:cNvPicPr>
            <a:picLocks noChangeAspect="1"/>
          </p:cNvPicPr>
          <p:nvPr/>
        </p:nvPicPr>
        <p:blipFill rotWithShape="1">
          <a:blip r:embed="rId4">
            <a:extLst>
              <a:ext uri="{28A0092B-C50C-407E-A947-70E740481C1C}">
                <a14:useLocalDpi xmlns:a14="http://schemas.microsoft.com/office/drawing/2010/main" val="0"/>
              </a:ext>
            </a:extLst>
          </a:blip>
          <a:srcRect t="6243" r="-1" b="4670"/>
          <a:stretch/>
        </p:blipFill>
        <p:spPr>
          <a:xfrm flipH="1">
            <a:off x="8194428" y="10"/>
            <a:ext cx="437197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a:xfrm>
            <a:off x="640080" y="250878"/>
            <a:ext cx="6117908" cy="859746"/>
          </a:xfrm>
        </p:spPr>
        <p:txBody>
          <a:bodyPr vert="horz" lIns="91440" tIns="45720" rIns="91440" bIns="45720" rtlCol="0" anchor="b">
            <a:normAutofit/>
          </a:bodyPr>
          <a:lstStyle/>
          <a:p>
            <a:pPr>
              <a:lnSpc>
                <a:spcPct val="90000"/>
              </a:lnSpc>
            </a:pPr>
            <a:r>
              <a:rPr lang="en-US" b="1">
                <a:solidFill>
                  <a:schemeClr val="tx1"/>
                </a:solidFill>
                <a:latin typeface="Arial" panose="020B0604020202020204" pitchFamily="34" charset="0"/>
                <a:cs typeface="Arial" panose="020B0604020202020204" pitchFamily="34" charset="0"/>
              </a:rPr>
              <a:t>Table of Contents</a:t>
            </a:r>
          </a:p>
        </p:txBody>
      </p:sp>
      <p:sp>
        <p:nvSpPr>
          <p:cNvPr id="7" name="Rectangle 6">
            <a:extLst>
              <a:ext uri="{FF2B5EF4-FFF2-40B4-BE49-F238E27FC236}">
                <a16:creationId xmlns:a16="http://schemas.microsoft.com/office/drawing/2014/main" id="{D359CBAA-3BD3-896A-6C30-238841DE305C}"/>
              </a:ext>
            </a:extLst>
          </p:cNvPr>
          <p:cNvSpPr/>
          <p:nvPr/>
        </p:nvSpPr>
        <p:spPr>
          <a:xfrm>
            <a:off x="526011" y="2507626"/>
            <a:ext cx="3614915" cy="221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4">
            <a:extLst>
              <a:ext uri="{FF2B5EF4-FFF2-40B4-BE49-F238E27FC236}">
                <a16:creationId xmlns:a16="http://schemas.microsoft.com/office/drawing/2014/main" id="{EA47AA2F-B635-11E1-57EF-0ECCDAF934C8}"/>
              </a:ext>
            </a:extLst>
          </p:cNvPr>
          <p:cNvGraphicFramePr>
            <a:graphicFrameLocks noGrp="1"/>
          </p:cNvGraphicFramePr>
          <p:nvPr>
            <p:extLst>
              <p:ext uri="{D42A27DB-BD31-4B8C-83A1-F6EECF244321}">
                <p14:modId xmlns:p14="http://schemas.microsoft.com/office/powerpoint/2010/main" val="3209488610"/>
              </p:ext>
            </p:extLst>
          </p:nvPr>
        </p:nvGraphicFramePr>
        <p:xfrm>
          <a:off x="274319" y="1552201"/>
          <a:ext cx="7892935" cy="4884458"/>
        </p:xfrm>
        <a:graphic>
          <a:graphicData uri="http://schemas.openxmlformats.org/drawingml/2006/table">
            <a:tbl>
              <a:tblPr firstRow="1" bandRow="1">
                <a:tableStyleId>{F5AB1C69-6EDB-4FF4-983F-18BD219EF322}</a:tableStyleId>
              </a:tblPr>
              <a:tblGrid>
                <a:gridCol w="3091301">
                  <a:extLst>
                    <a:ext uri="{9D8B030D-6E8A-4147-A177-3AD203B41FA5}">
                      <a16:colId xmlns:a16="http://schemas.microsoft.com/office/drawing/2014/main" val="1964238574"/>
                    </a:ext>
                  </a:extLst>
                </a:gridCol>
                <a:gridCol w="4801634">
                  <a:extLst>
                    <a:ext uri="{9D8B030D-6E8A-4147-A177-3AD203B41FA5}">
                      <a16:colId xmlns:a16="http://schemas.microsoft.com/office/drawing/2014/main" val="4206212963"/>
                    </a:ext>
                  </a:extLst>
                </a:gridCol>
              </a:tblGrid>
              <a:tr h="492168">
                <a:tc>
                  <a:txBody>
                    <a:bodyPr/>
                    <a:lstStyle/>
                    <a:p>
                      <a:pPr>
                        <a:spcBef>
                          <a:spcPts val="0"/>
                        </a:spcBef>
                        <a:spcAft>
                          <a:spcPts val="1200"/>
                        </a:spcAft>
                      </a:pPr>
                      <a:r>
                        <a:rPr lang="en-US" sz="2000">
                          <a:solidFill>
                            <a:sysClr val="windowText" lastClr="000000"/>
                          </a:solidFill>
                          <a:latin typeface="Arial" panose="020B0604020202020204" pitchFamily="34" charset="0"/>
                          <a:cs typeface="Arial" panose="020B0604020202020204" pitchFamily="34" charset="0"/>
                        </a:rPr>
                        <a:t>PREPARE TO TEACH</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61913" indent="0">
                        <a:spcBef>
                          <a:spcPts val="0"/>
                        </a:spcBef>
                        <a:spcAft>
                          <a:spcPts val="1200"/>
                        </a:spcAft>
                      </a:pPr>
                      <a:r>
                        <a:rPr lang="en-US" sz="2000">
                          <a:solidFill>
                            <a:sysClr val="windowText" lastClr="000000"/>
                          </a:solidFill>
                          <a:latin typeface="Arial" panose="020B0604020202020204" pitchFamily="34" charset="0"/>
                          <a:cs typeface="Arial" panose="020B0604020202020204" pitchFamily="34" charset="0"/>
                        </a:rPr>
                        <a:t>PRACTICE SESSION SLIDES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5303970"/>
                  </a:ext>
                </a:extLst>
              </a:tr>
              <a:tr h="4392290">
                <a:tc>
                  <a:txBody>
                    <a:bodyPr/>
                    <a:lstStyle/>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5" action="ppaction://hlinksldjump"/>
                        </a:rPr>
                        <a:t>Purpose of the Session </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6" action="ppaction://hlinksldjump"/>
                        </a:rPr>
                        <a:t>Sharpen Your Knowledge</a:t>
                      </a:r>
                      <a:endParaRPr lang="en-US" sz="2000">
                        <a:solidFill>
                          <a:schemeClr val="tx1"/>
                        </a:solidFill>
                        <a:latin typeface="Arial" panose="020B0604020202020204" pitchFamily="34" charset="0"/>
                        <a:cs typeface="Arial" panose="020B0604020202020204" pitchFamily="34" charset="0"/>
                        <a:hlinkClick r:id="" action="ppaction://noaction"/>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7" action="ppaction://hlinksldjump"/>
                        </a:rPr>
                        <a:t>Prepare for the Session</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8" action="ppaction://hlinksldjump"/>
                        </a:rPr>
                        <a:t>Facilitation Tips</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9" action="ppaction://hlinksldjump"/>
                        </a:rPr>
                        <a:t>Sample Email to Send to Participants</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0" action="ppaction://hlinksldjump"/>
                        </a:rPr>
                        <a:t>Session Agenda</a:t>
                      </a:r>
                      <a:endParaRPr lang="en-US" sz="2000">
                        <a:solidFill>
                          <a:schemeClr val="tx1"/>
                        </a:solidFill>
                        <a:latin typeface="Arial" panose="020B0604020202020204" pitchFamily="34" charset="0"/>
                        <a:cs typeface="Arial" panose="020B0604020202020204" pitchFamily="34" charset="0"/>
                      </a:endParaRPr>
                    </a:p>
                    <a:p>
                      <a:pPr marL="55562" indent="-22860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1" action="ppaction://hlinksldjump"/>
                        </a:rPr>
                        <a:t>Resources</a:t>
                      </a:r>
                      <a:endParaRPr lang="en-US" sz="200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61913" indent="0">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2" action="ppaction://hlinksldjump"/>
                        </a:rPr>
                        <a:t>Scenario Practice Session Slides</a:t>
                      </a:r>
                      <a:endParaRPr lang="en-US" sz="2000">
                        <a:solidFill>
                          <a:schemeClr val="tx1"/>
                        </a:solidFill>
                        <a:latin typeface="Arial" panose="020B0604020202020204" pitchFamily="34" charset="0"/>
                        <a:cs typeface="Arial" panose="020B0604020202020204" pitchFamily="34" charset="0"/>
                      </a:endParaRPr>
                    </a:p>
                    <a:p>
                      <a:pPr marL="61913" indent="7938">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3" action="ppaction://hlinksldjump"/>
                        </a:rPr>
                        <a:t>DEIA Scenario Practice Activity</a:t>
                      </a:r>
                      <a:endParaRPr lang="en-US" sz="2000">
                        <a:solidFill>
                          <a:schemeClr val="tx1"/>
                        </a:solidFill>
                        <a:latin typeface="Arial" panose="020B0604020202020204" pitchFamily="34" charset="0"/>
                        <a:cs typeface="Arial" panose="020B0604020202020204" pitchFamily="34" charset="0"/>
                      </a:endParaRPr>
                    </a:p>
                    <a:p>
                      <a:pPr marL="53975" indent="7938">
                        <a:lnSpc>
                          <a:spcPct val="90000"/>
                        </a:lnSpc>
                        <a:spcBef>
                          <a:spcPts val="600"/>
                        </a:spcBef>
                        <a:spcAft>
                          <a:spcPts val="300"/>
                        </a:spcAft>
                      </a:pPr>
                      <a:r>
                        <a:rPr lang="en-US" sz="2000">
                          <a:solidFill>
                            <a:schemeClr val="tx1"/>
                          </a:solidFill>
                          <a:latin typeface="Arial" panose="020B0604020202020204" pitchFamily="34" charset="0"/>
                          <a:cs typeface="Arial" panose="020B0604020202020204" pitchFamily="34" charset="0"/>
                          <a:hlinkClick r:id="rId14" action="ppaction://hlinksldjump"/>
                        </a:rPr>
                        <a:t>Practice Scenarios: Race</a:t>
                      </a:r>
                      <a:endParaRPr lang="en-US" sz="2000">
                        <a:solidFill>
                          <a:schemeClr val="tx1"/>
                        </a:solidFill>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5" action="ppaction://hlinksldjump"/>
                        </a:rPr>
                        <a:t>Practice Scenarios: Religion</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6" action="ppaction://hlinksldjump"/>
                        </a:rPr>
                        <a:t>Practice Scenarios: Gender</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7" action="ppaction://hlinksldjump"/>
                        </a:rPr>
                        <a:t>Practice Scenarios: Sexual Orientation and Gender Identity</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8" action="ppaction://hlinksldjump"/>
                        </a:rPr>
                        <a:t>Practice Scenarios: Disability</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19" action="ppaction://hlinksldjump"/>
                        </a:rPr>
                        <a:t>Practice Scenarios: Age</a:t>
                      </a:r>
                      <a:endParaRPr lang="en-US" sz="2000">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20" action="ppaction://hlinksldjump"/>
                        </a:rPr>
                        <a:t>Practice Scenarios: National Origin</a:t>
                      </a:r>
                      <a:endParaRPr lang="en-US" sz="2000">
                        <a:solidFill>
                          <a:schemeClr val="tx1"/>
                        </a:solidFill>
                        <a:latin typeface="Arial" panose="020B0604020202020204" pitchFamily="34" charset="0"/>
                        <a:cs typeface="Arial" panose="020B0604020202020204" pitchFamily="34" charset="0"/>
                      </a:endParaRPr>
                    </a:p>
                    <a:p>
                      <a:pPr marL="53975" marR="0" lvl="0" indent="7938" algn="l" defTabSz="914400" rtl="0" eaLnBrk="1" fontAlgn="auto" latinLnBrk="0" hangingPunct="1">
                        <a:lnSpc>
                          <a:spcPct val="90000"/>
                        </a:lnSpc>
                        <a:spcBef>
                          <a:spcPts val="600"/>
                        </a:spcBef>
                        <a:spcAft>
                          <a:spcPts val="300"/>
                        </a:spcAft>
                        <a:buClrTx/>
                        <a:buSzTx/>
                        <a:buFontTx/>
                        <a:buNone/>
                        <a:tabLst/>
                        <a:defRPr/>
                      </a:pPr>
                      <a:r>
                        <a:rPr lang="en-US" sz="2000">
                          <a:solidFill>
                            <a:schemeClr val="tx1"/>
                          </a:solidFill>
                          <a:latin typeface="Arial" panose="020B0604020202020204" pitchFamily="34" charset="0"/>
                          <a:cs typeface="Arial" panose="020B0604020202020204" pitchFamily="34" charset="0"/>
                          <a:hlinkClick r:id="rId21" action="ppaction://hlinksldjump"/>
                        </a:rPr>
                        <a:t>Practice Scenarios: Other</a:t>
                      </a: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064260"/>
                  </a:ext>
                </a:extLst>
              </a:tr>
            </a:tbl>
          </a:graphicData>
        </a:graphic>
      </p:graphicFrame>
    </p:spTree>
    <p:custDataLst>
      <p:tags r:id="rId1"/>
    </p:custDataLst>
    <p:extLst>
      <p:ext uri="{BB962C8B-B14F-4D97-AF65-F5344CB8AC3E}">
        <p14:creationId xmlns:p14="http://schemas.microsoft.com/office/powerpoint/2010/main" val="476790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a:solidFill>
                  <a:schemeClr val="tx1">
                    <a:lumMod val="75000"/>
                    <a:lumOff val="25000"/>
                  </a:schemeClr>
                </a:solidFill>
                <a:latin typeface="Arial" panose="020B0604020202020204" pitchFamily="34" charset="0"/>
                <a:cs typeface="Arial" panose="020B0604020202020204" pitchFamily="34" charset="0"/>
              </a:rPr>
              <a:t>What Is Bias?</a:t>
            </a:r>
          </a:p>
        </p:txBody>
      </p:sp>
      <p:sp>
        <p:nvSpPr>
          <p:cNvPr id="3" name="Content Placeholder 2">
            <a:extLst>
              <a:ext uri="{FF2B5EF4-FFF2-40B4-BE49-F238E27FC236}">
                <a16:creationId xmlns:a16="http://schemas.microsoft.com/office/drawing/2014/main" id="{ABACD542-8F19-4C53-9E90-7D77FA31F0CD}"/>
              </a:ext>
            </a:extLst>
          </p:cNvPr>
          <p:cNvSpPr>
            <a:spLocks noGrp="1"/>
          </p:cNvSpPr>
          <p:nvPr>
            <p:ph idx="1"/>
          </p:nvPr>
        </p:nvSpPr>
        <p:spPr>
          <a:xfrm>
            <a:off x="838200" y="1825625"/>
            <a:ext cx="10855036" cy="2674938"/>
          </a:xfrm>
        </p:spPr>
        <p:txBody>
          <a:bodyPr/>
          <a:lstStyle/>
          <a:p>
            <a:pPr marL="398462" indent="-342900">
              <a:buFont typeface="Arial" panose="020B0604020202020204" pitchFamily="34" charset="0"/>
              <a:buChar char="•"/>
            </a:pPr>
            <a:r>
              <a:rPr lang="en-US"/>
              <a:t>A </a:t>
            </a:r>
            <a:r>
              <a:rPr lang="en-US" b="1">
                <a:solidFill>
                  <a:srgbClr val="933D7F"/>
                </a:solidFill>
              </a:rPr>
              <a:t>preference</a:t>
            </a:r>
            <a:r>
              <a:rPr lang="en-US"/>
              <a:t> in favor of or against a thing, person, or group compared with another.</a:t>
            </a:r>
          </a:p>
          <a:p>
            <a:pPr marL="398462" indent="-342900">
              <a:buFont typeface="Arial" panose="020B0604020202020204" pitchFamily="34" charset="0"/>
              <a:buChar char="•"/>
            </a:pPr>
            <a:r>
              <a:rPr lang="en-US"/>
              <a:t>It may be held by an individual, a group, or an institution.</a:t>
            </a:r>
          </a:p>
          <a:p>
            <a:pPr marL="398462" indent="-342900">
              <a:buFont typeface="Arial" panose="020B0604020202020204" pitchFamily="34" charset="0"/>
              <a:buChar char="•"/>
            </a:pPr>
            <a:r>
              <a:rPr lang="en-US"/>
              <a:t>It can have negative or positive consequences.</a:t>
            </a:r>
          </a:p>
        </p:txBody>
      </p:sp>
    </p:spTree>
    <p:custDataLst>
      <p:tags r:id="rId1"/>
    </p:custDataLst>
    <p:extLst>
      <p:ext uri="{BB962C8B-B14F-4D97-AF65-F5344CB8AC3E}">
        <p14:creationId xmlns:p14="http://schemas.microsoft.com/office/powerpoint/2010/main" val="105050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35386E8-2DD0-CF31-0B8D-A6256944DDAA}"/>
              </a:ext>
            </a:extLst>
          </p:cNvPr>
          <p:cNvGrpSpPr>
            <a:grpSpLocks noChangeAspect="1"/>
          </p:cNvGrpSpPr>
          <p:nvPr/>
        </p:nvGrpSpPr>
        <p:grpSpPr>
          <a:xfrm>
            <a:off x="2164080" y="1984229"/>
            <a:ext cx="7863840" cy="4067413"/>
            <a:chOff x="1744052" y="1841608"/>
            <a:chExt cx="8192428" cy="4237367"/>
          </a:xfrm>
        </p:grpSpPr>
        <p:pic>
          <p:nvPicPr>
            <p:cNvPr id="7" name="AAP1927920_AAP_Unconcious_Bias_PPT_v1.3.9_ProjectionReady_HR 29.jpeg">
              <a:extLst>
                <a:ext uri="{FF2B5EF4-FFF2-40B4-BE49-F238E27FC236}">
                  <a16:creationId xmlns:a16="http://schemas.microsoft.com/office/drawing/2014/main" id="{DCFFEA11-7EE0-401F-BA6B-BA6E8DA1C4E0}"/>
                </a:ext>
              </a:extLst>
            </p:cNvPr>
            <p:cNvPicPr>
              <a:picLocks noChangeAspect="1"/>
            </p:cNvPicPr>
            <p:nvPr/>
          </p:nvPicPr>
          <p:blipFill rotWithShape="1">
            <a:blip r:embed="rId4"/>
            <a:srcRect l="51119" t="16666" r="16414" b="19649"/>
            <a:stretch/>
          </p:blipFill>
          <p:spPr>
            <a:xfrm>
              <a:off x="6096000" y="1841608"/>
              <a:ext cx="3840480" cy="4237367"/>
            </a:xfrm>
            <a:prstGeom prst="rect">
              <a:avLst/>
            </a:prstGeom>
            <a:ln w="12700">
              <a:miter lim="400000"/>
            </a:ln>
          </p:spPr>
        </p:pic>
        <p:pic>
          <p:nvPicPr>
            <p:cNvPr id="8" name="AAP1927920_AAP_Unconcious_Bias_PPT_v1.3.9_ProjectionReady_HR 29.jpeg">
              <a:extLst>
                <a:ext uri="{FF2B5EF4-FFF2-40B4-BE49-F238E27FC236}">
                  <a16:creationId xmlns:a16="http://schemas.microsoft.com/office/drawing/2014/main" id="{AF6875B3-FE97-4861-B2B1-171C4880CC35}"/>
                </a:ext>
              </a:extLst>
            </p:cNvPr>
            <p:cNvPicPr>
              <a:picLocks noChangeAspect="1"/>
            </p:cNvPicPr>
            <p:nvPr/>
          </p:nvPicPr>
          <p:blipFill rotWithShape="1">
            <a:blip r:embed="rId4"/>
            <a:srcRect l="17960" t="16666" r="49572" b="19649"/>
            <a:stretch/>
          </p:blipFill>
          <p:spPr>
            <a:xfrm>
              <a:off x="1744052" y="1841608"/>
              <a:ext cx="3840480" cy="4237367"/>
            </a:xfrm>
            <a:prstGeom prst="rect">
              <a:avLst/>
            </a:prstGeom>
            <a:ln w="12700">
              <a:miter lim="400000"/>
            </a:ln>
          </p:spPr>
        </p:pic>
      </p:grpSp>
      <p:sp>
        <p:nvSpPr>
          <p:cNvPr id="2" name="Title 1">
            <a:extLst>
              <a:ext uri="{FF2B5EF4-FFF2-40B4-BE49-F238E27FC236}">
                <a16:creationId xmlns:a16="http://schemas.microsoft.com/office/drawing/2014/main" id="{52A49986-C39F-BA17-869A-64CF5FEAAF0B}"/>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Two Types of Bias</a:t>
            </a:r>
          </a:p>
        </p:txBody>
      </p:sp>
    </p:spTree>
    <p:custDataLst>
      <p:tags r:id="rId1"/>
    </p:custDataLst>
    <p:extLst>
      <p:ext uri="{BB962C8B-B14F-4D97-AF65-F5344CB8AC3E}">
        <p14:creationId xmlns:p14="http://schemas.microsoft.com/office/powerpoint/2010/main" val="46508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6569D-1119-6E1C-A066-196FA960A05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Four Ways to Act with Courage</a:t>
            </a:r>
            <a:endParaRPr lang="en-US" sz="1800">
              <a:latin typeface="Arial" panose="020B0604020202020204" pitchFamily="34" charset="0"/>
              <a:cs typeface="Arial" panose="020B0604020202020204" pitchFamily="34" charset="0"/>
            </a:endParaRPr>
          </a:p>
        </p:txBody>
      </p:sp>
      <p:pic>
        <p:nvPicPr>
          <p:cNvPr id="7" name="Picture 6" descr="Diagram&#10;&#10;Description automatically generated with medium confidence">
            <a:extLst>
              <a:ext uri="{FF2B5EF4-FFF2-40B4-BE49-F238E27FC236}">
                <a16:creationId xmlns:a16="http://schemas.microsoft.com/office/drawing/2014/main" id="{A9251BAC-1F50-7927-9DCC-5289429FB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375" y="1990095"/>
            <a:ext cx="9948340" cy="4160520"/>
          </a:xfrm>
          <a:prstGeom prst="rect">
            <a:avLst/>
          </a:prstGeom>
        </p:spPr>
      </p:pic>
    </p:spTree>
    <p:custDataLst>
      <p:tags r:id="rId1"/>
    </p:custDataLst>
    <p:extLst>
      <p:ext uri="{BB962C8B-B14F-4D97-AF65-F5344CB8AC3E}">
        <p14:creationId xmlns:p14="http://schemas.microsoft.com/office/powerpoint/2010/main" val="193052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E1EE73-EF33-720C-4C62-92F988AA8605}"/>
              </a:ext>
            </a:extLst>
          </p:cNvPr>
          <p:cNvSpPr txBox="1">
            <a:spLocks/>
          </p:cNvSpPr>
          <p:nvPr/>
        </p:nvSpPr>
        <p:spPr>
          <a:xfrm>
            <a:off x="2771360" y="2848715"/>
            <a:ext cx="6206390" cy="1160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2" indent="0">
              <a:spcAft>
                <a:spcPts val="1200"/>
              </a:spcAft>
              <a:buNone/>
            </a:pPr>
            <a:r>
              <a:rPr lang="en-US" sz="6600">
                <a:solidFill>
                  <a:schemeClr val="bg1"/>
                </a:solidFill>
                <a:latin typeface="Arial" panose="020B0604020202020204" pitchFamily="34" charset="0"/>
                <a:cs typeface="Arial" panose="020B0604020202020204" pitchFamily="34" charset="0"/>
              </a:rPr>
              <a:t>Practice Activity</a:t>
            </a:r>
          </a:p>
          <a:p>
            <a:pPr marL="55562" indent="0">
              <a:buFont typeface="Arial" panose="020B0604020202020204" pitchFamily="34" charset="0"/>
              <a:buNone/>
            </a:pPr>
            <a:endParaRPr lang="en-US" sz="6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50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Activity Debrief</a:t>
            </a:r>
            <a:endParaRPr lang="en-US" sz="4000" b="1">
              <a:solidFill>
                <a:srgbClr val="FF00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199" y="1825625"/>
            <a:ext cx="9851967" cy="4351338"/>
          </a:xfrm>
        </p:spPr>
        <p:txBody>
          <a:bodyPr/>
          <a:lstStyle/>
          <a:p>
            <a:pPr marL="395287" lvl="1" indent="0">
              <a:spcBef>
                <a:spcPts val="1200"/>
              </a:spcBef>
              <a:buSzPct val="100000"/>
              <a:buNone/>
            </a:pPr>
            <a:r>
              <a:rPr lang="en-US" sz="2800"/>
              <a:t>Where does bias show up in this situation?</a:t>
            </a:r>
          </a:p>
          <a:p>
            <a:pPr marL="395287" lvl="1" indent="0">
              <a:spcBef>
                <a:spcPts val="1200"/>
              </a:spcBef>
              <a:buSzPct val="100000"/>
              <a:buNone/>
            </a:pPr>
            <a:r>
              <a:rPr lang="en-US" sz="2800"/>
              <a:t>How might you respond if you were directly affected? If you witnessed the situation? If you were the leader?</a:t>
            </a:r>
          </a:p>
          <a:p>
            <a:pPr marL="395287" marR="0" lvl="1" indent="0" algn="l" defTabSz="914400" rtl="0" eaLnBrk="1" fontAlgn="auto" latinLnBrk="0" hangingPunct="1">
              <a:lnSpc>
                <a:spcPct val="100000"/>
              </a:lnSpc>
              <a:spcBef>
                <a:spcPts val="1200"/>
              </a:spcBef>
              <a:buClrTx/>
              <a:buSzPct val="100000"/>
              <a:buFont typeface="Arial" panose="020B0604020202020204" pitchFamily="34" charset="0"/>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mn-cs"/>
              </a:rPr>
              <a:t>	</a:t>
            </a:r>
            <a:endParaRPr lang="en-US" sz="2800"/>
          </a:p>
          <a:p>
            <a:pPr marL="395287" lvl="1" indent="0">
              <a:spcBef>
                <a:spcPts val="1200"/>
              </a:spcBef>
              <a:buSzPct val="100000"/>
              <a:buNone/>
            </a:pPr>
            <a:endParaRPr lang="en-US" sz="2800"/>
          </a:p>
        </p:txBody>
      </p:sp>
    </p:spTree>
    <p:custDataLst>
      <p:tags r:id="rId1"/>
    </p:custDataLst>
    <p:extLst>
      <p:ext uri="{BB962C8B-B14F-4D97-AF65-F5344CB8AC3E}">
        <p14:creationId xmlns:p14="http://schemas.microsoft.com/office/powerpoint/2010/main" val="423091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9">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4A0B6E-64C7-8A60-B9C4-17D889545E86}"/>
              </a:ext>
            </a:extLst>
          </p:cNvPr>
          <p:cNvSpPr/>
          <p:nvPr/>
        </p:nvSpPr>
        <p:spPr>
          <a:xfrm>
            <a:off x="3352800" y="3600183"/>
            <a:ext cx="5486400" cy="30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82BDAD-2D09-0DD3-B1F6-08BDE3948A7B}"/>
              </a:ext>
            </a:extLst>
          </p:cNvPr>
          <p:cNvSpPr>
            <a:spLocks noGrp="1"/>
          </p:cNvSpPr>
          <p:nvPr>
            <p:ph type="title"/>
          </p:nvPr>
        </p:nvSpPr>
        <p:spPr>
          <a:xfrm>
            <a:off x="1537096" y="2647722"/>
            <a:ext cx="9117807" cy="1395456"/>
          </a:xfrm>
          <a:prstGeom prst="rect">
            <a:avLst/>
          </a:prstGeom>
          <a:solidFill>
            <a:schemeClr val="bg1"/>
          </a:solidFill>
        </p:spPr>
        <p:txBody>
          <a:bodyPr vert="horz" lIns="91440" tIns="45720" rIns="91440" bIns="45720" rtlCol="0" anchor="b">
            <a:normAutofit/>
          </a:bodyPr>
          <a:lstStyle/>
          <a:p>
            <a:pPr algn="ctr">
              <a:lnSpc>
                <a:spcPct val="90000"/>
              </a:lnSpc>
            </a:pPr>
            <a:r>
              <a:rPr lang="en-US" sz="4700" kern="1200">
                <a:solidFill>
                  <a:schemeClr val="tx1"/>
                </a:solidFill>
                <a:highlight>
                  <a:srgbClr val="FFFF00"/>
                </a:highlight>
                <a:latin typeface="+mj-lt"/>
                <a:ea typeface="+mj-ea"/>
                <a:cs typeface="+mj-cs"/>
              </a:rPr>
              <a:t>Replace this slide with the Scenario slide you want to use for this session</a:t>
            </a:r>
          </a:p>
        </p:txBody>
      </p:sp>
    </p:spTree>
    <p:extLst>
      <p:ext uri="{BB962C8B-B14F-4D97-AF65-F5344CB8AC3E}">
        <p14:creationId xmlns:p14="http://schemas.microsoft.com/office/powerpoint/2010/main" val="255040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Activity Debrief</a:t>
            </a:r>
            <a:endParaRPr lang="en-US" sz="4000" b="1">
              <a:solidFill>
                <a:srgbClr val="FF0000"/>
              </a:solidFill>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199" y="1825625"/>
            <a:ext cx="9851967" cy="4351338"/>
          </a:xfrm>
        </p:spPr>
        <p:txBody>
          <a:bodyPr/>
          <a:lstStyle/>
          <a:p>
            <a:pPr marL="395287" lvl="1" indent="0">
              <a:spcBef>
                <a:spcPts val="1200"/>
              </a:spcBef>
              <a:buSzPct val="100000"/>
              <a:buNone/>
            </a:pPr>
            <a:r>
              <a:rPr lang="en-US" sz="2800"/>
              <a:t>What could make it difficult to be courageous in this situation? </a:t>
            </a:r>
          </a:p>
          <a:p>
            <a:pPr marL="395287" lvl="1" indent="0">
              <a:spcBef>
                <a:spcPts val="1200"/>
              </a:spcBef>
              <a:buSzPct val="100000"/>
              <a:buNone/>
            </a:pPr>
            <a:r>
              <a:rPr lang="en-US" sz="2800"/>
              <a:t>How does it impact our commitment to DEIA if we choose not to act with courage?</a:t>
            </a:r>
          </a:p>
          <a:p>
            <a:pPr marL="395287" marR="0" lvl="1" indent="0" algn="l" defTabSz="914400" rtl="0" eaLnBrk="1" fontAlgn="auto" latinLnBrk="0" hangingPunct="1">
              <a:lnSpc>
                <a:spcPct val="100000"/>
              </a:lnSpc>
              <a:spcBef>
                <a:spcPts val="1200"/>
              </a:spcBef>
              <a:buClrTx/>
              <a:buSzPct val="100000"/>
              <a:buFont typeface="Arial" panose="020B0604020202020204" pitchFamily="34" charset="0"/>
              <a:buNone/>
              <a:tabLst/>
              <a:defRPr/>
            </a:pPr>
            <a:r>
              <a:rPr kumimoji="0" lang="en-US" sz="2400" b="1" i="0" u="none" strike="noStrike" kern="1200" cap="none" spc="0" normalizeH="0" baseline="0" noProof="0">
                <a:ln>
                  <a:noFill/>
                </a:ln>
                <a:solidFill>
                  <a:srgbClr val="44546A"/>
                </a:solidFill>
                <a:effectLst/>
                <a:uLnTx/>
                <a:uFillTx/>
                <a:latin typeface="Arial" panose="020B0604020202020204" pitchFamily="34" charset="0"/>
                <a:ea typeface="+mn-ea"/>
                <a:cs typeface="+mn-cs"/>
              </a:rPr>
              <a:t>	</a:t>
            </a:r>
            <a:endParaRPr lang="en-US" sz="2800"/>
          </a:p>
          <a:p>
            <a:pPr marL="395287" lvl="1" indent="0">
              <a:spcBef>
                <a:spcPts val="1200"/>
              </a:spcBef>
              <a:buSzPct val="100000"/>
              <a:buNone/>
            </a:pPr>
            <a:endParaRPr lang="en-US" sz="2800"/>
          </a:p>
        </p:txBody>
      </p:sp>
    </p:spTree>
    <p:custDataLst>
      <p:tags r:id="rId1"/>
    </p:custDataLst>
    <p:extLst>
      <p:ext uri="{BB962C8B-B14F-4D97-AF65-F5344CB8AC3E}">
        <p14:creationId xmlns:p14="http://schemas.microsoft.com/office/powerpoint/2010/main" val="3229032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635094-8297-4A6E-A255-1D7C9063A242}"/>
              </a:ext>
            </a:extLst>
          </p:cNvPr>
          <p:cNvCxnSpPr>
            <a:cxnSpLocks/>
          </p:cNvCxnSpPr>
          <p:nvPr/>
        </p:nvCxnSpPr>
        <p:spPr>
          <a:xfrm>
            <a:off x="4893774" y="3782828"/>
            <a:ext cx="454403" cy="0"/>
          </a:xfrm>
          <a:prstGeom prst="line">
            <a:avLst/>
          </a:prstGeom>
          <a:ln w="28575">
            <a:solidFill>
              <a:srgbClr val="933D7F"/>
            </a:solidFill>
          </a:ln>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41981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58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86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Purpose of the Session</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p:txBody>
          <a:bodyPr/>
          <a:lstStyle/>
          <a:p>
            <a:pPr>
              <a:spcAft>
                <a:spcPts val="2400"/>
              </a:spcAf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goal of this 45-minute DEIA Scenario Practice session is to help employees improve their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confidence</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in identifying and responding to situations where bias is at play. Participants will also explore and apply appropriate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strategies for responding</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to those situations with </a:t>
            </a:r>
            <a:r>
              <a:rPr kumimoji="0" lang="en-US"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courage</a:t>
            </a: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r>
              <a:rPr lang="en-US">
                <a:solidFill>
                  <a:prstClr val="black">
                    <a:lumMod val="75000"/>
                    <a:lumOff val="25000"/>
                  </a:prstClr>
                </a:solidFill>
              </a:rPr>
              <a:t> </a:t>
            </a:r>
          </a:p>
          <a:p>
            <a:pPr>
              <a:spcAft>
                <a:spcPts val="1200"/>
              </a:spcAft>
              <a:defRPr/>
            </a:pPr>
            <a:r>
              <a:rPr lang="en-US">
                <a:solidFill>
                  <a:prstClr val="black">
                    <a:lumMod val="75000"/>
                    <a:lumOff val="25000"/>
                  </a:prstClr>
                </a:solidFill>
              </a:rPr>
              <a:t>The contents of this deck are organized as follows:</a:t>
            </a:r>
            <a:endPar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lang="en-US">
                <a:solidFill>
                  <a:prstClr val="black">
                    <a:lumMod val="75000"/>
                    <a:lumOff val="25000"/>
                  </a:prstClr>
                </a:solidFill>
              </a:rPr>
              <a:t>Slides 4-12 are for facilitator preparation for the session.</a:t>
            </a: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Slides 13-26 are </a:t>
            </a:r>
            <a:r>
              <a:rPr lang="en-US">
                <a:solidFill>
                  <a:prstClr val="black">
                    <a:lumMod val="75000"/>
                    <a:lumOff val="25000"/>
                  </a:prstClr>
                </a:solidFill>
              </a:rPr>
              <a:t>to be used for the scenario practice session.</a:t>
            </a:r>
          </a:p>
          <a:p>
            <a:pPr marL="976313" marR="0" lvl="0" indent="-342900" algn="l" defTabSz="914400" rtl="0" eaLnBrk="1" fontAlgn="auto" latinLnBrk="0" hangingPunct="1">
              <a:lnSpc>
                <a:spcPct val="100000"/>
              </a:lnSpc>
              <a:spcBef>
                <a:spcPts val="0"/>
              </a:spcBef>
              <a:spcAft>
                <a:spcPts val="1800"/>
              </a:spcAft>
              <a:buClrTx/>
              <a:buSzPct val="125000"/>
              <a:buFont typeface="Arial" panose="020B0604020202020204" pitchFamily="34" charset="0"/>
              <a:buChar char="•"/>
              <a:tabLst/>
              <a:defRPr/>
            </a:pPr>
            <a:r>
              <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Practice scenarios available to use in the session begin on slide 27.</a:t>
            </a:r>
          </a:p>
          <a:p>
            <a:pPr marL="55562" marR="0" lvl="0" indent="0" algn="l" defTabSz="914400" rtl="0" eaLnBrk="1" fontAlgn="auto" latinLnBrk="0" hangingPunct="1">
              <a:lnSpc>
                <a:spcPct val="100000"/>
              </a:lnSpc>
              <a:spcBef>
                <a:spcPts val="0"/>
              </a:spcBef>
              <a:spcAft>
                <a:spcPts val="1800"/>
              </a:spcAft>
              <a:buClrTx/>
              <a:buSzPct val="125000"/>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8537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FBD031FA-CD4E-6BB4-E507-2B7030BCF6A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27" name="Content Placeholder 26">
            <a:extLst>
              <a:ext uri="{FF2B5EF4-FFF2-40B4-BE49-F238E27FC236}">
                <a16:creationId xmlns:a16="http://schemas.microsoft.com/office/drawing/2014/main" id="{417B1AB3-5564-51C3-89AF-11E446037FE6}"/>
              </a:ext>
            </a:extLst>
          </p:cNvPr>
          <p:cNvSpPr>
            <a:spLocks noGrp="1"/>
          </p:cNvSpPr>
          <p:nvPr>
            <p:ph sz="quarter" idx="10"/>
          </p:nvPr>
        </p:nvSpPr>
        <p:spPr>
          <a:prstGeom prst="rect">
            <a:avLst/>
          </a:prstGeom>
        </p:spPr>
        <p:txBody>
          <a:bodyPr/>
          <a:lstStyle/>
          <a:p>
            <a:pPr marL="55562" indent="0">
              <a:spcAft>
                <a:spcPts val="1200"/>
              </a:spcAft>
              <a:buFont typeface="Arial" panose="020B0604020202020204" pitchFamily="34" charset="0"/>
              <a:buNone/>
            </a:pPr>
            <a:r>
              <a:rPr lang="en-US" sz="2200"/>
              <a:t>Candace, a person of color, is a Social Worker at the hospital. Her manager consistently gives her cases exclusively with minority patients. When she asks about this, her manager responds, “I thought these would be more comfortable and relatable for you”. </a:t>
            </a:r>
          </a:p>
          <a:p>
            <a:pPr marL="0" indent="0">
              <a:spcAft>
                <a:spcPts val="1200"/>
              </a:spcAft>
              <a:buNone/>
            </a:pPr>
            <a:endParaRPr lang="en-US" sz="2200"/>
          </a:p>
        </p:txBody>
      </p:sp>
      <p:sp>
        <p:nvSpPr>
          <p:cNvPr id="2" name="Rectangle 1">
            <a:extLst>
              <a:ext uri="{FF2B5EF4-FFF2-40B4-BE49-F238E27FC236}">
                <a16:creationId xmlns:a16="http://schemas.microsoft.com/office/drawing/2014/main" id="{295E4B65-1862-417F-7DCE-ADC74D437C3C}"/>
              </a:ext>
            </a:extLst>
          </p:cNvPr>
          <p:cNvSpPr/>
          <p:nvPr/>
        </p:nvSpPr>
        <p:spPr>
          <a:xfrm>
            <a:off x="251791" y="4664765"/>
            <a:ext cx="2729948" cy="41081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4654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resident notices that the attending is treating the two interns very differently, even though the resident thinks the interns are of similar skill level.  With one intern (a Hispanic person) the attending is short and condescending.  With the other intern (who is a white male) the attending is much more friendly and less strict.  How can the resident handle this situation?</a:t>
            </a:r>
          </a:p>
          <a:p>
            <a:endParaRPr lang="en-US" sz="2200"/>
          </a:p>
        </p:txBody>
      </p:sp>
    </p:spTree>
    <p:extLst>
      <p:ext uri="{BB962C8B-B14F-4D97-AF65-F5344CB8AC3E}">
        <p14:creationId xmlns:p14="http://schemas.microsoft.com/office/powerpoint/2010/main" val="3430249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212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r>
              <a:rPr lang="en-US" sz="2200" dirty="0">
                <a:latin typeface="Arial"/>
                <a:cs typeface="Arial"/>
              </a:rPr>
              <a:t>You are the only Muslim in your office. You and your co-workers are talking after a meeting and the topic of conversation turns to a recent terrorist event near the US Embassy in Saudi Arabia. A passing colleague interjects with, “That’s Islam for you. Are you surprised?”. Most of the group laughs, but the person who brought up the topic makes eye contact with you. Based on your religious identity, you immediately feel unsafe in your working environment.</a:t>
            </a:r>
            <a:endParaRPr lang="en-US" dirty="0"/>
          </a:p>
        </p:txBody>
      </p:sp>
      <p:sp>
        <p:nvSpPr>
          <p:cNvPr id="2" name="Rectangle 1">
            <a:extLst>
              <a:ext uri="{FF2B5EF4-FFF2-40B4-BE49-F238E27FC236}">
                <a16:creationId xmlns:a16="http://schemas.microsoft.com/office/drawing/2014/main" id="{50A2CBB6-6F10-59C6-BFBF-0FC6307573E2}"/>
              </a:ext>
            </a:extLst>
          </p:cNvPr>
          <p:cNvSpPr/>
          <p:nvPr/>
        </p:nvSpPr>
        <p:spPr>
          <a:xfrm>
            <a:off x="188591" y="4651513"/>
            <a:ext cx="3005183" cy="477078"/>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012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a:t>Sarah, a Jehovah's Witness has asked to be excused from attending your team’s Christmas party for religious reasons. Her manager says, “Everyone is required to be there and participate. This is about teambuilding, not religion.” Sarah walks away, not sure what to say or do. </a:t>
            </a:r>
          </a:p>
        </p:txBody>
      </p:sp>
    </p:spTree>
    <p:extLst>
      <p:ext uri="{BB962C8B-B14F-4D97-AF65-F5344CB8AC3E}">
        <p14:creationId xmlns:p14="http://schemas.microsoft.com/office/powerpoint/2010/main" val="4046781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450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4B33B-940D-4C53-8ECC-7DF5375F2859}"/>
              </a:ext>
            </a:extLst>
          </p:cNvPr>
          <p:cNvSpPr>
            <a:spLocks noGrp="1"/>
          </p:cNvSpPr>
          <p:nvPr>
            <p:ph type="title"/>
          </p:nvPr>
        </p:nvSpPr>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
        <p:nvSpPr>
          <p:cNvPr id="5" name="Content Placeholder 4">
            <a:extLst>
              <a:ext uri="{FF2B5EF4-FFF2-40B4-BE49-F238E27FC236}">
                <a16:creationId xmlns:a16="http://schemas.microsoft.com/office/drawing/2014/main" id="{068389C0-5F7E-FAC3-1EB3-DBE6CA07206D}"/>
              </a:ext>
            </a:extLst>
          </p:cNvPr>
          <p:cNvSpPr>
            <a:spLocks noGrp="1"/>
          </p:cNvSpPr>
          <p:nvPr>
            <p:ph sz="quarter" idx="10"/>
          </p:nvPr>
        </p:nvSpPr>
        <p:spPr/>
        <p:txBody>
          <a:bodyPr lIns="91440" tIns="45720" rIns="91440" bIns="45720" anchor="t"/>
          <a:lstStyle/>
          <a:p>
            <a:r>
              <a:rPr lang="en-US" sz="2200" dirty="0">
                <a:latin typeface="Arial"/>
                <a:cs typeface="Arial"/>
              </a:rPr>
              <a:t>You work on a committee and have regular meetings with five other committee members. The committee chair, Paul, three male colleagues, and one female.  During a weekly committee meeting, the female team member, Claudia, makes an excellent recommendation, and Paula says, “That’s a possibility. Let’s come back to that.”</a:t>
            </a:r>
          </a:p>
          <a:p>
            <a:r>
              <a:rPr lang="en-US" sz="2200" dirty="0">
                <a:latin typeface="Arial"/>
                <a:cs typeface="Arial"/>
              </a:rPr>
              <a:t> A few minutes later, one of your male colleagues in the room makes a very similar recommendation, and Paul responds, “That’s a fantastic idea. Team, what are some ways we can begin implementing this?” You don’t say anything in the moment, but it has been bothering you. You’ve noticed that Paul rarely acknowledges Claudia’s comments, and that others often restate her ideas and get the credit for them.</a:t>
            </a:r>
          </a:p>
        </p:txBody>
      </p:sp>
      <p:sp>
        <p:nvSpPr>
          <p:cNvPr id="2" name="Rectangle 1">
            <a:extLst>
              <a:ext uri="{FF2B5EF4-FFF2-40B4-BE49-F238E27FC236}">
                <a16:creationId xmlns:a16="http://schemas.microsoft.com/office/drawing/2014/main" id="{466770D2-FC9E-4637-DDBD-B3C6885F538E}"/>
              </a:ext>
            </a:extLst>
          </p:cNvPr>
          <p:cNvSpPr/>
          <p:nvPr/>
        </p:nvSpPr>
        <p:spPr>
          <a:xfrm>
            <a:off x="318052" y="4678017"/>
            <a:ext cx="2743200" cy="384313"/>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0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provider and nurse are discussing a patient when the nurse mentions that he is frequently inappropriate with her.  The provider follows up with a question about this and she describes him exposing himself to her and saying lewd comments about her appearance but shrugs it off with “you know, he is harmless”.  How should the provider respond?</a:t>
            </a:r>
          </a:p>
          <a:p>
            <a:endParaRPr lang="en-US" sz="2200"/>
          </a:p>
        </p:txBody>
      </p:sp>
    </p:spTree>
    <p:extLst>
      <p:ext uri="{BB962C8B-B14F-4D97-AF65-F5344CB8AC3E}">
        <p14:creationId xmlns:p14="http://schemas.microsoft.com/office/powerpoint/2010/main" val="63221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68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a:lstStyle/>
          <a:p>
            <a:r>
              <a:rPr lang="en-US" sz="2200"/>
              <a:t>Alex, a project manager, has always kept to himself in the office and is a reliable and consistent employee. Recently, Alex’s demeanor has shifted.  He wears his wedding ring to work now, has a photo on his desk of his husband on their wedding day, and has opened up with colleagues, sharing his weekend plans and highlights of a recent vacation he and his husband took.  </a:t>
            </a:r>
          </a:p>
          <a:p>
            <a:r>
              <a:rPr lang="en-US" sz="2200"/>
              <a:t>Most of the office is thrilled to see this side of Alex but his supervisor, Frank, is less receptive. He seems to be actively avoiding Alex and it’s getting in the way of work they need to collaborate on.</a:t>
            </a:r>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a:lstStyle/>
          <a:p>
            <a:r>
              <a:rPr lang="en-US" dirty="0">
                <a:solidFill>
                  <a:schemeClr val="tx1">
                    <a:lumMod val="75000"/>
                    <a:lumOff val="25000"/>
                  </a:schemeClr>
                </a:solidFill>
                <a:latin typeface="Arial" panose="020B0604020202020204" pitchFamily="34" charset="0"/>
                <a:cs typeface="Arial" panose="020B0604020202020204" pitchFamily="34" charset="0"/>
              </a:rPr>
              <a:t>Scenario: </a:t>
            </a:r>
            <a:r>
              <a:rPr lang="en-US" b="0" dirty="0">
                <a:solidFill>
                  <a:schemeClr val="tx1">
                    <a:lumMod val="75000"/>
                    <a:lumOff val="25000"/>
                  </a:schemeClr>
                </a:solidFill>
                <a:latin typeface="Arial" panose="020B0604020202020204" pitchFamily="34" charset="0"/>
                <a:cs typeface="Arial" panose="020B0604020202020204" pitchFamily="34" charset="0"/>
              </a:rPr>
              <a:t>Sexual Orientation</a:t>
            </a:r>
            <a:br>
              <a:rPr lang="en-US" b="0" dirty="0">
                <a:solidFill>
                  <a:schemeClr val="tx1">
                    <a:lumMod val="75000"/>
                    <a:lumOff val="25000"/>
                  </a:schemeClr>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510548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79FC-88E2-2282-34AA-93C6415C108F}"/>
              </a:ext>
            </a:extLst>
          </p:cNvPr>
          <p:cNvSpPr>
            <a:spLocks noGrp="1"/>
          </p:cNvSpPr>
          <p:nvPr>
            <p:ph type="title"/>
          </p:nvPr>
        </p:nvSpPr>
        <p:spPr/>
        <p:txBody>
          <a:bodyPr/>
          <a:lstStyle/>
          <a:p>
            <a:r>
              <a:rPr lang="en-US"/>
              <a:t>Sharpen Your Knowledge</a:t>
            </a:r>
          </a:p>
        </p:txBody>
      </p:sp>
      <p:sp>
        <p:nvSpPr>
          <p:cNvPr id="3" name="Content Placeholder 2">
            <a:extLst>
              <a:ext uri="{FF2B5EF4-FFF2-40B4-BE49-F238E27FC236}">
                <a16:creationId xmlns:a16="http://schemas.microsoft.com/office/drawing/2014/main" id="{DE776849-FF51-4FAF-73D7-E499C1F52F75}"/>
              </a:ext>
            </a:extLst>
          </p:cNvPr>
          <p:cNvSpPr>
            <a:spLocks noGrp="1"/>
          </p:cNvSpPr>
          <p:nvPr>
            <p:ph idx="1"/>
          </p:nvPr>
        </p:nvSpPr>
        <p:spPr/>
        <p:txBody>
          <a:bodyPr/>
          <a:lstStyle/>
          <a:p>
            <a:r>
              <a:rPr lang="en-US" b="1"/>
              <a:t>You do not need to be formally certified in FranklinCovey's Unconscious Bias course to facilitate this session. </a:t>
            </a:r>
            <a:r>
              <a:rPr lang="en-US"/>
              <a:t>However, we do recommend that you familiarize yourself with that content prior to leading your first session by:</a:t>
            </a:r>
          </a:p>
          <a:p>
            <a:pPr marL="852488" indent="-457200">
              <a:spcAft>
                <a:spcPts val="1200"/>
              </a:spcAft>
              <a:buFont typeface="+mj-lt"/>
              <a:buAutoNum type="arabicPeriod"/>
            </a:pPr>
            <a:r>
              <a:rPr lang="en-US"/>
              <a:t>Completing the three, 30-minute eLearning modules found on page 11.</a:t>
            </a:r>
          </a:p>
          <a:p>
            <a:pPr marL="852488" indent="-457200">
              <a:spcAft>
                <a:spcPts val="1200"/>
              </a:spcAft>
              <a:buFont typeface="+mj-lt"/>
              <a:buAutoNum type="arabicPeriod"/>
            </a:pPr>
            <a:r>
              <a:rPr lang="en-US"/>
              <a:t>Reading or watching any combination of two articles and/or videos of your choice on slide 12.</a:t>
            </a:r>
          </a:p>
          <a:p>
            <a:pPr marL="852488" indent="-457200">
              <a:spcAft>
                <a:spcPts val="1200"/>
              </a:spcAft>
              <a:buFont typeface="+mj-lt"/>
              <a:buAutoNum type="arabicPeriod"/>
            </a:pPr>
            <a:r>
              <a:rPr lang="en-US"/>
              <a:t>Following the preparation instructions on slide 5.</a:t>
            </a:r>
          </a:p>
          <a:p>
            <a:pPr marL="852488" indent="-457200">
              <a:buFont typeface="+mj-lt"/>
              <a:buAutoNum type="arabicPeriod"/>
            </a:pPr>
            <a:r>
              <a:rPr lang="en-US"/>
              <a:t>To sharpen your virtual facilitation skills, review this </a:t>
            </a:r>
            <a:r>
              <a:rPr lang="en-US">
                <a:hlinkClick r:id="rId3"/>
              </a:rPr>
              <a:t>short video </a:t>
            </a:r>
            <a:r>
              <a:rPr lang="en-US"/>
              <a:t>on MS Teams best practices.</a:t>
            </a:r>
          </a:p>
          <a:p>
            <a:endParaRPr lang="en-US"/>
          </a:p>
        </p:txBody>
      </p:sp>
    </p:spTree>
    <p:extLst>
      <p:ext uri="{BB962C8B-B14F-4D97-AF65-F5344CB8AC3E}">
        <p14:creationId xmlns:p14="http://schemas.microsoft.com/office/powerpoint/2010/main" val="648273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lIns="91440" tIns="45720" rIns="91440" bIns="45720" anchor="t"/>
          <a:lstStyle/>
          <a:p>
            <a:r>
              <a:rPr lang="en-US" sz="2200" dirty="0">
                <a:latin typeface="Arial"/>
                <a:cs typeface="Arial"/>
              </a:rPr>
              <a:t>Derrick, a member of your professional network, just accepted an offer for a position in your medical center. You’ve shared with several colleagues how excited you are for the value Derrick will add to the Veteran experience. </a:t>
            </a:r>
            <a:endParaRPr lang="en-US" dirty="0"/>
          </a:p>
          <a:p>
            <a:r>
              <a:rPr lang="en-US" sz="2200" dirty="0">
                <a:latin typeface="Arial"/>
                <a:cs typeface="Arial"/>
              </a:rPr>
              <a:t>On his first day, you notice your colleagues have mixed reactions to Derrick’s flamboyant mannerisms. A colleague says to you, “I didn’t know you were part of </a:t>
            </a:r>
            <a:r>
              <a:rPr lang="en-US" sz="2200" i="1" dirty="0">
                <a:latin typeface="Arial"/>
                <a:cs typeface="Arial"/>
              </a:rPr>
              <a:t>that </a:t>
            </a:r>
            <a:r>
              <a:rPr lang="en-US" sz="2200" dirty="0">
                <a:latin typeface="Arial"/>
                <a:cs typeface="Arial"/>
              </a:rPr>
              <a:t>network”. You pause, and they add, “I’m just kidding!” before laughing and walking away. You’ve never had concerns about your colleagues before, but now you’re worried about the treatment Derrick might receive. </a:t>
            </a:r>
            <a:endParaRPr lang="en-US"/>
          </a:p>
          <a:p>
            <a:endParaRPr lang="en-US" sz="2200" dirty="0"/>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lIns="91440" tIns="45720" rIns="91440" bIns="45720" anchor="t"/>
          <a:lstStyle/>
          <a:p>
            <a:r>
              <a:rPr lang="en-US" dirty="0">
                <a:solidFill>
                  <a:schemeClr val="tx1">
                    <a:lumMod val="75000"/>
                    <a:lumOff val="25000"/>
                  </a:schemeClr>
                </a:solidFill>
                <a:latin typeface="Arial"/>
                <a:cs typeface="Arial"/>
              </a:rPr>
              <a:t>Scenario: </a:t>
            </a:r>
            <a:r>
              <a:rPr lang="en-US" b="0" dirty="0">
                <a:solidFill>
                  <a:schemeClr val="tx1">
                    <a:lumMod val="75000"/>
                    <a:lumOff val="25000"/>
                  </a:schemeClr>
                </a:solidFill>
                <a:latin typeface="Arial"/>
                <a:cs typeface="Arial"/>
              </a:rPr>
              <a:t>LGBTQ+ </a:t>
            </a:r>
            <a:br>
              <a:rPr lang="en-US" b="0" dirty="0">
                <a:latin typeface="Arial" panose="020B0604020202020204" pitchFamily="34" charset="0"/>
                <a:cs typeface="Arial" panose="020B0604020202020204" pitchFamily="34" charset="0"/>
              </a:rPr>
            </a:br>
            <a:endParaRPr lang="en-US"/>
          </a:p>
        </p:txBody>
      </p:sp>
      <p:sp>
        <p:nvSpPr>
          <p:cNvPr id="2" name="Rectangle 1">
            <a:extLst>
              <a:ext uri="{FF2B5EF4-FFF2-40B4-BE49-F238E27FC236}">
                <a16:creationId xmlns:a16="http://schemas.microsoft.com/office/drawing/2014/main" id="{572B3F94-9E83-1387-15FF-4F33319BAA4A}"/>
              </a:ext>
            </a:extLst>
          </p:cNvPr>
          <p:cNvSpPr/>
          <p:nvPr/>
        </p:nvSpPr>
        <p:spPr>
          <a:xfrm>
            <a:off x="251791" y="4664765"/>
            <a:ext cx="2822713" cy="450574"/>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82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211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81A61-0597-7C91-6C1E-86BAB99C3AC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Disability</a:t>
            </a:r>
          </a:p>
        </p:txBody>
      </p:sp>
      <p:sp>
        <p:nvSpPr>
          <p:cNvPr id="5" name="Content Placeholder 4">
            <a:extLst>
              <a:ext uri="{FF2B5EF4-FFF2-40B4-BE49-F238E27FC236}">
                <a16:creationId xmlns:a16="http://schemas.microsoft.com/office/drawing/2014/main" id="{9A279F76-9ED9-C4DD-026B-1C11B7BF5789}"/>
              </a:ext>
            </a:extLst>
          </p:cNvPr>
          <p:cNvSpPr>
            <a:spLocks noGrp="1"/>
          </p:cNvSpPr>
          <p:nvPr>
            <p:ph sz="quarter" idx="10"/>
          </p:nvPr>
        </p:nvSpPr>
        <p:spPr/>
        <p:txBody>
          <a:bodyPr/>
          <a:lstStyle/>
          <a:p>
            <a:r>
              <a:rPr lang="en-US" sz="2200" err="1"/>
              <a:t>Prasert</a:t>
            </a:r>
            <a:r>
              <a:rPr lang="en-US" sz="2200"/>
              <a:t> is an HR specialist in your medical center. He is deaf and requires a sign language interpreter for team meetings. The interpreter needs to be scheduled 24 hours in advance. The other team members often express frustration at how this level of planning hampers innovation and prevents the team from unscheduled brainstorming with </a:t>
            </a:r>
            <a:r>
              <a:rPr lang="en-US" sz="2200" err="1"/>
              <a:t>Prasert</a:t>
            </a:r>
            <a:r>
              <a:rPr lang="en-US" sz="2200"/>
              <a:t>.</a:t>
            </a:r>
          </a:p>
          <a:p>
            <a:r>
              <a:rPr lang="en-US" sz="2200"/>
              <a:t>Several team members have asked their manager why they can’t just hold the meetings without the interpreter and catch </a:t>
            </a:r>
            <a:r>
              <a:rPr lang="en-US" sz="2200" err="1"/>
              <a:t>Prasert</a:t>
            </a:r>
            <a:r>
              <a:rPr lang="en-US" sz="2200"/>
              <a:t> up on the outcomes with email. The manager feels strongly that he needs to support </a:t>
            </a:r>
            <a:r>
              <a:rPr lang="en-US" sz="2200" err="1"/>
              <a:t>Prasert’s</a:t>
            </a:r>
            <a:r>
              <a:rPr lang="en-US" sz="2200"/>
              <a:t> accommodation (the sign language interpreter) and keep him involved in team meetings.</a:t>
            </a:r>
          </a:p>
          <a:p>
            <a:endParaRPr lang="en-US" sz="2200"/>
          </a:p>
        </p:txBody>
      </p:sp>
    </p:spTree>
    <p:extLst>
      <p:ext uri="{BB962C8B-B14F-4D97-AF65-F5344CB8AC3E}">
        <p14:creationId xmlns:p14="http://schemas.microsoft.com/office/powerpoint/2010/main" val="4290486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81A61-0597-7C91-6C1E-86BAB99C3AC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Mental Health</a:t>
            </a:r>
          </a:p>
        </p:txBody>
      </p:sp>
      <p:sp>
        <p:nvSpPr>
          <p:cNvPr id="5" name="Content Placeholder 4">
            <a:extLst>
              <a:ext uri="{FF2B5EF4-FFF2-40B4-BE49-F238E27FC236}">
                <a16:creationId xmlns:a16="http://schemas.microsoft.com/office/drawing/2014/main" id="{9A279F76-9ED9-C4DD-026B-1C11B7BF5789}"/>
              </a:ext>
            </a:extLst>
          </p:cNvPr>
          <p:cNvSpPr>
            <a:spLocks noGrp="1"/>
          </p:cNvSpPr>
          <p:nvPr>
            <p:ph sz="quarter" idx="10"/>
          </p:nvPr>
        </p:nvSpPr>
        <p:spPr/>
        <p:txBody>
          <a:bodyPr/>
          <a:lstStyle/>
          <a:p>
            <a:r>
              <a:rPr lang="en-US" sz="2200"/>
              <a:t>Han has recently been diagnosed with clinical depression. He’s surprised by this diagnosis as he’s never really had mental health challenges before. Recently, he has been consistently late to or missed the meetings scheduled before 10:00 am. </a:t>
            </a:r>
          </a:p>
          <a:p>
            <a:r>
              <a:rPr lang="en-US" sz="2200"/>
              <a:t>Many of his colleagues have been whispering and talking about Han’s persistent lateness behind his back. You ask about this out of concern.  He shares his recent diagnosis and confides that he’s been really struggling to get out of bed in the mornings. He’s not sure what to do about it. </a:t>
            </a:r>
          </a:p>
          <a:p>
            <a:endParaRPr lang="en-US" sz="2200"/>
          </a:p>
        </p:txBody>
      </p:sp>
    </p:spTree>
    <p:extLst>
      <p:ext uri="{BB962C8B-B14F-4D97-AF65-F5344CB8AC3E}">
        <p14:creationId xmlns:p14="http://schemas.microsoft.com/office/powerpoint/2010/main" val="3980940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646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7B40-4038-D60A-39E2-BED6A459EF6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Age</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a:prstGeom prst="rect">
            <a:avLst/>
          </a:prstGeom>
        </p:spPr>
        <p:txBody>
          <a:bodyPr>
            <a:noAutofit/>
          </a:bodyPr>
          <a:lstStyle/>
          <a:p>
            <a:pPr marL="0" indent="0">
              <a:spcAft>
                <a:spcPts val="1200"/>
              </a:spcAft>
              <a:buNone/>
            </a:pPr>
            <a:r>
              <a:rPr lang="en-US" sz="2200"/>
              <a:t>You are approaching retirement and recently began working for a young, new manager. He’s highly educated and driven to get results. He also seems to make assumptions about the older employees on the team. Recently, you approached him about being a SME for the upcoming Cerner implementation. You enjoy new technology and understand how it supports the team’s legacy processes.</a:t>
            </a:r>
          </a:p>
          <a:p>
            <a:pPr marL="0" indent="0">
              <a:spcAft>
                <a:spcPts val="1200"/>
              </a:spcAft>
              <a:buNone/>
            </a:pPr>
            <a:r>
              <a:rPr lang="en-US" sz="2200"/>
              <a:t>He tells you, “I’ve already asked Antonio to be our SME. He’s tech-savvy and really understands how this system can help us be more efficient”. Antonio is 30 years younger than you. </a:t>
            </a:r>
          </a:p>
        </p:txBody>
      </p:sp>
    </p:spTree>
    <p:extLst>
      <p:ext uri="{BB962C8B-B14F-4D97-AF65-F5344CB8AC3E}">
        <p14:creationId xmlns:p14="http://schemas.microsoft.com/office/powerpoint/2010/main" val="2121312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57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CC575-7252-A25F-9D06-125B3E22A7B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pPr marL="0" indent="0">
              <a:buNone/>
            </a:pPr>
            <a:r>
              <a:rPr lang="en-US" sz="2200" dirty="0">
                <a:latin typeface="Arial"/>
                <a:cs typeface="Arial"/>
              </a:rPr>
              <a:t>You are the committee chair on a cross-functional project to implement HRO best practices across your healthcare system. All the team members speak English, but it is a second language for Fatima.</a:t>
            </a:r>
          </a:p>
          <a:p>
            <a:r>
              <a:rPr lang="en-US" sz="2200" dirty="0">
                <a:latin typeface="Arial"/>
                <a:cs typeface="Arial"/>
              </a:rPr>
              <a:t>Her accent is strong, and you feel uncomfortable having conversations with Fatima beyond simple small talk and basic work assignments. You know you aren’t maximizing her potential and you’re concerned that she might notice your discomfort. </a:t>
            </a:r>
            <a:endParaRPr lang="en-US" sz="2200" dirty="0"/>
          </a:p>
          <a:p>
            <a:pPr marL="0" indent="0">
              <a:buNone/>
            </a:pPr>
            <a:r>
              <a:rPr lang="en-US" sz="2200" dirty="0">
                <a:latin typeface="Arial"/>
                <a:cs typeface="Arial"/>
              </a:rPr>
              <a:t>You also don’t want to accidentally say the wrong thing or offend her. Particularly with all the events in the news lately, you feel like you could easily and inadvertently say something insensitive.</a:t>
            </a:r>
          </a:p>
        </p:txBody>
      </p:sp>
      <p:sp>
        <p:nvSpPr>
          <p:cNvPr id="2" name="Rectangle 1">
            <a:extLst>
              <a:ext uri="{FF2B5EF4-FFF2-40B4-BE49-F238E27FC236}">
                <a16:creationId xmlns:a16="http://schemas.microsoft.com/office/drawing/2014/main" id="{554FF4B8-7250-6B6C-8F63-EC79F7987630}"/>
              </a:ext>
            </a:extLst>
          </p:cNvPr>
          <p:cNvSpPr/>
          <p:nvPr/>
        </p:nvSpPr>
        <p:spPr>
          <a:xfrm>
            <a:off x="225287" y="4572000"/>
            <a:ext cx="2849217" cy="569843"/>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949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CC575-7252-A25F-9D06-125B3E22A7B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r>
              <a:rPr lang="en-US" sz="2200" dirty="0">
                <a:latin typeface="Arial"/>
                <a:cs typeface="Arial"/>
              </a:rPr>
              <a:t>You’re a federal employee, and your department is about to kick off a project involving your city’s urban areas. You’ve only been with this department for six months, and you’re still learning the ropes. </a:t>
            </a:r>
            <a:endParaRPr lang="en-US"/>
          </a:p>
          <a:p>
            <a:pPr indent="0">
              <a:buNone/>
            </a:pPr>
            <a:r>
              <a:rPr lang="en-US" sz="2200" dirty="0">
                <a:latin typeface="Arial"/>
                <a:cs typeface="Arial"/>
              </a:rPr>
              <a:t>Your manager just selected you to manage this high-profile project. In your one-on-one meeting, she said “I think you’re a great fit for this project. Since you are from the same country, you speak the language of this community.”</a:t>
            </a:r>
          </a:p>
          <a:p>
            <a:pPr indent="0">
              <a:buNone/>
            </a:pPr>
            <a:r>
              <a:rPr lang="en-US" sz="2200" dirty="0">
                <a:latin typeface="Arial"/>
                <a:cs typeface="Arial"/>
              </a:rPr>
              <a:t>You actually grew up in an affluent suburb in the United States, and you’re uncomfortable that other, more qualified people have been passed over.</a:t>
            </a:r>
          </a:p>
        </p:txBody>
      </p:sp>
    </p:spTree>
    <p:extLst>
      <p:ext uri="{BB962C8B-B14F-4D97-AF65-F5344CB8AC3E}">
        <p14:creationId xmlns:p14="http://schemas.microsoft.com/office/powerpoint/2010/main" val="561214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6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Prepare for the Session</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p:txBody>
          <a:bodyPr/>
          <a:lstStyle/>
          <a:p>
            <a:pPr>
              <a:buClr>
                <a:schemeClr val="tx1"/>
              </a:buClr>
            </a:pPr>
            <a:r>
              <a:rPr lang="en-US" sz="2200" b="1">
                <a:solidFill>
                  <a:srgbClr val="7030A0"/>
                </a:solidFill>
              </a:rPr>
              <a:t>Study the DEIA Scenario Practice Session slides, speaker notes, and activity</a:t>
            </a:r>
            <a:r>
              <a:rPr lang="en-US" sz="2200"/>
              <a:t>. While preparing, take notes on key points that resonate with you.</a:t>
            </a:r>
          </a:p>
          <a:p>
            <a:pPr>
              <a:buClr>
                <a:schemeClr val="tx1"/>
              </a:buClr>
            </a:pPr>
            <a:r>
              <a:rPr lang="en-US" sz="2200" b="1">
                <a:solidFill>
                  <a:srgbClr val="7030A0"/>
                </a:solidFill>
              </a:rPr>
              <a:t>If facilitating the session in-person, choose a location. </a:t>
            </a:r>
            <a:r>
              <a:rPr lang="en-US" sz="2200"/>
              <a:t>Ensure you choose a location that is spacious, quiet, and free of distractions.</a:t>
            </a:r>
          </a:p>
          <a:p>
            <a:pPr>
              <a:buClr>
                <a:schemeClr val="tx1"/>
              </a:buClr>
            </a:pPr>
            <a:r>
              <a:rPr lang="en-US" sz="2200" b="1">
                <a:solidFill>
                  <a:srgbClr val="7030A0"/>
                </a:solidFill>
              </a:rPr>
              <a:t>Schedule a meeting request and send </a:t>
            </a:r>
            <a:r>
              <a:rPr lang="en-US" sz="2200" b="1">
                <a:solidFill>
                  <a:srgbClr val="7030A0"/>
                </a:solidFill>
                <a:hlinkClick r:id="rId4" action="ppaction://hlinksldjump"/>
              </a:rPr>
              <a:t>pre-work</a:t>
            </a:r>
            <a:r>
              <a:rPr lang="en-US" sz="2200" b="1">
                <a:solidFill>
                  <a:srgbClr val="7030A0"/>
                </a:solidFill>
              </a:rPr>
              <a:t>. </a:t>
            </a:r>
            <a:r>
              <a:rPr lang="en-US" sz="2200"/>
              <a:t>Include the session time, location, and any details. Ask participants to complete the </a:t>
            </a:r>
            <a:r>
              <a:rPr lang="en-US" sz="2200">
                <a:hlinkClick r:id="rId4" action="ppaction://hlinksldjump"/>
              </a:rPr>
              <a:t>pre-work assignment </a:t>
            </a:r>
            <a:r>
              <a:rPr lang="en-US" sz="2200"/>
              <a:t>prior to the session.</a:t>
            </a:r>
          </a:p>
          <a:p>
            <a:pPr>
              <a:buClr>
                <a:schemeClr val="tx1"/>
              </a:buClr>
            </a:pPr>
            <a:r>
              <a:rPr lang="en-US" sz="2200" b="1">
                <a:solidFill>
                  <a:srgbClr val="7030A0"/>
                </a:solidFill>
              </a:rPr>
              <a:t>Select </a:t>
            </a:r>
            <a:r>
              <a:rPr lang="en-US" sz="2200" b="1" u="sng">
                <a:solidFill>
                  <a:srgbClr val="7030A0"/>
                </a:solidFill>
              </a:rPr>
              <a:t>one</a:t>
            </a:r>
            <a:r>
              <a:rPr lang="en-US" sz="2200" b="1">
                <a:solidFill>
                  <a:srgbClr val="7030A0"/>
                </a:solidFill>
              </a:rPr>
              <a:t> scenario to use in the session. </a:t>
            </a:r>
            <a:r>
              <a:rPr lang="en-US" sz="2200"/>
              <a:t>Review the scenarios in the back of this deck. Select one that resonates with you and the participants. </a:t>
            </a:r>
            <a:r>
              <a:rPr lang="en-US" sz="2200" b="1"/>
              <a:t>Replace slide 23 </a:t>
            </a:r>
            <a:r>
              <a:rPr lang="en-US" sz="2200"/>
              <a:t>with the scenario slide you want to use for this session.</a:t>
            </a:r>
          </a:p>
          <a:p>
            <a:endParaRPr lang="en-US" sz="2200"/>
          </a:p>
        </p:txBody>
      </p:sp>
    </p:spTree>
    <p:custDataLst>
      <p:tags r:id="rId1"/>
    </p:custDataLst>
    <p:extLst>
      <p:ext uri="{BB962C8B-B14F-4D97-AF65-F5344CB8AC3E}">
        <p14:creationId xmlns:p14="http://schemas.microsoft.com/office/powerpoint/2010/main" val="2969946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Family Status</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dirty="0"/>
              <a:t>You and your wife had your first child eight months ago. Your wife has a high-pressure job and a higher salary. You work for a non-profit and care deeply about your job, and you hope to keep growing there. </a:t>
            </a:r>
          </a:p>
          <a:p>
            <a:r>
              <a:rPr lang="en-US" sz="2200" dirty="0"/>
              <a:t>A more senior position in your department just become available, and you told your manager you were interested in the job. She responded by saying “We’re looking closely at David for this position. He’s just more reliable right now.” David hasn’t started a family yet, and you know that you’re more qualified. </a:t>
            </a:r>
          </a:p>
          <a:p>
            <a:endParaRPr lang="en-US" sz="2200" dirty="0"/>
          </a:p>
        </p:txBody>
      </p:sp>
      <p:sp>
        <p:nvSpPr>
          <p:cNvPr id="4" name="Rectangle 3">
            <a:extLst>
              <a:ext uri="{FF2B5EF4-FFF2-40B4-BE49-F238E27FC236}">
                <a16:creationId xmlns:a16="http://schemas.microsoft.com/office/drawing/2014/main" id="{C35CA94A-2897-7A5A-A57B-06328D97F971}"/>
              </a:ext>
            </a:extLst>
          </p:cNvPr>
          <p:cNvSpPr/>
          <p:nvPr/>
        </p:nvSpPr>
        <p:spPr>
          <a:xfrm>
            <a:off x="265043" y="4147930"/>
            <a:ext cx="3631096" cy="1073427"/>
          </a:xfrm>
          <a:prstGeom prst="rect">
            <a:avLst/>
          </a:prstGeom>
          <a:solidFill>
            <a:srgbClr val="323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814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Risk Averse</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You are assigned to a critical project with several other new hires. The project lead has a reputation for being a collaborative team player who manages projects efficiently.</a:t>
            </a:r>
          </a:p>
          <a:p>
            <a:r>
              <a:rPr lang="en-US" sz="2200"/>
              <a:t>In your first meeting, you and your colleagues excitedly bring up new and innovative ideas. You quickly notice that the project lead wants to ‘keep the meeting on track’ and his responses seem to minimize your contributions. </a:t>
            </a:r>
          </a:p>
          <a:p>
            <a:r>
              <a:rPr lang="en-US" sz="2200"/>
              <a:t>He says things like, “We have some reliable processes – let’s stick with what we know works” and, “In my experience, trying approaches like that will impact our timeline. Let’s focus on the basics”. </a:t>
            </a:r>
          </a:p>
          <a:p>
            <a:r>
              <a:rPr lang="en-US" sz="2200"/>
              <a:t>You leave the meeting feeling discouraged and frustrated. </a:t>
            </a:r>
          </a:p>
        </p:txBody>
      </p:sp>
    </p:spTree>
    <p:extLst>
      <p:ext uri="{BB962C8B-B14F-4D97-AF65-F5344CB8AC3E}">
        <p14:creationId xmlns:p14="http://schemas.microsoft.com/office/powerpoint/2010/main" val="2147463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EF5F0E6-3D9A-2536-6E58-155D21891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54" y="2616015"/>
            <a:ext cx="10060692" cy="1625970"/>
          </a:xfrm>
          <a:prstGeom prst="rect">
            <a:avLst/>
          </a:prstGeom>
        </p:spPr>
      </p:pic>
    </p:spTree>
    <p:extLst>
      <p:ext uri="{BB962C8B-B14F-4D97-AF65-F5344CB8AC3E}">
        <p14:creationId xmlns:p14="http://schemas.microsoft.com/office/powerpoint/2010/main" val="292161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nurse is standing with the team when they are discussing his patient.  He overhears the attending saying, “black patients tend to tolerate pain less than most” to the interns and residents who don’t say anything.</a:t>
            </a:r>
          </a:p>
          <a:p>
            <a:endParaRPr lang="en-US" sz="2200"/>
          </a:p>
        </p:txBody>
      </p:sp>
    </p:spTree>
    <p:extLst>
      <p:ext uri="{BB962C8B-B14F-4D97-AF65-F5344CB8AC3E}">
        <p14:creationId xmlns:p14="http://schemas.microsoft.com/office/powerpoint/2010/main" val="1293823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lIns="91440" tIns="45720" rIns="91440" bIns="45720" anchor="t"/>
          <a:lstStyle/>
          <a:p>
            <a:r>
              <a:rPr lang="en-US" sz="2200">
                <a:latin typeface="Arial"/>
                <a:cs typeface="Arial"/>
              </a:rPr>
              <a:t>Female senior resident goes to see a patient.  Her team consists of two female interns, and she knows her intern has seen the patient at least twice that day.  When she walks into the room, the patient says “Nurse, will you heat this coffee up”.  The resident informs the patient that she is his doctor, to which he replies, “About time, I haven’t seen a doctor since I have been here!”</a:t>
            </a:r>
          </a:p>
          <a:p>
            <a:endParaRPr lang="en-US" sz="2200"/>
          </a:p>
        </p:txBody>
      </p:sp>
    </p:spTree>
    <p:extLst>
      <p:ext uri="{BB962C8B-B14F-4D97-AF65-F5344CB8AC3E}">
        <p14:creationId xmlns:p14="http://schemas.microsoft.com/office/powerpoint/2010/main" val="3729659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physician is coming back from parental leave after her daughter’s birth.  Her male supervisor says, “I hope you are done having kids, we need someone to do some real work!” and presents it as a joke.</a:t>
            </a:r>
          </a:p>
        </p:txBody>
      </p:sp>
    </p:spTree>
    <p:extLst>
      <p:ext uri="{BB962C8B-B14F-4D97-AF65-F5344CB8AC3E}">
        <p14:creationId xmlns:p14="http://schemas.microsoft.com/office/powerpoint/2010/main" val="2719785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4B33B-940D-4C53-8ECC-7DF5375F2859}"/>
              </a:ext>
            </a:extLst>
          </p:cNvPr>
          <p:cNvSpPr>
            <a:spLocks noGrp="1"/>
          </p:cNvSpPr>
          <p:nvPr>
            <p:ph type="title"/>
          </p:nvPr>
        </p:nvSpPr>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
        <p:nvSpPr>
          <p:cNvPr id="5" name="Content Placeholder 4">
            <a:extLst>
              <a:ext uri="{FF2B5EF4-FFF2-40B4-BE49-F238E27FC236}">
                <a16:creationId xmlns:a16="http://schemas.microsoft.com/office/drawing/2014/main" id="{068389C0-5F7E-FAC3-1EB3-DBE6CA07206D}"/>
              </a:ext>
            </a:extLst>
          </p:cNvPr>
          <p:cNvSpPr>
            <a:spLocks noGrp="1"/>
          </p:cNvSpPr>
          <p:nvPr>
            <p:ph sz="quarter" idx="10"/>
          </p:nvPr>
        </p:nvSpPr>
        <p:spPr/>
        <p:txBody>
          <a:bodyPr/>
          <a:lstStyle/>
          <a:p>
            <a:r>
              <a:rPr lang="en-US" sz="2200"/>
              <a:t>A patient checks into the hospital for an outpatient procedure. A man walks into the patient's room wearing blue scrubs and the patient says, “Hello Doctor!” The man says, ”Hello there, I’m actually a nurse, my name is Brian, and I am here to take your vitals.” The patient looking shocked, responds, “You’re a nurse? I didn’t know men could be nurses. Are you gay?”</a:t>
            </a:r>
          </a:p>
        </p:txBody>
      </p:sp>
    </p:spTree>
    <p:extLst>
      <p:ext uri="{BB962C8B-B14F-4D97-AF65-F5344CB8AC3E}">
        <p14:creationId xmlns:p14="http://schemas.microsoft.com/office/powerpoint/2010/main" val="263862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lIns="91440" tIns="45720" rIns="91440" bIns="45720" anchor="t"/>
          <a:lstStyle/>
          <a:p>
            <a:r>
              <a:rPr lang="en-US" sz="2200">
                <a:latin typeface="Arial"/>
                <a:cs typeface="Arial"/>
              </a:rPr>
              <a:t>You are the Director for a large VA medical center. Your office just hired a new administrative assistant, Ashley. She’s very personable and intelligent, and she gets along really well with everyone in the office. </a:t>
            </a:r>
            <a:endParaRPr lang="en-US" sz="2200"/>
          </a:p>
          <a:p>
            <a:r>
              <a:rPr lang="en-US" sz="2200">
                <a:latin typeface="Arial"/>
                <a:cs typeface="Arial"/>
              </a:rPr>
              <a:t>During her first week on the job, at an office happy hour, you overhear her tell a colleague “My friends call me </a:t>
            </a:r>
            <a:r>
              <a:rPr lang="en-US" sz="2200" err="1">
                <a:latin typeface="Arial"/>
                <a:cs typeface="Arial"/>
              </a:rPr>
              <a:t>Smashley</a:t>
            </a:r>
            <a:r>
              <a:rPr lang="en-US" sz="2200">
                <a:latin typeface="Arial"/>
                <a:cs typeface="Arial"/>
              </a:rPr>
              <a:t>. It’s my nickname.”  The Intern Coordinator thought the nickname was hilarious, and now everyone is the office is calling her “</a:t>
            </a:r>
            <a:r>
              <a:rPr lang="en-US" sz="2200" err="1">
                <a:latin typeface="Arial"/>
                <a:cs typeface="Arial"/>
              </a:rPr>
              <a:t>Smashley</a:t>
            </a:r>
            <a:r>
              <a:rPr lang="en-US" sz="2200">
                <a:latin typeface="Arial"/>
                <a:cs typeface="Arial"/>
              </a:rPr>
              <a:t>.” </a:t>
            </a:r>
            <a:endParaRPr lang="en-US" sz="2200"/>
          </a:p>
          <a:p>
            <a:r>
              <a:rPr lang="en-US" sz="2200">
                <a:latin typeface="Arial"/>
                <a:cs typeface="Arial"/>
              </a:rPr>
              <a:t>The name makes you uncomfortable, as you know the term has multiple inappropriate subtexts. But, since she gave herself the nickname, you’re not sure if you should interfere. A few weeks later, you overhear one of the supervisors making sexual insinuations and jokes about the new intern and her nickname. </a:t>
            </a:r>
            <a:endParaRPr lang="en-US" sz="2200"/>
          </a:p>
        </p:txBody>
      </p:sp>
    </p:spTree>
    <p:extLst>
      <p:ext uri="{BB962C8B-B14F-4D97-AF65-F5344CB8AC3E}">
        <p14:creationId xmlns:p14="http://schemas.microsoft.com/office/powerpoint/2010/main" val="2911711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The medical team is rounding on a patient at the bedside. You are the senior resident on the team. The first call intern is a woman, and she starts the conversation with the patient. After being greeted, the patient says “There’s the pretty doctor! I’m a movie producer and I have a role for you”</a:t>
            </a:r>
          </a:p>
        </p:txBody>
      </p:sp>
    </p:spTree>
    <p:extLst>
      <p:ext uri="{BB962C8B-B14F-4D97-AF65-F5344CB8AC3E}">
        <p14:creationId xmlns:p14="http://schemas.microsoft.com/office/powerpoint/2010/main" val="683038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Male provider walks into patient room with his team consisting of all women (residents, interns, students).  The patient is 85 years old and generally very sweet.  He says, “Look at all these beautiful women!  You are a lucky guy!”.</a:t>
            </a:r>
          </a:p>
          <a:p>
            <a:endParaRPr lang="en-US" sz="2200"/>
          </a:p>
        </p:txBody>
      </p:sp>
    </p:spTree>
    <p:extLst>
      <p:ext uri="{BB962C8B-B14F-4D97-AF65-F5344CB8AC3E}">
        <p14:creationId xmlns:p14="http://schemas.microsoft.com/office/powerpoint/2010/main" val="3416795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Facilitation Tips</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62263" y="1741404"/>
            <a:ext cx="10855036" cy="4351338"/>
          </a:xfrm>
        </p:spPr>
        <p:txBody>
          <a:bodyPr/>
          <a:lstStyle/>
          <a:p>
            <a:pPr>
              <a:buClr>
                <a:schemeClr val="tx1"/>
              </a:buClr>
            </a:pPr>
            <a:r>
              <a:rPr lang="en-US" sz="2200" b="1" dirty="0">
                <a:solidFill>
                  <a:srgbClr val="7030A0"/>
                </a:solidFill>
              </a:rPr>
              <a:t>Lead, don’t lecture. </a:t>
            </a:r>
            <a:r>
              <a:rPr lang="en-US" sz="2200" dirty="0"/>
              <a:t>Participants should be sharing and discussing more than you talk and teach. Encourage participation from everyone to ensure it is a robust discussion.</a:t>
            </a:r>
          </a:p>
          <a:p>
            <a:pPr>
              <a:buClr>
                <a:schemeClr val="tx1"/>
              </a:buClr>
            </a:pPr>
            <a:r>
              <a:rPr lang="en-US" sz="2200" b="1" dirty="0">
                <a:solidFill>
                  <a:srgbClr val="7030A0"/>
                </a:solidFill>
              </a:rPr>
              <a:t>Ask questions. </a:t>
            </a:r>
            <a:r>
              <a:rPr lang="en-US" sz="2200" dirty="0"/>
              <a:t>Allow participants to discover their own answers and make their own connections. When someone asks a question, respond, “Does anyone have thoughts on that?” Or “Who would like to build on what [name] said?” Expand upon or clarify only as needed.</a:t>
            </a:r>
          </a:p>
          <a:p>
            <a:pPr>
              <a:buClr>
                <a:schemeClr val="tx1"/>
              </a:buClr>
            </a:pPr>
            <a:r>
              <a:rPr lang="en-US" sz="2200" b="1" dirty="0">
                <a:solidFill>
                  <a:srgbClr val="7030A0"/>
                </a:solidFill>
              </a:rPr>
              <a:t>Provide a psychologically safe space. </a:t>
            </a:r>
            <a:r>
              <a:rPr lang="en-US" sz="2200" dirty="0"/>
              <a:t>As a facilitator, your role is to create a safe, comfortable, impartial, and inspirational experience. This topic can lead to sensitive discussions. Encourage participants to fully engage and share openly and honestly.</a:t>
            </a:r>
          </a:p>
          <a:p>
            <a:pPr marL="398462" indent="-342900">
              <a:buClr>
                <a:schemeClr val="tx1"/>
              </a:buClr>
              <a:buFont typeface="Arial" panose="020B0604020202020204" pitchFamily="34" charset="0"/>
              <a:buChar char="•"/>
            </a:pPr>
            <a:r>
              <a:rPr lang="en-US" sz="2200" dirty="0"/>
              <a:t>See the </a:t>
            </a:r>
            <a:r>
              <a:rPr lang="en-US" sz="2200" dirty="0">
                <a:hlinkClick r:id="rId5"/>
              </a:rPr>
              <a:t>Psychological Safety </a:t>
            </a:r>
            <a:r>
              <a:rPr lang="en-US" sz="2200" dirty="0"/>
              <a:t>topic in the Impact Platform for more best practices</a:t>
            </a:r>
          </a:p>
          <a:p>
            <a:pPr>
              <a:buClr>
                <a:schemeClr val="tx1"/>
              </a:buClr>
            </a:pPr>
            <a:r>
              <a:rPr lang="en-US" sz="2200" dirty="0"/>
              <a:t>	</a:t>
            </a:r>
          </a:p>
          <a:p>
            <a:pPr>
              <a:buClr>
                <a:schemeClr val="tx1"/>
              </a:buClr>
            </a:pPr>
            <a:endParaRPr lang="en-US" sz="2200" dirty="0"/>
          </a:p>
        </p:txBody>
      </p:sp>
    </p:spTree>
    <p:custDataLst>
      <p:tags r:id="rId1"/>
    </p:custDataLst>
    <p:extLst>
      <p:ext uri="{BB962C8B-B14F-4D97-AF65-F5344CB8AC3E}">
        <p14:creationId xmlns:p14="http://schemas.microsoft.com/office/powerpoint/2010/main" val="1664820393"/>
      </p:ext>
    </p:extLst>
  </p:cSld>
  <p:clrMapOvr>
    <a:masterClrMapping/>
  </p:clrMapOvr>
  <p:extLst>
    <p:ext uri="{6950BFC3-D8DA-4A85-94F7-54DA5524770B}">
      <p188:commentRel xmlns:p188="http://schemas.microsoft.com/office/powerpoint/2018/8/main" r:id="rId4"/>
    </p:ext>
  </p:extLs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patient tells a nurse that she is uncomfortable with a provider because she feels like he touched her inappropriately during the exam.  She asks the nurse not to say anything because she “just wants to move on”.  How should the nurse respond?</a:t>
            </a:r>
          </a:p>
          <a:p>
            <a:endParaRPr lang="en-US" sz="2200"/>
          </a:p>
        </p:txBody>
      </p:sp>
    </p:spTree>
    <p:extLst>
      <p:ext uri="{BB962C8B-B14F-4D97-AF65-F5344CB8AC3E}">
        <p14:creationId xmlns:p14="http://schemas.microsoft.com/office/powerpoint/2010/main" val="34136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An interprofessional group is working on a project about CAUTIs.  One of the team members looks at another team member and says, “you look hot today! Wow!  Do you have a hot date?”  What are options available to the other team members to address this comment?</a:t>
            </a:r>
          </a:p>
          <a:p>
            <a:endParaRPr lang="en-US" sz="2200"/>
          </a:p>
        </p:txBody>
      </p:sp>
    </p:spTree>
    <p:extLst>
      <p:ext uri="{BB962C8B-B14F-4D97-AF65-F5344CB8AC3E}">
        <p14:creationId xmlns:p14="http://schemas.microsoft.com/office/powerpoint/2010/main" val="1976968588"/>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resident sends a Microsoft Teams message to a nurse that seems very flirty.  The nurse is uninterested in this interaction and tries to change subjects, but the resident keeps making suggestive comments.  The nurse mentions she has a boyfriend, thinking that will shut down the conversation, but he persists. What should the nurse do in this setting?</a:t>
            </a:r>
          </a:p>
          <a:p>
            <a:endParaRPr lang="en-US" sz="2200"/>
          </a:p>
        </p:txBody>
      </p:sp>
    </p:spTree>
    <p:extLst>
      <p:ext uri="{BB962C8B-B14F-4D97-AF65-F5344CB8AC3E}">
        <p14:creationId xmlns:p14="http://schemas.microsoft.com/office/powerpoint/2010/main" val="3288948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lIns="91440" tIns="45720" rIns="91440" bIns="45720" anchor="t"/>
          <a:lstStyle/>
          <a:p>
            <a:r>
              <a:rPr lang="en-US" sz="2200">
                <a:latin typeface="Arial"/>
                <a:cs typeface="Arial"/>
              </a:rPr>
              <a:t>Peter is a new employee on your team. You invite Peter to lunch with you and notice that your supervisor, Bruce, and several other colleagues are eating at a table near you. In a hushed tone, Bruce starts telling jokes about LGBTQ+ people to everyone sitting around him. The people laugh and then others begin to tell inappropriate jokes about LGBTQ+ people as well. </a:t>
            </a:r>
            <a:endParaRPr lang="en-US" sz="2200"/>
          </a:p>
          <a:p>
            <a:r>
              <a:rPr lang="en-US" sz="2200"/>
              <a:t>The next day, during Bruce’s first 1:1 with Peter, he shares that he wants him to feel welcome and to let him know he experiences anything that makes him uncomfortable. </a:t>
            </a:r>
          </a:p>
          <a:p>
            <a:r>
              <a:rPr lang="en-US" sz="2200">
                <a:latin typeface="Arial"/>
                <a:cs typeface="Arial"/>
              </a:rPr>
              <a:t>Peter doesn’t say anything to Bruce but shares with you that he’s not sure if it’s actually safe to speak up. </a:t>
            </a:r>
            <a:endParaRPr lang="en-US" sz="2200"/>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 Identity</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Tree>
    <p:extLst>
      <p:ext uri="{BB962C8B-B14F-4D97-AF65-F5344CB8AC3E}">
        <p14:creationId xmlns:p14="http://schemas.microsoft.com/office/powerpoint/2010/main" val="766808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0D3EA4-AF69-EC78-6142-B4F9C044A695}"/>
              </a:ext>
            </a:extLst>
          </p:cNvPr>
          <p:cNvSpPr>
            <a:spLocks noGrp="1"/>
          </p:cNvSpPr>
          <p:nvPr>
            <p:ph sz="quarter" idx="10"/>
          </p:nvPr>
        </p:nvSpPr>
        <p:spPr/>
        <p:txBody>
          <a:bodyPr/>
          <a:lstStyle/>
          <a:p>
            <a:r>
              <a:rPr lang="en-US" sz="2200"/>
              <a:t>You are part of an organizational effectiveness team working on lots of complex and interesting projects for your VISN. </a:t>
            </a:r>
          </a:p>
          <a:p>
            <a:r>
              <a:rPr lang="en-US" sz="2200"/>
              <a:t>Justine, one of the team’s most important contributors, is transgender and has been going through her transition over the last twelve months. She has been open about her  transition, and people tend to be respectful when the topic comes up. </a:t>
            </a:r>
          </a:p>
          <a:p>
            <a:r>
              <a:rPr lang="en-US" sz="2200"/>
              <a:t>However, you have noticed that she seems to be less included in team meetings and informal work discussions than in the past. You also notice that she seems to be less in demand for more visible tasks, like presentations to executive leadership, even though she has led out on these tasks successfully in the past.</a:t>
            </a:r>
          </a:p>
        </p:txBody>
      </p:sp>
      <p:sp>
        <p:nvSpPr>
          <p:cNvPr id="6" name="Title 2">
            <a:extLst>
              <a:ext uri="{FF2B5EF4-FFF2-40B4-BE49-F238E27FC236}">
                <a16:creationId xmlns:a16="http://schemas.microsoft.com/office/drawing/2014/main" id="{D375B190-37F2-33C0-0B8A-313A83194C8B}"/>
              </a:ext>
            </a:extLst>
          </p:cNvPr>
          <p:cNvSpPr>
            <a:spLocks noGrp="1"/>
          </p:cNvSpPr>
          <p:nvPr>
            <p:ph type="title"/>
          </p:nvPr>
        </p:nvSpPr>
        <p:spPr>
          <a:xfrm>
            <a:off x="4157663" y="349250"/>
            <a:ext cx="7845425" cy="781050"/>
          </a:xfrm>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 Identity</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Tree>
    <p:extLst>
      <p:ext uri="{BB962C8B-B14F-4D97-AF65-F5344CB8AC3E}">
        <p14:creationId xmlns:p14="http://schemas.microsoft.com/office/powerpoint/2010/main" val="2399199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Gender Identity</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You are in your primary care clinic working with a male to female transgender medical assistant. At the end of your appointment, you tell the patient that your MA will be back to give her the flu shot. The patient then says “okay great, that tranny nurse is so nice”. </a:t>
            </a:r>
          </a:p>
        </p:txBody>
      </p:sp>
    </p:spTree>
    <p:extLst>
      <p:ext uri="{BB962C8B-B14F-4D97-AF65-F5344CB8AC3E}">
        <p14:creationId xmlns:p14="http://schemas.microsoft.com/office/powerpoint/2010/main" val="2976714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Sexual Orientation</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patient has the TV going in the room where a news story is discussing gay rights. The patient says to the provider, “look at these </a:t>
            </a:r>
            <a:r>
              <a:rPr lang="en-US" sz="2200" err="1"/>
              <a:t>Fagg@ts</a:t>
            </a:r>
            <a:r>
              <a:rPr lang="en-US" sz="2200"/>
              <a:t>!”  What should the provider say?  Variations on this can be using the N-word, or more complicated by making it a derogatory comment along political lines.</a:t>
            </a:r>
          </a:p>
        </p:txBody>
      </p:sp>
    </p:spTree>
    <p:extLst>
      <p:ext uri="{BB962C8B-B14F-4D97-AF65-F5344CB8AC3E}">
        <p14:creationId xmlns:p14="http://schemas.microsoft.com/office/powerpoint/2010/main" val="698884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7B40-4038-D60A-39E2-BED6A459EF6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Age</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a:prstGeom prst="rect">
            <a:avLst/>
          </a:prstGeom>
        </p:spPr>
        <p:txBody>
          <a:bodyPr>
            <a:noAutofit/>
          </a:bodyPr>
          <a:lstStyle/>
          <a:p>
            <a:pPr marL="0" indent="0">
              <a:spcAft>
                <a:spcPts val="1200"/>
              </a:spcAft>
              <a:buNone/>
            </a:pPr>
            <a:r>
              <a:rPr lang="en-US" sz="2200"/>
              <a:t>You have three direct reports who are interested in attending your profession’s annual conference, but you only have enough in the budget to send one of them.</a:t>
            </a:r>
          </a:p>
          <a:p>
            <a:pPr marL="0" indent="0">
              <a:spcAft>
                <a:spcPts val="1200"/>
              </a:spcAft>
              <a:buNone/>
            </a:pPr>
            <a:r>
              <a:rPr lang="en-US" sz="2200"/>
              <a:t>Angelo is quiet and reserved.  His work seems good so far, but it’s been hard to make a connection with him. </a:t>
            </a:r>
          </a:p>
          <a:p>
            <a:r>
              <a:rPr lang="en-US" sz="2200"/>
              <a:t>Li is the oldest on your team and was interim manager before you were hired.  She has been friendly but sometimes pushes back on your decision making. </a:t>
            </a:r>
            <a:endParaRPr lang="en-US" sz="2200" b="1"/>
          </a:p>
          <a:p>
            <a:pPr>
              <a:spcAft>
                <a:spcPts val="1200"/>
              </a:spcAft>
            </a:pPr>
            <a:r>
              <a:rPr lang="en-US" sz="2200"/>
              <a:t>Mina is the youngest on your team but has lots of potential.  She reminds you of yourself at that age and you believe she would really benefit from the conference experience and be willing to share what she learns with the rest of the team. You decide to send Mina. </a:t>
            </a:r>
          </a:p>
        </p:txBody>
      </p:sp>
    </p:spTree>
    <p:extLst>
      <p:ext uri="{BB962C8B-B14F-4D97-AF65-F5344CB8AC3E}">
        <p14:creationId xmlns:p14="http://schemas.microsoft.com/office/powerpoint/2010/main" val="3140387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7B40-4038-D60A-39E2-BED6A459EF6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Age</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a:prstGeom prst="rect">
            <a:avLst/>
          </a:prstGeom>
        </p:spPr>
        <p:txBody>
          <a:bodyPr>
            <a:noAutofit/>
          </a:bodyPr>
          <a:lstStyle/>
          <a:p>
            <a:pPr marL="0" indent="0">
              <a:spcAft>
                <a:spcPts val="1200"/>
              </a:spcAft>
              <a:buNone/>
            </a:pPr>
            <a:r>
              <a:rPr lang="en-US" sz="2200"/>
              <a:t>Beth just graduated from college and is starting her first job at as a Medical Assistant. She is having lunch in the breakroom with some of her co-workers discussing future job roles they are interested in pursuing. Two older employees sitting at the next table overhear the conversation and comment in a joking manner, “You millennials are all looking for promotions you haven’t earned.”</a:t>
            </a:r>
            <a:endParaRPr lang="en-US" sz="2200" b="1"/>
          </a:p>
        </p:txBody>
      </p:sp>
    </p:spTree>
    <p:extLst>
      <p:ext uri="{BB962C8B-B14F-4D97-AF65-F5344CB8AC3E}">
        <p14:creationId xmlns:p14="http://schemas.microsoft.com/office/powerpoint/2010/main" val="763834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CC575-7252-A25F-9D06-125B3E22A7B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a:t>A group of coworkers are consistently commenting on Abdul’s turban and attire and mimicking his mannerisms in a flamboyant way. They all have a laugh, and the behavior is consistent and ongoing. </a:t>
            </a:r>
          </a:p>
        </p:txBody>
      </p:sp>
    </p:spTree>
    <p:extLst>
      <p:ext uri="{BB962C8B-B14F-4D97-AF65-F5344CB8AC3E}">
        <p14:creationId xmlns:p14="http://schemas.microsoft.com/office/powerpoint/2010/main" val="274692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F70D95-51A7-45E5-8155-628D5A56314C}"/>
              </a:ext>
            </a:extLst>
          </p:cNvPr>
          <p:cNvSpPr>
            <a:spLocks noGrp="1"/>
          </p:cNvSpPr>
          <p:nvPr>
            <p:ph type="title"/>
          </p:nvPr>
        </p:nvSpPr>
        <p:spPr/>
        <p:txBody>
          <a:bodyPr>
            <a:noAutofit/>
          </a:bodyPr>
          <a:lstStyle/>
          <a:p>
            <a:r>
              <a:rPr lang="en-US" sz="4000" b="1">
                <a:solidFill>
                  <a:schemeClr val="tx1">
                    <a:lumMod val="75000"/>
                    <a:lumOff val="25000"/>
                  </a:schemeClr>
                </a:solidFill>
                <a:latin typeface="Arial" panose="020B0604020202020204" pitchFamily="34" charset="0"/>
                <a:cs typeface="Arial" panose="020B0604020202020204" pitchFamily="34" charset="0"/>
              </a:rPr>
              <a:t>Tips for Facilitating Virtually</a:t>
            </a:r>
          </a:p>
        </p:txBody>
      </p:sp>
      <p:sp>
        <p:nvSpPr>
          <p:cNvPr id="2" name="Content Placeholder 1">
            <a:extLst>
              <a:ext uri="{FF2B5EF4-FFF2-40B4-BE49-F238E27FC236}">
                <a16:creationId xmlns:a16="http://schemas.microsoft.com/office/drawing/2014/main" id="{3CACCE50-AF88-4B73-B453-566543CEE791}"/>
              </a:ext>
            </a:extLst>
          </p:cNvPr>
          <p:cNvSpPr>
            <a:spLocks noGrp="1"/>
          </p:cNvSpPr>
          <p:nvPr>
            <p:ph idx="1"/>
          </p:nvPr>
        </p:nvSpPr>
        <p:spPr>
          <a:xfrm>
            <a:off x="838200" y="1747247"/>
            <a:ext cx="10855036" cy="4351338"/>
          </a:xfrm>
        </p:spPr>
        <p:txBody>
          <a:bodyPr/>
          <a:lstStyle/>
          <a:p>
            <a:pPr>
              <a:buClr>
                <a:schemeClr val="tx1"/>
              </a:buClr>
            </a:pPr>
            <a:r>
              <a:rPr lang="en-US" sz="2200" b="1">
                <a:solidFill>
                  <a:srgbClr val="7030A0"/>
                </a:solidFill>
              </a:rPr>
              <a:t>Make sure your technology works. </a:t>
            </a:r>
            <a:r>
              <a:rPr lang="en-US" sz="2200">
                <a:solidFill>
                  <a:schemeClr val="tx1"/>
                </a:solidFill>
              </a:rPr>
              <a:t>Be sure to log in early, test your virtual platform, and close any other applications on your computer to maximize connection speed.</a:t>
            </a:r>
          </a:p>
          <a:p>
            <a:pPr>
              <a:buClr>
                <a:schemeClr val="tx1"/>
              </a:buClr>
            </a:pPr>
            <a:r>
              <a:rPr lang="en-US" sz="2200" b="1">
                <a:solidFill>
                  <a:srgbClr val="7030A0"/>
                </a:solidFill>
              </a:rPr>
              <a:t>Use the chat feature effectively. </a:t>
            </a:r>
            <a:r>
              <a:rPr lang="en-US" sz="2200">
                <a:solidFill>
                  <a:schemeClr val="tx1"/>
                </a:solidFill>
              </a:rPr>
              <a:t>Keep the session engaging by asking thought-provoking questions and encouraging participation involvement. </a:t>
            </a:r>
          </a:p>
          <a:p>
            <a:pPr>
              <a:buClr>
                <a:schemeClr val="tx1"/>
              </a:buClr>
            </a:pPr>
            <a:r>
              <a:rPr lang="en-US" sz="2200" b="1">
                <a:solidFill>
                  <a:srgbClr val="7030A0"/>
                </a:solidFill>
              </a:rPr>
              <a:t>Give clear instructions for small-group work in breakouts. </a:t>
            </a:r>
            <a:r>
              <a:rPr lang="en-US" sz="2200">
                <a:solidFill>
                  <a:schemeClr val="tx1"/>
                </a:solidFill>
              </a:rPr>
              <a:t>Enter any questions and activity instructions into the chat feature.</a:t>
            </a:r>
          </a:p>
          <a:p>
            <a:pPr>
              <a:buClr>
                <a:schemeClr val="tx1"/>
              </a:buClr>
            </a:pPr>
            <a:r>
              <a:rPr lang="en-US" sz="2200" b="1">
                <a:solidFill>
                  <a:srgbClr val="7030A0"/>
                </a:solidFill>
              </a:rPr>
              <a:t>Discourage multi-tasking. </a:t>
            </a:r>
            <a:r>
              <a:rPr lang="en-US" sz="2200">
                <a:solidFill>
                  <a:schemeClr val="tx1"/>
                </a:solidFill>
              </a:rPr>
              <a:t>At the start of the session, ask participants for their complete attention and engagement and to please refrain from multi-tasking.</a:t>
            </a:r>
          </a:p>
          <a:p>
            <a:pPr>
              <a:buClr>
                <a:schemeClr val="tx1"/>
              </a:buClr>
            </a:pPr>
            <a:r>
              <a:rPr lang="en-US" sz="2200" b="1">
                <a:solidFill>
                  <a:srgbClr val="7030A0"/>
                </a:solidFill>
              </a:rPr>
              <a:t>Manage your time. </a:t>
            </a:r>
            <a:r>
              <a:rPr lang="en-US" sz="2200">
                <a:solidFill>
                  <a:schemeClr val="tx1"/>
                </a:solidFill>
              </a:rPr>
              <a:t>Start and end the session on time and manage the timing of the practice activity.</a:t>
            </a:r>
          </a:p>
          <a:p>
            <a:pPr>
              <a:buClr>
                <a:schemeClr val="tx1"/>
              </a:buClr>
            </a:pPr>
            <a:endParaRPr lang="en-US" sz="2200">
              <a:solidFill>
                <a:schemeClr val="tx1"/>
              </a:solidFill>
            </a:endParaRPr>
          </a:p>
          <a:p>
            <a:pPr>
              <a:buClr>
                <a:schemeClr val="tx1"/>
              </a:buClr>
            </a:pPr>
            <a:endParaRPr lang="en-US" sz="2200"/>
          </a:p>
          <a:p>
            <a:pPr>
              <a:buClr>
                <a:schemeClr val="tx1"/>
              </a:buClr>
            </a:pPr>
            <a:endParaRPr lang="en-US" sz="2200"/>
          </a:p>
        </p:txBody>
      </p:sp>
    </p:spTree>
    <p:custDataLst>
      <p:tags r:id="rId1"/>
    </p:custDataLst>
    <p:extLst>
      <p:ext uri="{BB962C8B-B14F-4D97-AF65-F5344CB8AC3E}">
        <p14:creationId xmlns:p14="http://schemas.microsoft.com/office/powerpoint/2010/main" val="3213920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Natural Origin</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lIns="91440" tIns="45720" rIns="91440" bIns="45720" anchor="t"/>
          <a:lstStyle/>
          <a:p>
            <a:r>
              <a:rPr lang="en-US" sz="2200" dirty="0">
                <a:latin typeface="Arial"/>
                <a:cs typeface="Arial"/>
              </a:rPr>
              <a:t>You are a recruiter for your Medical Center. Your manager is helping you source candidates for an important executive position. She tells you that she has narrowed the candidates down to three from the names you recommended.</a:t>
            </a:r>
          </a:p>
          <a:p>
            <a:r>
              <a:rPr lang="en-US" sz="2200" dirty="0">
                <a:latin typeface="Arial"/>
                <a:cs typeface="Arial"/>
              </a:rPr>
              <a:t>However, you’re not confident in her decision. All the candidates she chose are very similar to the existing executives in the hospital. There is one candidate in particular that she has overlooked. The candidate has a foreign name, but he is extremely qualified for the job, even more so than the ones she selected.</a:t>
            </a:r>
          </a:p>
          <a:p>
            <a:endParaRPr lang="en-US" sz="2200"/>
          </a:p>
        </p:txBody>
      </p:sp>
    </p:spTree>
    <p:extLst>
      <p:ext uri="{BB962C8B-B14F-4D97-AF65-F5344CB8AC3E}">
        <p14:creationId xmlns:p14="http://schemas.microsoft.com/office/powerpoint/2010/main" val="3380975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provider comes to see a patient after the nurse calls with a concern about his mental status.  </a:t>
            </a:r>
          </a:p>
          <a:p>
            <a:r>
              <a:rPr lang="en-US" sz="2200"/>
              <a:t>While assessing the patient, the provider explains that there his nurse was concerned that he wasn’t thinking as clearly in the afternoon as he was in the morning.  </a:t>
            </a:r>
          </a:p>
          <a:p>
            <a:r>
              <a:rPr lang="en-US" sz="2200"/>
              <a:t>The patient replies, “Oh, you mean the Asian one? She barely speaks English; how would she know?”</a:t>
            </a:r>
          </a:p>
          <a:p>
            <a:endParaRPr lang="en-US" sz="2200"/>
          </a:p>
        </p:txBody>
      </p:sp>
    </p:spTree>
    <p:extLst>
      <p:ext uri="{BB962C8B-B14F-4D97-AF65-F5344CB8AC3E}">
        <p14:creationId xmlns:p14="http://schemas.microsoft.com/office/powerpoint/2010/main" val="2700639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National Origin</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65-year-old man is admitted for heart failure. A resident, Drishti, walks into the room and introduces herself. The patient asks, “Where are you from”.  </a:t>
            </a:r>
          </a:p>
          <a:p>
            <a:r>
              <a:rPr lang="en-US" sz="2200"/>
              <a:t>When the resident says Denver, the patient replies, “Yes, but where are you FROM </a:t>
            </a:r>
            <a:r>
              <a:rPr lang="en-US" sz="2200" err="1"/>
              <a:t>from</a:t>
            </a:r>
            <a:r>
              <a:rPr lang="en-US" sz="2200"/>
              <a:t>?”</a:t>
            </a:r>
          </a:p>
          <a:p>
            <a:endParaRPr lang="en-US" sz="2200"/>
          </a:p>
        </p:txBody>
      </p:sp>
    </p:spTree>
    <p:extLst>
      <p:ext uri="{BB962C8B-B14F-4D97-AF65-F5344CB8AC3E}">
        <p14:creationId xmlns:p14="http://schemas.microsoft.com/office/powerpoint/2010/main" val="800595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Family Status</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Maria had a wonderful interview and was clearly the strongest candidate for the role. When </a:t>
            </a:r>
            <a:r>
              <a:rPr lang="en-US" sz="2200" err="1"/>
              <a:t>Jabar</a:t>
            </a:r>
            <a:r>
              <a:rPr lang="en-US" sz="2200"/>
              <a:t>, the hiring manager, calls to tell her that she would be receiving an offer letter, she verbally accepted sharing that she was excited and mentioning that she was expecting a baby. </a:t>
            </a:r>
          </a:p>
          <a:p>
            <a:r>
              <a:rPr lang="en-US" sz="2200"/>
              <a:t>After the call, </a:t>
            </a:r>
            <a:r>
              <a:rPr lang="en-US" sz="2200" err="1"/>
              <a:t>Jabar</a:t>
            </a:r>
            <a:r>
              <a:rPr lang="en-US" sz="2200"/>
              <a:t> decided not to send her the offer letter. With a new EHR system being implemented during Maria's potential parental leave, the office would just be stretched too thin. He extended an offer to another candidate with more availability.</a:t>
            </a:r>
          </a:p>
          <a:p>
            <a:endParaRPr lang="en-US" sz="2200"/>
          </a:p>
        </p:txBody>
      </p:sp>
    </p:spTree>
    <p:extLst>
      <p:ext uri="{BB962C8B-B14F-4D97-AF65-F5344CB8AC3E}">
        <p14:creationId xmlns:p14="http://schemas.microsoft.com/office/powerpoint/2010/main" val="4003676635"/>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Personality</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a:lstStyle/>
          <a:p>
            <a:r>
              <a:rPr lang="en-US" sz="2200"/>
              <a:t>A new position has become available at an international organization. It’s your dream job, and you’d need to relocate to another country where you have no friends or family.</a:t>
            </a:r>
          </a:p>
          <a:p>
            <a:r>
              <a:rPr lang="en-US" sz="2200"/>
              <a:t>You have some connections in the organization, and you hear rumors that the other candidates who applied are very expressive, outgoing and personable. You believe you are more skilled and qualified, but you are an introvert; and while you form strong relationships, it can tend to take time.</a:t>
            </a:r>
          </a:p>
        </p:txBody>
      </p:sp>
    </p:spTree>
    <p:extLst>
      <p:ext uri="{BB962C8B-B14F-4D97-AF65-F5344CB8AC3E}">
        <p14:creationId xmlns:p14="http://schemas.microsoft.com/office/powerpoint/2010/main" val="4233622284"/>
      </p:ext>
    </p:extLst>
  </p:cSld>
  <p:clrMapOvr>
    <a:masterClrMapping/>
  </p:clrMapOvr>
  <p:extLst>
    <p:ext uri="{6950BFC3-D8DA-4A85-94F7-54DA5524770B}">
      <p188:commentRel xmlns:p188="http://schemas.microsoft.com/office/powerpoint/2018/8/main" r:id="rId3"/>
    </p:ext>
  </p:extLs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lIns="91440" tIns="45720" rIns="91440" bIns="45720" anchor="t">
            <a:normAutofit/>
          </a:bodyPr>
          <a:lstStyle/>
          <a:p>
            <a:pPr marL="0" indent="0">
              <a:buNone/>
            </a:pPr>
            <a:r>
              <a:rPr lang="en-US" sz="2200"/>
              <a:t>You observe some specific dietary restrictions as part of your religious beliefs. You work with a team of social workers and going out to lunch each week is an important part of your team’s culture.</a:t>
            </a:r>
          </a:p>
          <a:p>
            <a:r>
              <a:rPr lang="en-US" sz="2200">
                <a:latin typeface="Arial"/>
                <a:cs typeface="Arial"/>
              </a:rPr>
              <a:t>Your team is starting to take liberties with your dietary restrictions and becoming flippant about how “inconvenient” it is to accommodate them. At first, you try to defuse the situation with some levity and, of course, appreciation, but their hostility seems to be increasing.  </a:t>
            </a:r>
            <a:endParaRPr lang="en-US" sz="2200"/>
          </a:p>
          <a:p>
            <a:r>
              <a:rPr lang="en-US" sz="2200">
                <a:latin typeface="Arial"/>
                <a:cs typeface="Arial"/>
              </a:rPr>
              <a:t>As their peer, it doesn’t seem appropriate to reprimand them for your own religious accommodation.  It’s weighing on you that your team doesn’t seem to value this part of your identity, but you feel stuck trying to do anything about it.</a:t>
            </a:r>
          </a:p>
        </p:txBody>
      </p:sp>
    </p:spTree>
    <p:extLst>
      <p:ext uri="{BB962C8B-B14F-4D97-AF65-F5344CB8AC3E}">
        <p14:creationId xmlns:p14="http://schemas.microsoft.com/office/powerpoint/2010/main" val="13366318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a:t>You are doing rounds with several other interns in a VA medical center. One of them is wearing a hijab. One of the residents says, “This reminds me of a funny joke my dad likes to tell”. They preface the joke by saying, “I’m not racist but, this is a great joke.”. They tell the joke, and everyone in the room goes quiet at the end. The resident says, “You guys need to all grow a sense of humor.” A few minutes later, the intern wearing the hijab leaves early.</a:t>
            </a:r>
          </a:p>
        </p:txBody>
      </p:sp>
    </p:spTree>
    <p:extLst>
      <p:ext uri="{BB962C8B-B14F-4D97-AF65-F5344CB8AC3E}">
        <p14:creationId xmlns:p14="http://schemas.microsoft.com/office/powerpoint/2010/main" val="3441549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980BDB-0861-45B8-AB0E-684BA2D15C45}"/>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Religion</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err="1"/>
              <a:t>Samesh</a:t>
            </a:r>
            <a:r>
              <a:rPr lang="en-US" sz="2200"/>
              <a:t> is a nurse and prays every day at 3:00 pm. Jaunice made a one-time comment that their floor is too busy for personal breaks and it inconveniences everyone else on the team. Two employees overheard the comment and joined in making other negative comments. </a:t>
            </a:r>
            <a:r>
              <a:rPr lang="en-US" sz="2200" err="1"/>
              <a:t>Samesh</a:t>
            </a:r>
            <a:r>
              <a:rPr lang="en-US" sz="2200"/>
              <a:t> walked by the nursing station and overheard the group talking. </a:t>
            </a:r>
          </a:p>
        </p:txBody>
      </p:sp>
    </p:spTree>
    <p:extLst>
      <p:ext uri="{BB962C8B-B14F-4D97-AF65-F5344CB8AC3E}">
        <p14:creationId xmlns:p14="http://schemas.microsoft.com/office/powerpoint/2010/main" val="3428452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9C5AA1-EC72-4DCF-872F-7B4B6F838DC3}"/>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3" name="Text Placeholder 2">
            <a:extLst>
              <a:ext uri="{FF2B5EF4-FFF2-40B4-BE49-F238E27FC236}">
                <a16:creationId xmlns:a16="http://schemas.microsoft.com/office/drawing/2014/main" id="{BEFB158C-5AA4-40BE-943C-8F53DC64D3C3}"/>
              </a:ext>
            </a:extLst>
          </p:cNvPr>
          <p:cNvSpPr>
            <a:spLocks noGrp="1"/>
          </p:cNvSpPr>
          <p:nvPr>
            <p:ph sz="quarter" idx="10"/>
          </p:nvPr>
        </p:nvSpPr>
        <p:spPr/>
        <p:txBody>
          <a:bodyPr>
            <a:normAutofit/>
          </a:bodyPr>
          <a:lstStyle/>
          <a:p>
            <a:pPr marL="0" indent="0">
              <a:buNone/>
            </a:pPr>
            <a:r>
              <a:rPr lang="en-US" sz="2200"/>
              <a:t>Your organization is rolling out a mentorship program (Be a Coach or Mentor). You have been matched to three possible mentees:</a:t>
            </a:r>
          </a:p>
          <a:p>
            <a:r>
              <a:rPr lang="en-US" sz="2200" b="1"/>
              <a:t>Mentee #1</a:t>
            </a:r>
            <a:r>
              <a:rPr lang="en-US" sz="2200"/>
              <a:t>– is part of a traditionally marginalized group in your organization that you’re eager to support.  You come from very different backgrounds, and you’re a little worried your interactions may be awkward. </a:t>
            </a:r>
          </a:p>
          <a:p>
            <a:r>
              <a:rPr lang="en-US" sz="2200" b="1"/>
              <a:t>Mentee #2 </a:t>
            </a:r>
            <a:r>
              <a:rPr lang="en-US" sz="2200"/>
              <a:t>– is new to the organization and has been vocal in comparing your organization’s processes to those of her former employers.  You think she’s probably right in some cases, but you’re concerned about her approach.  </a:t>
            </a:r>
          </a:p>
          <a:p>
            <a:r>
              <a:rPr lang="en-US" sz="2200" b="1"/>
              <a:t>Mentee #3 </a:t>
            </a:r>
            <a:r>
              <a:rPr lang="en-US" sz="2200"/>
              <a:t>– She is one of the top individual contributors in her division, but she’s not interested in leadership.</a:t>
            </a:r>
            <a:endParaRPr lang="en-US" sz="2200" b="1"/>
          </a:p>
        </p:txBody>
      </p:sp>
    </p:spTree>
    <p:extLst>
      <p:ext uri="{BB962C8B-B14F-4D97-AF65-F5344CB8AC3E}">
        <p14:creationId xmlns:p14="http://schemas.microsoft.com/office/powerpoint/2010/main" val="8665826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FBD031FA-CD4E-6BB4-E507-2B7030BCF6A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27" name="Content Placeholder 26">
            <a:extLst>
              <a:ext uri="{FF2B5EF4-FFF2-40B4-BE49-F238E27FC236}">
                <a16:creationId xmlns:a16="http://schemas.microsoft.com/office/drawing/2014/main" id="{417B1AB3-5564-51C3-89AF-11E446037FE6}"/>
              </a:ext>
            </a:extLst>
          </p:cNvPr>
          <p:cNvSpPr>
            <a:spLocks noGrp="1"/>
          </p:cNvSpPr>
          <p:nvPr>
            <p:ph sz="quarter" idx="10"/>
          </p:nvPr>
        </p:nvSpPr>
        <p:spPr>
          <a:prstGeom prst="rect">
            <a:avLst/>
          </a:prstGeom>
        </p:spPr>
        <p:txBody>
          <a:bodyPr/>
          <a:lstStyle/>
          <a:p>
            <a:pPr marL="55562" indent="0">
              <a:spcAft>
                <a:spcPts val="1200"/>
              </a:spcAft>
              <a:buFont typeface="Arial" panose="020B0604020202020204" pitchFamily="34" charset="0"/>
              <a:buNone/>
            </a:pPr>
            <a:r>
              <a:rPr lang="en-US" sz="2200"/>
              <a:t>Darryl has worked in your department for the past 12 years. He loves his work. And, every year, he exceeds expectations on his performance review.</a:t>
            </a:r>
          </a:p>
          <a:p>
            <a:pPr marL="55562" indent="0">
              <a:spcAft>
                <a:spcPts val="1200"/>
              </a:spcAft>
              <a:buFont typeface="Arial" panose="020B0604020202020204" pitchFamily="34" charset="0"/>
              <a:buNone/>
            </a:pPr>
            <a:r>
              <a:rPr lang="en-US" sz="2200"/>
              <a:t>Over the past few years, Darryl has applied for several job openings that would have been career progression opportunities for him that he was well qualified for. However, the hiring managers consistently chose external candidates. The only difference Darryl could see in their qualifications was that the chosen candidates were all white males. </a:t>
            </a:r>
          </a:p>
          <a:p>
            <a:pPr marL="55562" indent="0">
              <a:spcAft>
                <a:spcPts val="1200"/>
              </a:spcAft>
              <a:buFont typeface="Arial" panose="020B0604020202020204" pitchFamily="34" charset="0"/>
              <a:buNone/>
            </a:pPr>
            <a:r>
              <a:rPr lang="en-US" sz="2200"/>
              <a:t>Darryl hasn’t brought up his frustrations, but he thinks he likely can’t make any more progress in his career here. He’s considering applying elsewhere.</a:t>
            </a:r>
          </a:p>
          <a:p>
            <a:pPr marL="0" indent="0">
              <a:spcAft>
                <a:spcPts val="1200"/>
              </a:spcAft>
              <a:buNone/>
            </a:pPr>
            <a:endParaRPr lang="en-US" sz="2200"/>
          </a:p>
        </p:txBody>
      </p:sp>
    </p:spTree>
    <p:custDataLst>
      <p:tags r:id="rId1"/>
    </p:custDataLst>
    <p:extLst>
      <p:ext uri="{BB962C8B-B14F-4D97-AF65-F5344CB8AC3E}">
        <p14:creationId xmlns:p14="http://schemas.microsoft.com/office/powerpoint/2010/main" val="32666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1697E2-1632-3B39-266B-12745638C2D6}"/>
              </a:ext>
            </a:extLst>
          </p:cNvPr>
          <p:cNvPicPr>
            <a:picLocks noChangeAspect="1"/>
          </p:cNvPicPr>
          <p:nvPr/>
        </p:nvPicPr>
        <p:blipFill rotWithShape="1">
          <a:blip r:embed="rId3">
            <a:extLst>
              <a:ext uri="{28A0092B-C50C-407E-A947-70E740481C1C}">
                <a14:useLocalDpi xmlns:a14="http://schemas.microsoft.com/office/drawing/2010/main" val="0"/>
              </a:ext>
            </a:extLst>
          </a:blip>
          <a:srcRect r="4890" b="1"/>
          <a:stretch/>
        </p:blipFill>
        <p:spPr>
          <a:xfrm>
            <a:off x="20" y="10"/>
            <a:ext cx="12191980" cy="6857990"/>
          </a:xfrm>
          <a:prstGeom prst="rect">
            <a:avLst/>
          </a:prstGeom>
        </p:spPr>
      </p:pic>
      <p:sp>
        <p:nvSpPr>
          <p:cNvPr id="12" name="Title 3">
            <a:extLst>
              <a:ext uri="{FF2B5EF4-FFF2-40B4-BE49-F238E27FC236}">
                <a16:creationId xmlns:a16="http://schemas.microsoft.com/office/drawing/2014/main" id="{F31165C1-E6CB-1888-AF70-76DFBA8A2381}"/>
              </a:ext>
            </a:extLst>
          </p:cNvPr>
          <p:cNvSpPr txBox="1">
            <a:spLocks noChangeAspect="1"/>
          </p:cNvSpPr>
          <p:nvPr/>
        </p:nvSpPr>
        <p:spPr>
          <a:xfrm>
            <a:off x="9626918" y="397195"/>
            <a:ext cx="2377440" cy="2348039"/>
          </a:xfrm>
          <a:prstGeom prst="ellipse">
            <a:avLst/>
          </a:prstGeom>
          <a:solidFill>
            <a:schemeClr val="bg2"/>
          </a:solidFill>
          <a:ln w="174625" cmpd="thinThick">
            <a:solidFill>
              <a:schemeClr val="bg2">
                <a:lumMod val="90000"/>
              </a:schemeClr>
            </a:solidFill>
          </a:ln>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lang="en-US" sz="4000" b="1" kern="1200" dirty="0">
                <a:solidFill>
                  <a:srgbClr val="404040"/>
                </a:solidFill>
                <a:latin typeface="Century Gothic" panose="020B0502020202020204" pitchFamily="34" charset="0"/>
                <a:ea typeface="+mj-ea"/>
                <a:cs typeface="+mj-cs"/>
              </a:defRPr>
            </a:lvl1pPr>
          </a:lstStyle>
          <a:p>
            <a:pPr algn="ctr">
              <a:lnSpc>
                <a:spcPct val="90000"/>
              </a:lnSpc>
            </a:pPr>
            <a:r>
              <a:rPr lang="en-US" sz="2800">
                <a:solidFill>
                  <a:srgbClr val="262626"/>
                </a:solidFill>
                <a:latin typeface="+mj-lt"/>
              </a:rPr>
              <a:t>Sample Email with Pre-Work Assignment</a:t>
            </a:r>
            <a:endParaRPr lang="en-US" sz="2800" b="0">
              <a:solidFill>
                <a:srgbClr val="262626"/>
              </a:solidFill>
              <a:latin typeface="+mj-lt"/>
            </a:endParaRPr>
          </a:p>
        </p:txBody>
      </p:sp>
      <p:sp>
        <p:nvSpPr>
          <p:cNvPr id="13" name="TextBox 12">
            <a:extLst>
              <a:ext uri="{FF2B5EF4-FFF2-40B4-BE49-F238E27FC236}">
                <a16:creationId xmlns:a16="http://schemas.microsoft.com/office/drawing/2014/main" id="{927FD8CD-E1C5-3BD6-4377-01EE3E10D31A}"/>
              </a:ext>
            </a:extLst>
          </p:cNvPr>
          <p:cNvSpPr txBox="1"/>
          <p:nvPr/>
        </p:nvSpPr>
        <p:spPr>
          <a:xfrm>
            <a:off x="2114550" y="2454371"/>
            <a:ext cx="5072063" cy="338554"/>
          </a:xfrm>
          <a:prstGeom prst="rect">
            <a:avLst/>
          </a:prstGeom>
          <a:noFill/>
        </p:spPr>
        <p:txBody>
          <a:bodyPr wrap="square" rtlCol="0">
            <a:spAutoFit/>
          </a:bodyPr>
          <a:lstStyle/>
          <a:p>
            <a:r>
              <a:rPr lang="en-US" sz="1600" b="1"/>
              <a:t>Prepare for your DEIA Scenario Practice Session!</a:t>
            </a:r>
          </a:p>
        </p:txBody>
      </p:sp>
      <p:sp>
        <p:nvSpPr>
          <p:cNvPr id="14" name="Content Placeholder 1">
            <a:extLst>
              <a:ext uri="{FF2B5EF4-FFF2-40B4-BE49-F238E27FC236}">
                <a16:creationId xmlns:a16="http://schemas.microsoft.com/office/drawing/2014/main" id="{D7180329-E4C5-2DC6-13A3-AF1AB6A833F9}"/>
              </a:ext>
            </a:extLst>
          </p:cNvPr>
          <p:cNvSpPr txBox="1">
            <a:spLocks/>
          </p:cNvSpPr>
          <p:nvPr/>
        </p:nvSpPr>
        <p:spPr>
          <a:xfrm>
            <a:off x="88134" y="2942668"/>
            <a:ext cx="11997369" cy="3915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2" indent="0">
              <a:spcBef>
                <a:spcPts val="0"/>
              </a:spcBef>
              <a:buFont typeface="Arial" panose="020B0604020202020204" pitchFamily="34" charset="0"/>
              <a:buNone/>
            </a:pPr>
            <a:r>
              <a:rPr lang="en-US" sz="1000" dirty="0"/>
              <a:t>As we continue to honor our commitment to increasing Diversity, Equity, Inclusion, and Accessibility where employees are fully engaged and empowered to deliver the outstanding services to our Nation’s Veterans, their families and beneficiaries, we are pleased to invite you to a refresher practice session on Unconscious Bias. This 30-minute practice session is a scenario-based learning experience that will help us improve our confidence in identifying and responding to situations where bias is at play. By practicing with real-world scenarios, we can apply appropriate strategies for responding with courage to those situations where we are impacted by bias ourselves or when we notice it impacting those around us. Below are the details for the session.</a:t>
            </a:r>
          </a:p>
          <a:p>
            <a:pPr marL="55562" indent="0">
              <a:spcBef>
                <a:spcPts val="0"/>
              </a:spcBef>
              <a:buFont typeface="Arial" panose="020B0604020202020204" pitchFamily="34" charset="0"/>
              <a:buNone/>
            </a:pPr>
            <a:endParaRPr lang="en-US" sz="1000" b="1" dirty="0"/>
          </a:p>
          <a:p>
            <a:pPr marL="55562" indent="0">
              <a:spcBef>
                <a:spcPts val="0"/>
              </a:spcBef>
              <a:buFont typeface="Arial" panose="020B0604020202020204" pitchFamily="34" charset="0"/>
              <a:buNone/>
            </a:pPr>
            <a:r>
              <a:rPr lang="en-US" sz="1000" b="1" dirty="0"/>
              <a:t>UNCONSCIOUS BIAS MINI-SESSION</a:t>
            </a:r>
          </a:p>
          <a:p>
            <a:pPr marL="55562" indent="0">
              <a:spcBef>
                <a:spcPts val="0"/>
              </a:spcBef>
              <a:buFont typeface="Arial" panose="020B0604020202020204" pitchFamily="34" charset="0"/>
              <a:buNone/>
            </a:pPr>
            <a:r>
              <a:rPr lang="en-US" sz="1000" dirty="0"/>
              <a:t>Date/Time: </a:t>
            </a:r>
            <a:r>
              <a:rPr lang="en-US" sz="1000" dirty="0">
                <a:highlight>
                  <a:srgbClr val="FFFF00"/>
                </a:highlight>
              </a:rPr>
              <a:t>[enter the date and time]</a:t>
            </a:r>
          </a:p>
          <a:p>
            <a:pPr marL="55562" indent="0">
              <a:spcBef>
                <a:spcPts val="0"/>
              </a:spcBef>
              <a:buFont typeface="Arial" panose="020B0604020202020204" pitchFamily="34" charset="0"/>
              <a:buNone/>
            </a:pPr>
            <a:r>
              <a:rPr lang="en-US" sz="1000" dirty="0"/>
              <a:t>Location: </a:t>
            </a:r>
            <a:r>
              <a:rPr lang="en-US" sz="1000" dirty="0">
                <a:highlight>
                  <a:srgbClr val="FFFF00"/>
                </a:highlight>
              </a:rPr>
              <a:t>[enter the location]</a:t>
            </a:r>
          </a:p>
          <a:p>
            <a:pPr marL="55562" indent="0">
              <a:spcBef>
                <a:spcPts val="0"/>
              </a:spcBef>
              <a:buFont typeface="Arial" panose="020B0604020202020204" pitchFamily="34" charset="0"/>
              <a:buNone/>
            </a:pPr>
            <a:endParaRPr lang="en-US" sz="1000" dirty="0"/>
          </a:p>
          <a:p>
            <a:pPr marL="55562" indent="0">
              <a:spcBef>
                <a:spcPts val="0"/>
              </a:spcBef>
              <a:buFont typeface="Arial" panose="020B0604020202020204" pitchFamily="34" charset="0"/>
              <a:buNone/>
            </a:pPr>
            <a:r>
              <a:rPr lang="en-US" sz="1000" b="1" dirty="0"/>
              <a:t>AGENDA</a:t>
            </a:r>
          </a:p>
          <a:p>
            <a:pPr marL="341313" lvl="1" indent="-171450">
              <a:spcBef>
                <a:spcPts val="0"/>
              </a:spcBef>
            </a:pPr>
            <a:r>
              <a:rPr lang="en-US" sz="1000" dirty="0"/>
              <a:t>Define Bias and Courageous Action </a:t>
            </a:r>
          </a:p>
          <a:p>
            <a:pPr marL="341313" lvl="1" indent="-171450">
              <a:spcBef>
                <a:spcPts val="0"/>
              </a:spcBef>
            </a:pPr>
            <a:r>
              <a:rPr lang="en-US" sz="1000" dirty="0"/>
              <a:t>Practice with a Scenario Activity around Bias</a:t>
            </a:r>
          </a:p>
          <a:p>
            <a:pPr marL="341313" lvl="1" indent="-171450">
              <a:spcBef>
                <a:spcPts val="0"/>
              </a:spcBef>
            </a:pPr>
            <a:r>
              <a:rPr lang="en-US" sz="1000" dirty="0"/>
              <a:t>Debrief by Sharing Insights </a:t>
            </a:r>
          </a:p>
          <a:p>
            <a:pPr marL="341313" lvl="1" indent="-171450">
              <a:spcBef>
                <a:spcPts val="0"/>
              </a:spcBef>
            </a:pPr>
            <a:r>
              <a:rPr lang="en-US" sz="1000" dirty="0"/>
              <a:t>Close the Session</a:t>
            </a:r>
          </a:p>
          <a:p>
            <a:pPr marL="0" indent="0">
              <a:spcBef>
                <a:spcPts val="0"/>
              </a:spcBef>
              <a:buNone/>
            </a:pPr>
            <a:r>
              <a:rPr lang="en-US" sz="1000" dirty="0"/>
              <a:t>	</a:t>
            </a:r>
          </a:p>
          <a:p>
            <a:pPr marL="0" indent="0">
              <a:spcBef>
                <a:spcPts val="0"/>
              </a:spcBef>
              <a:spcAft>
                <a:spcPts val="600"/>
              </a:spcAft>
              <a:buNone/>
            </a:pPr>
            <a:r>
              <a:rPr lang="en-US" sz="1000" b="1" dirty="0"/>
              <a:t>PRE-WORK ASSIGNMENT: </a:t>
            </a:r>
            <a:r>
              <a:rPr lang="en-US" sz="1000" dirty="0"/>
              <a:t>Click on the following links to access and complete these learning activities prior to attending the session:</a:t>
            </a:r>
          </a:p>
          <a:p>
            <a:pPr marL="227012" indent="-171450">
              <a:spcBef>
                <a:spcPts val="0"/>
              </a:spcBef>
              <a:spcAft>
                <a:spcPts val="600"/>
              </a:spcAft>
            </a:pPr>
            <a:r>
              <a:rPr lang="en-US" sz="1000" dirty="0">
                <a:hlinkClick r:id="rId4"/>
              </a:rPr>
              <a:t>OnDemand: Unconscious Bias Part 1: Identifying Bias </a:t>
            </a:r>
            <a:r>
              <a:rPr lang="en-US" sz="1000" dirty="0"/>
              <a:t> - This 30-minute course will help you understand our inherent biases and recognize their impact on behavior and results.</a:t>
            </a:r>
          </a:p>
          <a:p>
            <a:pPr marL="227012" indent="-171450">
              <a:spcBef>
                <a:spcPts val="0"/>
              </a:spcBef>
              <a:spcAft>
                <a:spcPts val="600"/>
              </a:spcAft>
            </a:pPr>
            <a:r>
              <a:rPr lang="en-US" sz="1000" dirty="0">
                <a:hlinkClick r:id="rId5"/>
              </a:rPr>
              <a:t>Article: 6 Ways to Stand up to bias in your Organization </a:t>
            </a:r>
            <a:r>
              <a:rPr lang="en-US" sz="1000" dirty="0"/>
              <a:t>- This 10-minute article highlights 6 ways to address bias courageously when you witness bias in the workplace.</a:t>
            </a:r>
          </a:p>
          <a:p>
            <a:pPr marL="227012" indent="-171450">
              <a:spcBef>
                <a:spcPts val="0"/>
              </a:spcBef>
              <a:spcAft>
                <a:spcPts val="600"/>
              </a:spcAft>
            </a:pPr>
            <a:r>
              <a:rPr lang="en-US" sz="1000" b="1" dirty="0">
                <a:hlinkClick r:id="rId6"/>
              </a:rPr>
              <a:t>Review: Executive Order on Diversity, Equity, Inclusion, and Accessibility in the Federal Workforce</a:t>
            </a:r>
            <a:r>
              <a:rPr lang="en-US" sz="1000" dirty="0"/>
              <a:t> </a:t>
            </a:r>
          </a:p>
          <a:p>
            <a:pPr marL="55562" indent="0">
              <a:spcBef>
                <a:spcPts val="0"/>
              </a:spcBef>
              <a:buFont typeface="Arial" panose="020B0604020202020204" pitchFamily="34" charset="0"/>
              <a:buNone/>
            </a:pPr>
            <a:r>
              <a:rPr lang="en-US" sz="1000" dirty="0"/>
              <a:t>Please reach out to [internal point of contact] should you have any questions. We are excited to continue this journey with you towards a culture of diversity, equity, inclusion, and accessibility in our work across the Veterans Health Administration!</a:t>
            </a:r>
          </a:p>
          <a:p>
            <a:pPr marL="55562" indent="0">
              <a:spcBef>
                <a:spcPts val="600"/>
              </a:spcBef>
              <a:buFont typeface="Arial" panose="020B0604020202020204" pitchFamily="34" charset="0"/>
              <a:buNone/>
            </a:pPr>
            <a:r>
              <a:rPr lang="en-US" sz="1000" dirty="0"/>
              <a:t>Warmest Regards,</a:t>
            </a:r>
          </a:p>
          <a:p>
            <a:pPr marL="55562" indent="0">
              <a:spcBef>
                <a:spcPts val="0"/>
              </a:spcBef>
              <a:buFont typeface="Arial" panose="020B0604020202020204" pitchFamily="34" charset="0"/>
              <a:buNone/>
            </a:pPr>
            <a:r>
              <a:rPr lang="en-US" sz="1000" dirty="0"/>
              <a:t>[</a:t>
            </a:r>
            <a:r>
              <a:rPr lang="en-US" sz="1000" dirty="0">
                <a:highlight>
                  <a:srgbClr val="FFFF00"/>
                </a:highlight>
              </a:rPr>
              <a:t>Signature and Contact Information</a:t>
            </a:r>
            <a:r>
              <a:rPr lang="en-US" sz="1000" dirty="0"/>
              <a:t>]</a:t>
            </a:r>
          </a:p>
          <a:p>
            <a:pPr marL="55562" indent="0">
              <a:spcBef>
                <a:spcPts val="0"/>
              </a:spcBef>
              <a:buFont typeface="Arial" panose="020B0604020202020204" pitchFamily="34" charset="0"/>
              <a:buNone/>
            </a:pPr>
            <a:endParaRPr lang="en-US" sz="1000" dirty="0"/>
          </a:p>
        </p:txBody>
      </p:sp>
      <p:sp>
        <p:nvSpPr>
          <p:cNvPr id="15" name="TextBox 14">
            <a:extLst>
              <a:ext uri="{FF2B5EF4-FFF2-40B4-BE49-F238E27FC236}">
                <a16:creationId xmlns:a16="http://schemas.microsoft.com/office/drawing/2014/main" id="{94C21527-CC41-7CD2-63C3-BE672B89941D}"/>
              </a:ext>
            </a:extLst>
          </p:cNvPr>
          <p:cNvSpPr txBox="1"/>
          <p:nvPr/>
        </p:nvSpPr>
        <p:spPr>
          <a:xfrm>
            <a:off x="2093952" y="1544087"/>
            <a:ext cx="5072063" cy="338554"/>
          </a:xfrm>
          <a:prstGeom prst="rect">
            <a:avLst/>
          </a:prstGeom>
          <a:noFill/>
        </p:spPr>
        <p:txBody>
          <a:bodyPr wrap="square" rtlCol="0">
            <a:spAutoFit/>
          </a:bodyPr>
          <a:lstStyle/>
          <a:p>
            <a:r>
              <a:rPr lang="en-US" sz="1600">
                <a:highlight>
                  <a:srgbClr val="FFFF00"/>
                </a:highlight>
              </a:rPr>
              <a:t>[Enter email addresses of the participants]</a:t>
            </a:r>
          </a:p>
        </p:txBody>
      </p:sp>
    </p:spTree>
    <p:extLst>
      <p:ext uri="{BB962C8B-B14F-4D97-AF65-F5344CB8AC3E}">
        <p14:creationId xmlns:p14="http://schemas.microsoft.com/office/powerpoint/2010/main" val="20993165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4B33B-940D-4C53-8ECC-7DF5375F2859}"/>
              </a:ext>
            </a:extLst>
          </p:cNvPr>
          <p:cNvSpPr>
            <a:spLocks noGrp="1"/>
          </p:cNvSpPr>
          <p:nvPr>
            <p:ph type="title"/>
          </p:nvPr>
        </p:nvSpPr>
        <p:spPr/>
        <p:txBody>
          <a:bodyPr/>
          <a:lstStyle/>
          <a:p>
            <a:r>
              <a:rPr lang="en-US">
                <a:solidFill>
                  <a:schemeClr val="tx1">
                    <a:lumMod val="75000"/>
                    <a:lumOff val="25000"/>
                  </a:schemeClr>
                </a:solidFill>
                <a:latin typeface="Arial" panose="020B0604020202020204" pitchFamily="34" charset="0"/>
                <a:cs typeface="Arial" panose="020B0604020202020204" pitchFamily="34" charset="0"/>
              </a:rPr>
              <a:t>Scenario: </a:t>
            </a:r>
            <a:r>
              <a:rPr lang="en-US" b="0">
                <a:solidFill>
                  <a:schemeClr val="tx1">
                    <a:lumMod val="75000"/>
                    <a:lumOff val="25000"/>
                  </a:schemeClr>
                </a:solidFill>
                <a:latin typeface="Arial" panose="020B0604020202020204" pitchFamily="34" charset="0"/>
                <a:cs typeface="Arial" panose="020B0604020202020204" pitchFamily="34" charset="0"/>
              </a:rPr>
              <a:t>Gender</a:t>
            </a:r>
            <a:br>
              <a:rPr lang="en-US" b="0">
                <a:solidFill>
                  <a:schemeClr val="tx1">
                    <a:lumMod val="75000"/>
                    <a:lumOff val="25000"/>
                  </a:schemeClr>
                </a:solidFill>
                <a:latin typeface="Arial" panose="020B0604020202020204" pitchFamily="34" charset="0"/>
                <a:cs typeface="Arial" panose="020B0604020202020204" pitchFamily="34" charset="0"/>
              </a:rPr>
            </a:br>
            <a:endParaRPr lang="en-US"/>
          </a:p>
        </p:txBody>
      </p:sp>
      <p:sp>
        <p:nvSpPr>
          <p:cNvPr id="5" name="Content Placeholder 4">
            <a:extLst>
              <a:ext uri="{FF2B5EF4-FFF2-40B4-BE49-F238E27FC236}">
                <a16:creationId xmlns:a16="http://schemas.microsoft.com/office/drawing/2014/main" id="{068389C0-5F7E-FAC3-1EB3-DBE6CA07206D}"/>
              </a:ext>
            </a:extLst>
          </p:cNvPr>
          <p:cNvSpPr>
            <a:spLocks noGrp="1"/>
          </p:cNvSpPr>
          <p:nvPr>
            <p:ph sz="quarter" idx="10"/>
          </p:nvPr>
        </p:nvSpPr>
        <p:spPr/>
        <p:txBody>
          <a:bodyPr/>
          <a:lstStyle/>
          <a:p>
            <a:r>
              <a:rPr lang="en-US" sz="2200"/>
              <a:t>Mark is a new nurse. His Preceptor, Kendra, is friendly and well respected and Mark feels excited about to learn from her. </a:t>
            </a:r>
          </a:p>
          <a:p>
            <a:r>
              <a:rPr lang="en-US" sz="2200"/>
              <a:t>During his second week on the job, he overhears Kendra talking to another female nurse about how much longer it takes for male nurses to upskill and ‘fit in’. </a:t>
            </a:r>
          </a:p>
          <a:p>
            <a:r>
              <a:rPr lang="en-US" sz="2200"/>
              <a:t>After this event, Mark becomes increasingly nervous during return demonstrations and makes more mistakes than usual. Kendra points out what Mark did wrong but rarely highlights what he can do to get better. </a:t>
            </a:r>
          </a:p>
          <a:p>
            <a:r>
              <a:rPr lang="en-US" sz="2200"/>
              <a:t>Mark is beginning to wonder if he’ll ever succeed on this floor. </a:t>
            </a:r>
          </a:p>
        </p:txBody>
      </p:sp>
    </p:spTree>
    <p:extLst>
      <p:ext uri="{BB962C8B-B14F-4D97-AF65-F5344CB8AC3E}">
        <p14:creationId xmlns:p14="http://schemas.microsoft.com/office/powerpoint/2010/main" val="2836410036"/>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FBD031FA-CD4E-6BB4-E507-2B7030BCF6A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27" name="Content Placeholder 26">
            <a:extLst>
              <a:ext uri="{FF2B5EF4-FFF2-40B4-BE49-F238E27FC236}">
                <a16:creationId xmlns:a16="http://schemas.microsoft.com/office/drawing/2014/main" id="{417B1AB3-5564-51C3-89AF-11E446037FE6}"/>
              </a:ext>
            </a:extLst>
          </p:cNvPr>
          <p:cNvSpPr>
            <a:spLocks noGrp="1"/>
          </p:cNvSpPr>
          <p:nvPr>
            <p:ph sz="quarter" idx="10"/>
          </p:nvPr>
        </p:nvSpPr>
        <p:spPr>
          <a:prstGeom prst="rect">
            <a:avLst/>
          </a:prstGeom>
        </p:spPr>
        <p:txBody>
          <a:bodyPr/>
          <a:lstStyle/>
          <a:p>
            <a:pPr marL="55562" indent="0">
              <a:spcAft>
                <a:spcPts val="1200"/>
              </a:spcAft>
              <a:buFont typeface="Arial" panose="020B0604020202020204" pitchFamily="34" charset="0"/>
              <a:buNone/>
            </a:pPr>
            <a:r>
              <a:rPr lang="en-US" sz="2200"/>
              <a:t>Gina is the office manager. One of the staff members, Shelly, is often stopping by the front desk area to pick up or drop off files. Shelly reached over and touched Gina’s hair commenting that the texture of her hair is “interesting”. Gina told Shelly that she doesn’t like anyone touching her hair. Shelly replied that Gina should lighten up and learn how to take a compliment.</a:t>
            </a:r>
          </a:p>
          <a:p>
            <a:pPr marL="0" indent="0">
              <a:spcAft>
                <a:spcPts val="1200"/>
              </a:spcAft>
              <a:buNone/>
            </a:pPr>
            <a:endParaRPr lang="en-US" sz="2200"/>
          </a:p>
        </p:txBody>
      </p:sp>
    </p:spTree>
    <p:custDataLst>
      <p:tags r:id="rId1"/>
    </p:custDataLst>
    <p:extLst>
      <p:ext uri="{BB962C8B-B14F-4D97-AF65-F5344CB8AC3E}">
        <p14:creationId xmlns:p14="http://schemas.microsoft.com/office/powerpoint/2010/main" val="1102122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FBD031FA-CD4E-6BB4-E507-2B7030BCF6A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Race</a:t>
            </a:r>
          </a:p>
        </p:txBody>
      </p:sp>
      <p:sp>
        <p:nvSpPr>
          <p:cNvPr id="27" name="Content Placeholder 26">
            <a:extLst>
              <a:ext uri="{FF2B5EF4-FFF2-40B4-BE49-F238E27FC236}">
                <a16:creationId xmlns:a16="http://schemas.microsoft.com/office/drawing/2014/main" id="{417B1AB3-5564-51C3-89AF-11E446037FE6}"/>
              </a:ext>
            </a:extLst>
          </p:cNvPr>
          <p:cNvSpPr>
            <a:spLocks noGrp="1"/>
          </p:cNvSpPr>
          <p:nvPr>
            <p:ph sz="quarter" idx="10"/>
          </p:nvPr>
        </p:nvSpPr>
        <p:spPr>
          <a:prstGeom prst="rect">
            <a:avLst/>
          </a:prstGeom>
        </p:spPr>
        <p:txBody>
          <a:bodyPr/>
          <a:lstStyle/>
          <a:p>
            <a:pPr marL="55562" indent="0">
              <a:spcAft>
                <a:spcPts val="1200"/>
              </a:spcAft>
              <a:buFont typeface="Arial" panose="020B0604020202020204" pitchFamily="34" charset="0"/>
              <a:buNone/>
            </a:pPr>
            <a:r>
              <a:rPr lang="en-US" sz="2200"/>
              <a:t>A project team is having an all-day meeting in the conference room. Janet, the project manager, notices that the newly-hired Creative Director, Kwan, is not in the meeting, but should be. Jake mentions that he just saw Kwan in another conference room attending another meeting. David replied, “That wasn’t Kwan, that was Lee.” Jake replies, “Oh ok. Well, you know they all look alike. Guess I am mistaken.”</a:t>
            </a:r>
          </a:p>
          <a:p>
            <a:pPr marL="0" indent="0">
              <a:spcAft>
                <a:spcPts val="1200"/>
              </a:spcAft>
              <a:buNone/>
            </a:pPr>
            <a:endParaRPr lang="en-US" sz="2200"/>
          </a:p>
        </p:txBody>
      </p:sp>
    </p:spTree>
    <p:custDataLst>
      <p:tags r:id="rId1"/>
    </p:custDataLst>
    <p:extLst>
      <p:ext uri="{BB962C8B-B14F-4D97-AF65-F5344CB8AC3E}">
        <p14:creationId xmlns:p14="http://schemas.microsoft.com/office/powerpoint/2010/main" val="19273598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9380-FC96-AEBF-F53D-06C9CFD33D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a:t>
            </a:r>
            <a:r>
              <a:rPr lang="en-US" b="0">
                <a:latin typeface="Arial" panose="020B0604020202020204" pitchFamily="34" charset="0"/>
                <a:cs typeface="Arial" panose="020B0604020202020204" pitchFamily="34" charset="0"/>
              </a:rPr>
              <a:t>Weight</a:t>
            </a:r>
          </a:p>
        </p:txBody>
      </p:sp>
      <p:sp>
        <p:nvSpPr>
          <p:cNvPr id="3" name="Content Placeholder 2">
            <a:extLst>
              <a:ext uri="{FF2B5EF4-FFF2-40B4-BE49-F238E27FC236}">
                <a16:creationId xmlns:a16="http://schemas.microsoft.com/office/drawing/2014/main" id="{E46B11CA-9E0A-E3E2-DB80-8500C4E4CF5F}"/>
              </a:ext>
            </a:extLst>
          </p:cNvPr>
          <p:cNvSpPr>
            <a:spLocks noGrp="1"/>
          </p:cNvSpPr>
          <p:nvPr>
            <p:ph sz="quarter" idx="10"/>
          </p:nvPr>
        </p:nvSpPr>
        <p:spPr/>
        <p:txBody>
          <a:bodyPr lIns="91440" tIns="45720" rIns="91440" bIns="45720" anchor="t"/>
          <a:lstStyle/>
          <a:p>
            <a:r>
              <a:rPr lang="en-US" sz="2200" dirty="0">
                <a:latin typeface="Arial"/>
                <a:cs typeface="Arial"/>
              </a:rPr>
              <a:t>You are on a consult service with an intern and a fellow. The other day, the intern was running the list and got to one of his patients, an obese woman who is admitted for urosepsis. </a:t>
            </a:r>
            <a:endParaRPr lang="en-US" sz="2200"/>
          </a:p>
          <a:p>
            <a:r>
              <a:rPr lang="en-US" sz="2200" dirty="0">
                <a:latin typeface="Arial"/>
                <a:cs typeface="Arial"/>
              </a:rPr>
              <a:t>Afterwards the fellow says “Of course she has those problems" while making an expanding gesture with his hands. "Do you really think she’s going to follow through on our recommendations? She’s already becoming a frequent flyer”.</a:t>
            </a:r>
          </a:p>
          <a:p>
            <a:r>
              <a:rPr lang="en-US" sz="2200" dirty="0">
                <a:latin typeface="Arial"/>
                <a:cs typeface="Arial"/>
              </a:rPr>
              <a:t>The intern later confides in you that he felt very uncomfortable by the fellow’s remarks and didn’t feel comfortable saying anything to the fellow. </a:t>
            </a:r>
            <a:endParaRPr lang="en-US" sz="2200" dirty="0"/>
          </a:p>
        </p:txBody>
      </p:sp>
    </p:spTree>
    <p:extLst>
      <p:ext uri="{BB962C8B-B14F-4D97-AF65-F5344CB8AC3E}">
        <p14:creationId xmlns:p14="http://schemas.microsoft.com/office/powerpoint/2010/main" val="281774565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E881F-2F84-09BD-A833-59942B7D8E1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Scenario Practice Session Agenda </a:t>
            </a:r>
            <a:r>
              <a:rPr lang="en-US" sz="3600" b="0">
                <a:solidFill>
                  <a:schemeClr val="tx1"/>
                </a:solidFill>
                <a:latin typeface="Arial" panose="020B0604020202020204" pitchFamily="34" charset="0"/>
                <a:cs typeface="Arial" panose="020B0604020202020204" pitchFamily="34" charset="0"/>
              </a:rPr>
              <a:t>(45 min)</a:t>
            </a:r>
          </a:p>
        </p:txBody>
      </p:sp>
      <p:graphicFrame>
        <p:nvGraphicFramePr>
          <p:cNvPr id="9" name="Table 7">
            <a:extLst>
              <a:ext uri="{FF2B5EF4-FFF2-40B4-BE49-F238E27FC236}">
                <a16:creationId xmlns:a16="http://schemas.microsoft.com/office/drawing/2014/main" id="{EE73ADA3-7472-EC51-FBEA-A4BF9E716048}"/>
              </a:ext>
            </a:extLst>
          </p:cNvPr>
          <p:cNvGraphicFramePr>
            <a:graphicFrameLocks noGrp="1"/>
          </p:cNvGraphicFramePr>
          <p:nvPr/>
        </p:nvGraphicFramePr>
        <p:xfrm>
          <a:off x="858896" y="1792536"/>
          <a:ext cx="7491138" cy="3459220"/>
        </p:xfrm>
        <a:graphic>
          <a:graphicData uri="http://schemas.openxmlformats.org/drawingml/2006/table">
            <a:tbl>
              <a:tblPr firstRow="1" bandRow="1">
                <a:tableStyleId>{5C22544A-7EE6-4342-B048-85BDC9FD1C3A}</a:tableStyleId>
              </a:tblPr>
              <a:tblGrid>
                <a:gridCol w="6013401">
                  <a:extLst>
                    <a:ext uri="{9D8B030D-6E8A-4147-A177-3AD203B41FA5}">
                      <a16:colId xmlns:a16="http://schemas.microsoft.com/office/drawing/2014/main" val="3927967302"/>
                    </a:ext>
                  </a:extLst>
                </a:gridCol>
                <a:gridCol w="1477737">
                  <a:extLst>
                    <a:ext uri="{9D8B030D-6E8A-4147-A177-3AD203B41FA5}">
                      <a16:colId xmlns:a16="http://schemas.microsoft.com/office/drawing/2014/main" val="4244002186"/>
                    </a:ext>
                  </a:extLst>
                </a:gridCol>
              </a:tblGrid>
              <a:tr h="691844">
                <a:tc>
                  <a:txBody>
                    <a:bodyPr/>
                    <a:lstStyle/>
                    <a:p>
                      <a:pPr>
                        <a:spcAft>
                          <a:spcPts val="1200"/>
                        </a:spcAft>
                      </a:pPr>
                      <a:r>
                        <a:rPr lang="en-US" sz="2400" b="0">
                          <a:solidFill>
                            <a:schemeClr val="tx1"/>
                          </a:solidFill>
                          <a:latin typeface="Arial" panose="020B0604020202020204" pitchFamily="34" charset="0"/>
                          <a:cs typeface="Arial" panose="020B0604020202020204" pitchFamily="34" charset="0"/>
                        </a:rPr>
                        <a:t>1. Welcome and Learning Objectives……..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602051"/>
                  </a:ext>
                </a:extLst>
              </a:tr>
              <a:tr h="691844">
                <a:tc>
                  <a:txBody>
                    <a:bodyPr/>
                    <a:lstStyle/>
                    <a:p>
                      <a:pPr>
                        <a:spcAft>
                          <a:spcPts val="1200"/>
                        </a:spcAft>
                      </a:pPr>
                      <a:r>
                        <a:rPr lang="en-US" sz="2400" b="0">
                          <a:latin typeface="Arial" panose="020B0604020202020204" pitchFamily="34" charset="0"/>
                          <a:cs typeface="Arial" panose="020B0604020202020204" pitchFamily="34" charset="0"/>
                        </a:rPr>
                        <a:t>2. Define Bias and Courageous Action…… </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15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9139142"/>
                  </a:ext>
                </a:extLst>
              </a:tr>
              <a:tr h="691844">
                <a:tc>
                  <a:txBody>
                    <a:bodyPr/>
                    <a:lstStyle/>
                    <a:p>
                      <a:pPr>
                        <a:spcAft>
                          <a:spcPts val="1200"/>
                        </a:spcAft>
                      </a:pPr>
                      <a:r>
                        <a:rPr lang="en-US" sz="2400" b="0">
                          <a:latin typeface="Arial" panose="020B0604020202020204" pitchFamily="34" charset="0"/>
                          <a:cs typeface="Arial" panose="020B0604020202020204" pitchFamily="34" charset="0"/>
                        </a:rPr>
                        <a:t>4. Scenario Practice Activity….…………… </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15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55532"/>
                  </a:ext>
                </a:extLst>
              </a:tr>
              <a:tr h="691844">
                <a:tc>
                  <a:txBody>
                    <a:bodyPr/>
                    <a:lstStyle/>
                    <a:p>
                      <a:pPr>
                        <a:spcAft>
                          <a:spcPts val="1200"/>
                        </a:spcAft>
                      </a:pPr>
                      <a:r>
                        <a:rPr lang="en-US" sz="2400" b="0">
                          <a:latin typeface="Arial" panose="020B0604020202020204" pitchFamily="34" charset="0"/>
                          <a:cs typeface="Arial" panose="020B0604020202020204" pitchFamily="34" charset="0"/>
                        </a:rPr>
                        <a:t>5. Debrief: Share Insights…………………..</a:t>
                      </a:r>
                      <a:endParaRPr lang="en-US" sz="2400" b="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880525"/>
                  </a:ext>
                </a:extLst>
              </a:tr>
              <a:tr h="691844">
                <a:tc>
                  <a:txBody>
                    <a:bodyPr/>
                    <a:lstStyle/>
                    <a:p>
                      <a:pPr>
                        <a:spcAft>
                          <a:spcPts val="1200"/>
                        </a:spcAft>
                      </a:pPr>
                      <a:r>
                        <a:rPr lang="en-US" sz="2400" b="0">
                          <a:solidFill>
                            <a:schemeClr val="tx1"/>
                          </a:solidFill>
                          <a:latin typeface="Arial" panose="020B0604020202020204" pitchFamily="34" charset="0"/>
                          <a:cs typeface="Arial" panose="020B0604020202020204" pitchFamily="34" charset="0"/>
                        </a:rPr>
                        <a:t>6. Close and Next Steps……………………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chemeClr val="tx1"/>
                          </a:solidFill>
                          <a:latin typeface="Arial" panose="020B0604020202020204" pitchFamily="34" charset="0"/>
                          <a:cs typeface="Arial" panose="020B0604020202020204" pitchFamily="34" charset="0"/>
                        </a:rPr>
                        <a:t>5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9893250"/>
                  </a:ext>
                </a:extLst>
              </a:tr>
            </a:tbl>
          </a:graphicData>
        </a:graphic>
      </p:graphicFrame>
    </p:spTree>
    <p:extLst>
      <p:ext uri="{BB962C8B-B14F-4D97-AF65-F5344CB8AC3E}">
        <p14:creationId xmlns:p14="http://schemas.microsoft.com/office/powerpoint/2010/main" val="686056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rs9zSEr"/>
  <p:tag name="ARTICULATE_DESIGN_ID_CUSTOM DESIGN" val="KIPSrx19"/>
  <p:tag name="ARTICULATE_SLIDE_THUMBNAIL_REFRESH" val="1"/>
  <p:tag name="ARTICULATE_SLIDE_COUNT" val="1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C50BAF57CE5C4F85FA705FEAC643A0" ma:contentTypeVersion="5" ma:contentTypeDescription="Create a new document." ma:contentTypeScope="" ma:versionID="1d49905c29a4cc0dbcdbcce9f01c4376">
  <xsd:schema xmlns:xsd="http://www.w3.org/2001/XMLSchema" xmlns:xs="http://www.w3.org/2001/XMLSchema" xmlns:p="http://schemas.microsoft.com/office/2006/metadata/properties" xmlns:ns2="e58438a1-81ab-4747-ad9a-77c43e84c7f8" xmlns:ns3="bf191f00-627b-423c-9f11-5dd424d9d49d" targetNamespace="http://schemas.microsoft.com/office/2006/metadata/properties" ma:root="true" ma:fieldsID="d7aa65541ac51621a4032bfb8f5ee0b1" ns2:_="" ns3:_="">
    <xsd:import namespace="e58438a1-81ab-4747-ad9a-77c43e84c7f8"/>
    <xsd:import namespace="bf191f00-627b-423c-9f11-5dd424d9d4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438a1-81ab-4747-ad9a-77c43e84c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91f00-627b-423c-9f11-5dd424d9d4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DE0A3A-EF57-41A0-B269-C012F3CB8052}">
  <ds:schemaRefs>
    <ds:schemaRef ds:uri="http://schemas.microsoft.com/office/2006/metadata/properties"/>
    <ds:schemaRef ds:uri="http://schemas.microsoft.com/office/infopath/2007/PartnerControls"/>
    <ds:schemaRef ds:uri="e58438a1-81ab-4747-ad9a-77c43e84c7f8"/>
    <ds:schemaRef ds:uri="http://purl.org/dc/terms/"/>
    <ds:schemaRef ds:uri="http://schemas.openxmlformats.org/package/2006/metadata/core-properties"/>
    <ds:schemaRef ds:uri="http://schemas.microsoft.com/office/2006/documentManagement/types"/>
    <ds:schemaRef ds:uri="http://purl.org/dc/elements/1.1/"/>
    <ds:schemaRef ds:uri="bf191f00-627b-423c-9f11-5dd424d9d49d"/>
    <ds:schemaRef ds:uri="http://www.w3.org/XML/1998/namespace"/>
    <ds:schemaRef ds:uri="http://purl.org/dc/dcmitype/"/>
  </ds:schemaRefs>
</ds:datastoreItem>
</file>

<file path=customXml/itemProps2.xml><?xml version="1.0" encoding="utf-8"?>
<ds:datastoreItem xmlns:ds="http://schemas.openxmlformats.org/officeDocument/2006/customXml" ds:itemID="{5A9B665D-3419-43D7-9D62-D714F40FE8F0}">
  <ds:schemaRefs>
    <ds:schemaRef ds:uri="http://schemas.microsoft.com/sharepoint/v3/contenttype/forms"/>
  </ds:schemaRefs>
</ds:datastoreItem>
</file>

<file path=customXml/itemProps3.xml><?xml version="1.0" encoding="utf-8"?>
<ds:datastoreItem xmlns:ds="http://schemas.openxmlformats.org/officeDocument/2006/customXml" ds:itemID="{3F2D130D-69E3-45B4-8376-779FCEAD3D8D}">
  <ds:schemaRefs>
    <ds:schemaRef ds:uri="bf191f00-627b-423c-9f11-5dd424d9d49d"/>
    <ds:schemaRef ds:uri="e58438a1-81ab-4747-ad9a-77c43e84c7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3361</TotalTime>
  <Words>12448</Words>
  <Application>Microsoft Office PowerPoint</Application>
  <PresentationFormat>Widescreen</PresentationFormat>
  <Paragraphs>851</Paragraphs>
  <Slides>83</Slides>
  <Notes>82</Notes>
  <HiddenSlides>36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Calibri Light</vt:lpstr>
      <vt:lpstr>Century Gothic</vt:lpstr>
      <vt:lpstr>Gotham Book</vt:lpstr>
      <vt:lpstr>Office Theme</vt:lpstr>
      <vt:lpstr>PowerPoint Presentation</vt:lpstr>
      <vt:lpstr>Table of Contents</vt:lpstr>
      <vt:lpstr>Purpose of the Session</vt:lpstr>
      <vt:lpstr>Sharpen Your Knowledge</vt:lpstr>
      <vt:lpstr>Prepare for the Session</vt:lpstr>
      <vt:lpstr>Facilitation Tips</vt:lpstr>
      <vt:lpstr>Tips for Facilitating Virtually</vt:lpstr>
      <vt:lpstr>PowerPoint Presentation</vt:lpstr>
      <vt:lpstr>Scenario Practice Session Agenda (45 min)</vt:lpstr>
      <vt:lpstr>Remember to record your utilization using the 2-minute survey below after you complete a DEIA Scenario Practice session!  Alternative Usage Survey Link   </vt:lpstr>
      <vt:lpstr>Resources: OnDemand/eLearning</vt:lpstr>
      <vt:lpstr>Resources: OnDemand/eLearning</vt:lpstr>
      <vt:lpstr>Resources: Microcourses, Articles and Videos</vt:lpstr>
      <vt:lpstr>PowerPoint Presentation</vt:lpstr>
      <vt:lpstr>Agenda</vt:lpstr>
      <vt:lpstr>Learning Goals</vt:lpstr>
      <vt:lpstr>What Does Bias Mean to You?</vt:lpstr>
      <vt:lpstr>The Impact of Bias in the Workplace</vt:lpstr>
      <vt:lpstr>PowerPoint Presentation</vt:lpstr>
      <vt:lpstr>What Is Bias?</vt:lpstr>
      <vt:lpstr>Two Types of Bias</vt:lpstr>
      <vt:lpstr>Four Ways to Act with Courage</vt:lpstr>
      <vt:lpstr>PowerPoint Presentation</vt:lpstr>
      <vt:lpstr>Activity Debrief</vt:lpstr>
      <vt:lpstr>Replace this slide with the Scenario slide you want to use for this session</vt:lpstr>
      <vt:lpstr>Activity Debrief</vt:lpstr>
      <vt:lpstr>PowerPoint Presentation</vt:lpstr>
      <vt:lpstr>PowerPoint Presentation</vt:lpstr>
      <vt:lpstr>PowerPoint Presentation</vt:lpstr>
      <vt:lpstr>Scenario: Race</vt:lpstr>
      <vt:lpstr>Scenario: Race</vt:lpstr>
      <vt:lpstr>PowerPoint Presentation</vt:lpstr>
      <vt:lpstr>Scenario: Religion</vt:lpstr>
      <vt:lpstr>Scenario: Religion</vt:lpstr>
      <vt:lpstr>PowerPoint Presentation</vt:lpstr>
      <vt:lpstr>Scenario: Gender </vt:lpstr>
      <vt:lpstr>Scenario: Gender</vt:lpstr>
      <vt:lpstr>PowerPoint Presentation</vt:lpstr>
      <vt:lpstr>Scenario: Sexual Orientation </vt:lpstr>
      <vt:lpstr>Scenario: LGBTQ+  </vt:lpstr>
      <vt:lpstr>PowerPoint Presentation</vt:lpstr>
      <vt:lpstr>Scenario: Disability</vt:lpstr>
      <vt:lpstr>Scenario: Mental Health</vt:lpstr>
      <vt:lpstr>PowerPoint Presentation</vt:lpstr>
      <vt:lpstr>Scenario: Age</vt:lpstr>
      <vt:lpstr>PowerPoint Presentation</vt:lpstr>
      <vt:lpstr>Scenario: National Origin</vt:lpstr>
      <vt:lpstr>Scenario: National Origin</vt:lpstr>
      <vt:lpstr>PowerPoint Presentation</vt:lpstr>
      <vt:lpstr>Scenario: Family Status</vt:lpstr>
      <vt:lpstr>Scenario: Risk Averse</vt:lpstr>
      <vt:lpstr>PowerPoint Presentation</vt:lpstr>
      <vt:lpstr>Scenario: Race</vt:lpstr>
      <vt:lpstr>Scenario: Gender</vt:lpstr>
      <vt:lpstr>Scenario: Gender</vt:lpstr>
      <vt:lpstr>Scenario: Gender </vt:lpstr>
      <vt:lpstr>Scenario: Gender</vt:lpstr>
      <vt:lpstr>Scenario: Gender</vt:lpstr>
      <vt:lpstr>Scenario: Gender</vt:lpstr>
      <vt:lpstr>Scenario: Gender</vt:lpstr>
      <vt:lpstr>Scenario: Gender</vt:lpstr>
      <vt:lpstr>Scenario: Gender</vt:lpstr>
      <vt:lpstr>Scenario: Gender Identity </vt:lpstr>
      <vt:lpstr>Scenario: Gender Identity </vt:lpstr>
      <vt:lpstr>Scenario: Gender Identity</vt:lpstr>
      <vt:lpstr>Scenario: Sexual Orientation</vt:lpstr>
      <vt:lpstr>Scenario: Age</vt:lpstr>
      <vt:lpstr>Scenario: Age</vt:lpstr>
      <vt:lpstr>Scenario: National Origin</vt:lpstr>
      <vt:lpstr>Scenario: Natural Origin</vt:lpstr>
      <vt:lpstr>Scenario: National Origin</vt:lpstr>
      <vt:lpstr>Scenario: National Origin</vt:lpstr>
      <vt:lpstr>Scenario: Family Status</vt:lpstr>
      <vt:lpstr>Scenario: Personality</vt:lpstr>
      <vt:lpstr>Scenario: Religion</vt:lpstr>
      <vt:lpstr>Scenario: Religion</vt:lpstr>
      <vt:lpstr>Scenario: Religion</vt:lpstr>
      <vt:lpstr>Scenario: Race</vt:lpstr>
      <vt:lpstr>Scenario: Race</vt:lpstr>
      <vt:lpstr>Scenario: Gender </vt:lpstr>
      <vt:lpstr>Scenario: Race</vt:lpstr>
      <vt:lpstr>Scenario: Race</vt:lpstr>
      <vt:lpstr>Scenario: Weight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Hinga</dc:creator>
  <cp:lastModifiedBy>Lindsay Jaremba</cp:lastModifiedBy>
  <cp:revision>84</cp:revision>
  <cp:lastPrinted>2022-08-07T21:35:24Z</cp:lastPrinted>
  <dcterms:created xsi:type="dcterms:W3CDTF">2019-10-12T00:14:58Z</dcterms:created>
  <dcterms:modified xsi:type="dcterms:W3CDTF">2023-10-05T14:04:52Z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43C29685-9E2C-4D5F-BCDB-348EA6A17595</vt:lpwstr>
  </property>
  <property fmtid="{D5CDD505-2E9C-101B-9397-08002B2CF9AE}" pid="3" name="ArticulatePath">
    <vt:lpwstr>Unconscious_Bias_v2_Editable_PPT_Deck_20200223</vt:lpwstr>
  </property>
  <property fmtid="{D5CDD505-2E9C-101B-9397-08002B2CF9AE}" pid="4" name="ContentTypeId">
    <vt:lpwstr>0x0101004AC50BAF57CE5C4F85FA705FEAC643A0</vt:lpwstr>
  </property>
</Properties>
</file>