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4"/>
  </p:sldMasterIdLst>
  <p:notesMasterIdLst>
    <p:notesMasterId r:id="rId34"/>
  </p:notesMasterIdLst>
  <p:sldIdLst>
    <p:sldId id="299" r:id="rId5"/>
    <p:sldId id="2147377146" r:id="rId6"/>
    <p:sldId id="2147377168" r:id="rId7"/>
    <p:sldId id="2147377157" r:id="rId8"/>
    <p:sldId id="2147377183" r:id="rId9"/>
    <p:sldId id="2147377154" r:id="rId10"/>
    <p:sldId id="2147377155" r:id="rId11"/>
    <p:sldId id="2147377169" r:id="rId12"/>
    <p:sldId id="2147377177" r:id="rId13"/>
    <p:sldId id="267" r:id="rId14"/>
    <p:sldId id="268" r:id="rId15"/>
    <p:sldId id="2147377178" r:id="rId16"/>
    <p:sldId id="2147377171" r:id="rId17"/>
    <p:sldId id="2147377184" r:id="rId18"/>
    <p:sldId id="2147377173" r:id="rId19"/>
    <p:sldId id="2147377147" r:id="rId20"/>
    <p:sldId id="2147377170" r:id="rId21"/>
    <p:sldId id="2147377185" r:id="rId22"/>
    <p:sldId id="2147377180" r:id="rId23"/>
    <p:sldId id="2147377186" r:id="rId24"/>
    <p:sldId id="2147377187" r:id="rId25"/>
    <p:sldId id="2147377188" r:id="rId26"/>
    <p:sldId id="2147377181" r:id="rId27"/>
    <p:sldId id="2147377189" r:id="rId28"/>
    <p:sldId id="2147377190" r:id="rId29"/>
    <p:sldId id="2147377191" r:id="rId30"/>
    <p:sldId id="2147377182" r:id="rId31"/>
    <p:sldId id="2147377192" r:id="rId32"/>
    <p:sldId id="2147377193"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Tiempos Fine Light" panose="020B060402020202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5652">
          <p15:clr>
            <a:srgbClr val="9AA0A6"/>
          </p15:clr>
        </p15:guide>
        <p15:guide id="3" pos="72">
          <p15:clr>
            <a:srgbClr val="9AA0A6"/>
          </p15:clr>
        </p15:guide>
        <p15:guide id="5" orient="horz" pos="3024">
          <p15:clr>
            <a:srgbClr val="9AA0A6"/>
          </p15:clr>
        </p15:guide>
        <p15:guide id="6" orient="horz" pos="2916">
          <p15:clr>
            <a:srgbClr val="9AA0A6"/>
          </p15:clr>
        </p15:guide>
        <p15:guide id="7" orient="horz" pos="120">
          <p15:clr>
            <a:srgbClr val="9AA0A6"/>
          </p15:clr>
        </p15:guide>
        <p15:guide id="9" orient="horz" pos="2261">
          <p15:clr>
            <a:srgbClr val="9AA0A6"/>
          </p15:clr>
        </p15:guide>
        <p15:guide id="10"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6C765-CF3F-F26D-A0C8-E86A1F74D474}" name="Will Houghteling" initials="WH" userId="S::will.houghteling@franklincovey.com::9499b97d-6032-478d-af8d-ec12bf05490c" providerId="AD"/>
  <p188:author id="{6DC6FCCC-3F8F-514A-D388-40F0EA684C64}" name="Matt Murdoch" initials="MM" userId="S::matt.murdoch@franklincovey.com::ecb67f68-30ae-44a2-b6a0-dbd9b9e98b28" providerId="AD"/>
  <p188:author id="{5BCE1CD1-8377-E543-1CE6-717D84D3C284}" name="Troy Cosey" initials="TC" userId="oPY+iuJbGhp/qxCu/UcolOVuoY1MEC4oltesK6PntPo=" providerId="None"/>
  <p188:author id="{477608DC-C22D-0348-B892-75D0EFBF1BB6}" name="Christine Trost" initials="CT" userId="S::christine.trost@franklincovey.com::8d3a3322-8503-4f5d-8c81-20529e464a8a" providerId="AD"/>
  <p188:author id="{F2F42AE9-E51E-A440-8E33-8395DD135D92}" name="Tammie McKenzie" initials="TM" userId="S::tammie.mckenzie@franklincovey.com::0fd103a3-ba6c-4a04-81a5-f2ed85e51b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2FD87-2211-4790-B743-3A1CAEFFECB6}" v="9" dt="2023-06-20T21:40:01.831"/>
    <p1510:client id="{9140E94D-B158-1644-5275-F242019FD099}" v="1" dt="2023-10-03T15:05:02.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51" autoAdjust="0"/>
  </p:normalViewPr>
  <p:slideViewPr>
    <p:cSldViewPr snapToGrid="0">
      <p:cViewPr varScale="1">
        <p:scale>
          <a:sx n="101" d="100"/>
          <a:sy n="101" d="100"/>
        </p:scale>
        <p:origin x="1170" y="102"/>
      </p:cViewPr>
      <p:guideLst>
        <p:guide orient="horz"/>
        <p:guide pos="5652"/>
        <p:guide pos="72"/>
        <p:guide orient="horz" pos="3024"/>
        <p:guide orient="horz" pos="2916"/>
        <p:guide orient="horz" pos="120"/>
        <p:guide orient="horz" pos="22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aremba" userId="S::lindsay.jaremba@franklincovey.com::92e81fd7-4692-4938-a6b4-ad14b3eacb01" providerId="AD" clId="Web-{9140E94D-B158-1644-5275-F242019FD099}"/>
    <pc:docChg chg="addSld">
      <pc:chgData name="Lindsay Jaremba" userId="S::lindsay.jaremba@franklincovey.com::92e81fd7-4692-4938-a6b4-ad14b3eacb01" providerId="AD" clId="Web-{9140E94D-B158-1644-5275-F242019FD099}" dt="2023-10-03T15:05:02.413" v="0"/>
      <pc:docMkLst>
        <pc:docMk/>
      </pc:docMkLst>
      <pc:sldChg chg="add">
        <pc:chgData name="Lindsay Jaremba" userId="S::lindsay.jaremba@franklincovey.com::92e81fd7-4692-4938-a6b4-ad14b3eacb01" providerId="AD" clId="Web-{9140E94D-B158-1644-5275-F242019FD099}" dt="2023-10-03T15:05:02.413" v="0"/>
        <pc:sldMkLst>
          <pc:docMk/>
          <pc:sldMk cId="695537551" sldId="21473771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BE46-EB31-4D90-A5D8-5C19B30C91A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EB7847E-A987-492D-8D49-012D4849FA85}">
      <dgm:prSet phldrT="[Text]"/>
      <dgm:spPr/>
      <dgm:t>
        <a:bodyPr/>
        <a:lstStyle/>
        <a:p>
          <a:r>
            <a:rPr lang="en-US" dirty="0"/>
            <a:t>Create Team in Impact Platform</a:t>
          </a:r>
        </a:p>
      </dgm:t>
    </dgm:pt>
    <dgm:pt modelId="{D833FE73-C197-407D-83D2-CB2E59A246B9}" type="parTrans" cxnId="{ADF195FB-8217-4C2E-8AA6-04E881D2E534}">
      <dgm:prSet/>
      <dgm:spPr/>
      <dgm:t>
        <a:bodyPr/>
        <a:lstStyle/>
        <a:p>
          <a:endParaRPr lang="en-US"/>
        </a:p>
      </dgm:t>
    </dgm:pt>
    <dgm:pt modelId="{CDFF75FF-01CD-49B7-A59A-9959B73D3E68}" type="sibTrans" cxnId="{ADF195FB-8217-4C2E-8AA6-04E881D2E534}">
      <dgm:prSet/>
      <dgm:spPr/>
      <dgm:t>
        <a:bodyPr/>
        <a:lstStyle/>
        <a:p>
          <a:endParaRPr lang="en-US"/>
        </a:p>
      </dgm:t>
    </dgm:pt>
    <dgm:pt modelId="{1F2BDC51-C383-4F99-8FE5-ED8C47D714B5}">
      <dgm:prSet phldrT="[Text]"/>
      <dgm:spPr/>
      <dgm:t>
        <a:bodyPr/>
        <a:lstStyle/>
        <a:p>
          <a:r>
            <a:rPr lang="en-US" dirty="0"/>
            <a:t>Assign Course in Impact Platform</a:t>
          </a:r>
        </a:p>
      </dgm:t>
    </dgm:pt>
    <dgm:pt modelId="{B5CF4711-110A-4088-B61C-0093F7E91749}" type="parTrans" cxnId="{B73D95E9-6305-4D17-88C4-FE2E75EC3A0C}">
      <dgm:prSet/>
      <dgm:spPr/>
      <dgm:t>
        <a:bodyPr/>
        <a:lstStyle/>
        <a:p>
          <a:endParaRPr lang="en-US"/>
        </a:p>
      </dgm:t>
    </dgm:pt>
    <dgm:pt modelId="{530BC3EF-3CB7-49FB-AE26-369804386DE9}" type="sibTrans" cxnId="{B73D95E9-6305-4D17-88C4-FE2E75EC3A0C}">
      <dgm:prSet/>
      <dgm:spPr/>
      <dgm:t>
        <a:bodyPr/>
        <a:lstStyle/>
        <a:p>
          <a:endParaRPr lang="en-US"/>
        </a:p>
      </dgm:t>
    </dgm:pt>
    <dgm:pt modelId="{87174763-9924-4CEF-AF23-7ED1BE965241}">
      <dgm:prSet phldrT="[Text]"/>
      <dgm:spPr/>
      <dgm:t>
        <a:bodyPr/>
        <a:lstStyle/>
        <a:p>
          <a:r>
            <a:rPr lang="en-US" dirty="0"/>
            <a:t>Email Participants with Context  </a:t>
          </a:r>
        </a:p>
      </dgm:t>
    </dgm:pt>
    <dgm:pt modelId="{E22525B8-8656-448C-9167-A59DC52C1EF3}" type="parTrans" cxnId="{D4D5661B-4DF0-451F-B5C7-69CF73DDD691}">
      <dgm:prSet/>
      <dgm:spPr/>
      <dgm:t>
        <a:bodyPr/>
        <a:lstStyle/>
        <a:p>
          <a:endParaRPr lang="en-US"/>
        </a:p>
      </dgm:t>
    </dgm:pt>
    <dgm:pt modelId="{EA18A51A-6331-424B-89E7-0C7E45EC7141}" type="sibTrans" cxnId="{D4D5661B-4DF0-451F-B5C7-69CF73DDD691}">
      <dgm:prSet/>
      <dgm:spPr/>
      <dgm:t>
        <a:bodyPr/>
        <a:lstStyle/>
        <a:p>
          <a:endParaRPr lang="en-US"/>
        </a:p>
      </dgm:t>
    </dgm:pt>
    <dgm:pt modelId="{50EA8F36-9FA8-4CD5-887B-577236F360B1}">
      <dgm:prSet phldrT="[Text]"/>
      <dgm:spPr/>
      <dgm:t>
        <a:bodyPr/>
        <a:lstStyle/>
        <a:p>
          <a:r>
            <a:rPr lang="en-US" dirty="0"/>
            <a:t>Schedule Sessions and Send Invites</a:t>
          </a:r>
        </a:p>
      </dgm:t>
    </dgm:pt>
    <dgm:pt modelId="{4CE1EE40-552A-4745-BBB9-16E8EC56511F}" type="parTrans" cxnId="{07E6D8F1-4D7B-41ED-9B78-38328DF3063B}">
      <dgm:prSet/>
      <dgm:spPr/>
      <dgm:t>
        <a:bodyPr/>
        <a:lstStyle/>
        <a:p>
          <a:endParaRPr lang="en-US"/>
        </a:p>
      </dgm:t>
    </dgm:pt>
    <dgm:pt modelId="{74A7A920-1D2D-47FD-9EEA-010817B7985F}" type="sibTrans" cxnId="{07E6D8F1-4D7B-41ED-9B78-38328DF3063B}">
      <dgm:prSet/>
      <dgm:spPr/>
      <dgm:t>
        <a:bodyPr/>
        <a:lstStyle/>
        <a:p>
          <a:endParaRPr lang="en-US"/>
        </a:p>
      </dgm:t>
    </dgm:pt>
    <dgm:pt modelId="{1DBAD04B-A763-44D0-9064-97A7367F1745}">
      <dgm:prSet phldrT="[Text]"/>
      <dgm:spPr/>
      <dgm:t>
        <a:bodyPr/>
        <a:lstStyle/>
        <a:p>
          <a:r>
            <a:rPr lang="en-US" dirty="0"/>
            <a:t>Facilitate Learning Sessions</a:t>
          </a:r>
        </a:p>
      </dgm:t>
    </dgm:pt>
    <dgm:pt modelId="{8400631F-5D56-4FEC-BCA6-04A6CD7FA36E}" type="parTrans" cxnId="{0CACFEF3-3FDF-4567-A676-B73F152358B6}">
      <dgm:prSet/>
      <dgm:spPr/>
      <dgm:t>
        <a:bodyPr/>
        <a:lstStyle/>
        <a:p>
          <a:endParaRPr lang="en-US"/>
        </a:p>
      </dgm:t>
    </dgm:pt>
    <dgm:pt modelId="{F230BB16-BD0E-43B2-8A6A-F4D3FBC833E4}" type="sibTrans" cxnId="{0CACFEF3-3FDF-4567-A676-B73F152358B6}">
      <dgm:prSet/>
      <dgm:spPr/>
      <dgm:t>
        <a:bodyPr/>
        <a:lstStyle/>
        <a:p>
          <a:endParaRPr lang="en-US"/>
        </a:p>
      </dgm:t>
    </dgm:pt>
    <dgm:pt modelId="{5E018707-C75B-4B86-A738-4350B51F6C4E}">
      <dgm:prSet phldrT="[Text]"/>
      <dgm:spPr/>
      <dgm:t>
        <a:bodyPr/>
        <a:lstStyle/>
        <a:p>
          <a:r>
            <a:rPr lang="en-US" dirty="0"/>
            <a:t>Optional Participant Capstone Presentation</a:t>
          </a:r>
        </a:p>
      </dgm:t>
    </dgm:pt>
    <dgm:pt modelId="{24C3567F-D1AF-4822-A941-F7A9FD4776CA}" type="parTrans" cxnId="{6270A916-A183-4E73-8C2E-3F33FC3894B8}">
      <dgm:prSet/>
      <dgm:spPr/>
      <dgm:t>
        <a:bodyPr/>
        <a:lstStyle/>
        <a:p>
          <a:endParaRPr lang="en-US"/>
        </a:p>
      </dgm:t>
    </dgm:pt>
    <dgm:pt modelId="{C88F23DC-6A23-4B27-A111-6DBFD6FE48AB}" type="sibTrans" cxnId="{6270A916-A183-4E73-8C2E-3F33FC3894B8}">
      <dgm:prSet/>
      <dgm:spPr/>
      <dgm:t>
        <a:bodyPr/>
        <a:lstStyle/>
        <a:p>
          <a:endParaRPr lang="en-US"/>
        </a:p>
      </dgm:t>
    </dgm:pt>
    <dgm:pt modelId="{00DD830B-3517-4626-87A5-502843A321AC}" type="pres">
      <dgm:prSet presAssocID="{E263BE46-EB31-4D90-A5D8-5C19B30C91A3}" presName="Name0" presStyleCnt="0">
        <dgm:presLayoutVars>
          <dgm:chMax val="11"/>
          <dgm:chPref val="11"/>
          <dgm:dir/>
          <dgm:resizeHandles/>
        </dgm:presLayoutVars>
      </dgm:prSet>
      <dgm:spPr/>
    </dgm:pt>
    <dgm:pt modelId="{F77BD563-68C1-4AA6-8712-B22207E5DC4F}" type="pres">
      <dgm:prSet presAssocID="{5E018707-C75B-4B86-A738-4350B51F6C4E}" presName="Accent6" presStyleCnt="0"/>
      <dgm:spPr/>
    </dgm:pt>
    <dgm:pt modelId="{9A0109F1-DD98-4897-96D5-F34EC9AE00D1}" type="pres">
      <dgm:prSet presAssocID="{5E018707-C75B-4B86-A738-4350B51F6C4E}" presName="Accent" presStyleLbl="node1" presStyleIdx="0" presStyleCnt="6"/>
      <dgm:spPr/>
    </dgm:pt>
    <dgm:pt modelId="{8C6C014C-51D9-431A-9B5A-1CDE2D2DA4B3}" type="pres">
      <dgm:prSet presAssocID="{5E018707-C75B-4B86-A738-4350B51F6C4E}" presName="ParentBackground6" presStyleCnt="0"/>
      <dgm:spPr/>
    </dgm:pt>
    <dgm:pt modelId="{70495304-6B2D-46A4-A143-9F84E9003538}" type="pres">
      <dgm:prSet presAssocID="{5E018707-C75B-4B86-A738-4350B51F6C4E}" presName="ParentBackground" presStyleLbl="fgAcc1" presStyleIdx="0" presStyleCnt="6"/>
      <dgm:spPr/>
    </dgm:pt>
    <dgm:pt modelId="{B188EF50-4874-456B-8ED7-400D39EABD33}" type="pres">
      <dgm:prSet presAssocID="{5E018707-C75B-4B86-A738-4350B51F6C4E}" presName="Parent6" presStyleLbl="revTx" presStyleIdx="0" presStyleCnt="0">
        <dgm:presLayoutVars>
          <dgm:chMax val="1"/>
          <dgm:chPref val="1"/>
          <dgm:bulletEnabled val="1"/>
        </dgm:presLayoutVars>
      </dgm:prSet>
      <dgm:spPr/>
    </dgm:pt>
    <dgm:pt modelId="{988A8515-19A8-4715-B3C8-DE5661792B24}" type="pres">
      <dgm:prSet presAssocID="{1DBAD04B-A763-44D0-9064-97A7367F1745}" presName="Accent5" presStyleCnt="0"/>
      <dgm:spPr/>
    </dgm:pt>
    <dgm:pt modelId="{E4B7A8B1-EA73-4042-947B-F3921439C76C}" type="pres">
      <dgm:prSet presAssocID="{1DBAD04B-A763-44D0-9064-97A7367F1745}" presName="Accent" presStyleLbl="node1" presStyleIdx="1" presStyleCnt="6"/>
      <dgm:spPr/>
    </dgm:pt>
    <dgm:pt modelId="{5B05672B-16C8-41B1-9A05-7F08B840C83C}" type="pres">
      <dgm:prSet presAssocID="{1DBAD04B-A763-44D0-9064-97A7367F1745}" presName="ParentBackground5" presStyleCnt="0"/>
      <dgm:spPr/>
    </dgm:pt>
    <dgm:pt modelId="{B018E019-15C2-4435-96C2-1AAFE712F5F0}" type="pres">
      <dgm:prSet presAssocID="{1DBAD04B-A763-44D0-9064-97A7367F1745}" presName="ParentBackground" presStyleLbl="fgAcc1" presStyleIdx="1" presStyleCnt="6"/>
      <dgm:spPr/>
    </dgm:pt>
    <dgm:pt modelId="{1E4F2130-C0FB-461A-B424-7544C7B9277D}" type="pres">
      <dgm:prSet presAssocID="{1DBAD04B-A763-44D0-9064-97A7367F1745}" presName="Parent5" presStyleLbl="revTx" presStyleIdx="0" presStyleCnt="0">
        <dgm:presLayoutVars>
          <dgm:chMax val="1"/>
          <dgm:chPref val="1"/>
          <dgm:bulletEnabled val="1"/>
        </dgm:presLayoutVars>
      </dgm:prSet>
      <dgm:spPr/>
    </dgm:pt>
    <dgm:pt modelId="{1B345461-B4F1-432F-B8C0-AB3F1B51F83D}" type="pres">
      <dgm:prSet presAssocID="{50EA8F36-9FA8-4CD5-887B-577236F360B1}" presName="Accent4" presStyleCnt="0"/>
      <dgm:spPr/>
    </dgm:pt>
    <dgm:pt modelId="{076ED6C0-EA39-4D0E-9B73-0C96D7AF9945}" type="pres">
      <dgm:prSet presAssocID="{50EA8F36-9FA8-4CD5-887B-577236F360B1}" presName="Accent" presStyleLbl="node1" presStyleIdx="2" presStyleCnt="6"/>
      <dgm:spPr/>
    </dgm:pt>
    <dgm:pt modelId="{AE3F6C14-E490-4F00-B91E-9848FCDF5282}" type="pres">
      <dgm:prSet presAssocID="{50EA8F36-9FA8-4CD5-887B-577236F360B1}" presName="ParentBackground4" presStyleCnt="0"/>
      <dgm:spPr/>
    </dgm:pt>
    <dgm:pt modelId="{D8B135EA-D871-4EF1-8224-B8AAE5E66274}" type="pres">
      <dgm:prSet presAssocID="{50EA8F36-9FA8-4CD5-887B-577236F360B1}" presName="ParentBackground" presStyleLbl="fgAcc1" presStyleIdx="2" presStyleCnt="6"/>
      <dgm:spPr/>
    </dgm:pt>
    <dgm:pt modelId="{B2B6D0F5-1D30-4BD3-BA85-141DECEAAD63}" type="pres">
      <dgm:prSet presAssocID="{50EA8F36-9FA8-4CD5-887B-577236F360B1}" presName="Parent4" presStyleLbl="revTx" presStyleIdx="0" presStyleCnt="0">
        <dgm:presLayoutVars>
          <dgm:chMax val="1"/>
          <dgm:chPref val="1"/>
          <dgm:bulletEnabled val="1"/>
        </dgm:presLayoutVars>
      </dgm:prSet>
      <dgm:spPr/>
    </dgm:pt>
    <dgm:pt modelId="{034B4403-05F7-4310-8F56-DD9CC3775F80}" type="pres">
      <dgm:prSet presAssocID="{87174763-9924-4CEF-AF23-7ED1BE965241}" presName="Accent3" presStyleCnt="0"/>
      <dgm:spPr/>
    </dgm:pt>
    <dgm:pt modelId="{57C53758-FA49-460D-995F-A0E47DDC2964}" type="pres">
      <dgm:prSet presAssocID="{87174763-9924-4CEF-AF23-7ED1BE965241}" presName="Accent" presStyleLbl="node1" presStyleIdx="3" presStyleCnt="6"/>
      <dgm:spPr/>
    </dgm:pt>
    <dgm:pt modelId="{A96FB455-1161-45DB-B4E3-0E972CBBDB28}" type="pres">
      <dgm:prSet presAssocID="{87174763-9924-4CEF-AF23-7ED1BE965241}" presName="ParentBackground3" presStyleCnt="0"/>
      <dgm:spPr/>
    </dgm:pt>
    <dgm:pt modelId="{0608F1D3-CFD3-4EE3-AD94-B269F3E4E32C}" type="pres">
      <dgm:prSet presAssocID="{87174763-9924-4CEF-AF23-7ED1BE965241}" presName="ParentBackground" presStyleLbl="fgAcc1" presStyleIdx="3" presStyleCnt="6"/>
      <dgm:spPr/>
    </dgm:pt>
    <dgm:pt modelId="{536C1A53-8179-4B77-8C23-5769CF76FCA0}" type="pres">
      <dgm:prSet presAssocID="{87174763-9924-4CEF-AF23-7ED1BE965241}" presName="Parent3" presStyleLbl="revTx" presStyleIdx="0" presStyleCnt="0">
        <dgm:presLayoutVars>
          <dgm:chMax val="1"/>
          <dgm:chPref val="1"/>
          <dgm:bulletEnabled val="1"/>
        </dgm:presLayoutVars>
      </dgm:prSet>
      <dgm:spPr/>
    </dgm:pt>
    <dgm:pt modelId="{1B10B5AC-9289-4AC4-97A2-A84D08A8C76C}" type="pres">
      <dgm:prSet presAssocID="{1F2BDC51-C383-4F99-8FE5-ED8C47D714B5}" presName="Accent2" presStyleCnt="0"/>
      <dgm:spPr/>
    </dgm:pt>
    <dgm:pt modelId="{A6271E3A-9E97-4539-997D-B2079312C22A}" type="pres">
      <dgm:prSet presAssocID="{1F2BDC51-C383-4F99-8FE5-ED8C47D714B5}" presName="Accent" presStyleLbl="node1" presStyleIdx="4" presStyleCnt="6"/>
      <dgm:spPr/>
    </dgm:pt>
    <dgm:pt modelId="{1A81AF8D-4F05-47F7-A12C-96D492098ECB}" type="pres">
      <dgm:prSet presAssocID="{1F2BDC51-C383-4F99-8FE5-ED8C47D714B5}" presName="ParentBackground2" presStyleCnt="0"/>
      <dgm:spPr/>
    </dgm:pt>
    <dgm:pt modelId="{F199326E-746D-4FBB-8D47-3F7ABC216AE9}" type="pres">
      <dgm:prSet presAssocID="{1F2BDC51-C383-4F99-8FE5-ED8C47D714B5}" presName="ParentBackground" presStyleLbl="fgAcc1" presStyleIdx="4" presStyleCnt="6"/>
      <dgm:spPr/>
    </dgm:pt>
    <dgm:pt modelId="{6A35BA0D-4FE9-4F72-B1E3-BCA90514CB1B}" type="pres">
      <dgm:prSet presAssocID="{1F2BDC51-C383-4F99-8FE5-ED8C47D714B5}" presName="Parent2" presStyleLbl="revTx" presStyleIdx="0" presStyleCnt="0">
        <dgm:presLayoutVars>
          <dgm:chMax val="1"/>
          <dgm:chPref val="1"/>
          <dgm:bulletEnabled val="1"/>
        </dgm:presLayoutVars>
      </dgm:prSet>
      <dgm:spPr/>
    </dgm:pt>
    <dgm:pt modelId="{1D2B6886-88F7-412B-A3C9-FD6D523E5724}" type="pres">
      <dgm:prSet presAssocID="{AEB7847E-A987-492D-8D49-012D4849FA85}" presName="Accent1" presStyleCnt="0"/>
      <dgm:spPr/>
    </dgm:pt>
    <dgm:pt modelId="{676130B0-614E-482D-B898-CD3C19D4311C}" type="pres">
      <dgm:prSet presAssocID="{AEB7847E-A987-492D-8D49-012D4849FA85}" presName="Accent" presStyleLbl="node1" presStyleIdx="5" presStyleCnt="6"/>
      <dgm:spPr/>
    </dgm:pt>
    <dgm:pt modelId="{441A471C-68BB-467B-A819-E6729ABB7EE2}" type="pres">
      <dgm:prSet presAssocID="{AEB7847E-A987-492D-8D49-012D4849FA85}" presName="ParentBackground1" presStyleCnt="0"/>
      <dgm:spPr/>
    </dgm:pt>
    <dgm:pt modelId="{2A6819C5-17A9-4E37-96FB-7222764A6279}" type="pres">
      <dgm:prSet presAssocID="{AEB7847E-A987-492D-8D49-012D4849FA85}" presName="ParentBackground" presStyleLbl="fgAcc1" presStyleIdx="5" presStyleCnt="6"/>
      <dgm:spPr/>
    </dgm:pt>
    <dgm:pt modelId="{47215D72-6365-4662-B799-DAC024BDCD4D}" type="pres">
      <dgm:prSet presAssocID="{AEB7847E-A987-492D-8D49-012D4849FA85}" presName="Parent1" presStyleLbl="revTx" presStyleIdx="0" presStyleCnt="0">
        <dgm:presLayoutVars>
          <dgm:chMax val="1"/>
          <dgm:chPref val="1"/>
          <dgm:bulletEnabled val="1"/>
        </dgm:presLayoutVars>
      </dgm:prSet>
      <dgm:spPr/>
    </dgm:pt>
  </dgm:ptLst>
  <dgm:cxnLst>
    <dgm:cxn modelId="{B2E4B106-C228-4526-A0A3-C3DD19DC754D}" type="presOf" srcId="{E263BE46-EB31-4D90-A5D8-5C19B30C91A3}" destId="{00DD830B-3517-4626-87A5-502843A321AC}" srcOrd="0" destOrd="0" presId="urn:microsoft.com/office/officeart/2011/layout/CircleProcess"/>
    <dgm:cxn modelId="{71F59D13-A501-4ACC-9AD2-EAF57DE003E5}" type="presOf" srcId="{87174763-9924-4CEF-AF23-7ED1BE965241}" destId="{0608F1D3-CFD3-4EE3-AD94-B269F3E4E32C}" srcOrd="0" destOrd="0" presId="urn:microsoft.com/office/officeart/2011/layout/CircleProcess"/>
    <dgm:cxn modelId="{79939214-1AB1-4598-9DDD-E6EEA6EAD945}" type="presOf" srcId="{5E018707-C75B-4B86-A738-4350B51F6C4E}" destId="{70495304-6B2D-46A4-A143-9F84E9003538}" srcOrd="0" destOrd="0" presId="urn:microsoft.com/office/officeart/2011/layout/CircleProcess"/>
    <dgm:cxn modelId="{6270A916-A183-4E73-8C2E-3F33FC3894B8}" srcId="{E263BE46-EB31-4D90-A5D8-5C19B30C91A3}" destId="{5E018707-C75B-4B86-A738-4350B51F6C4E}" srcOrd="5" destOrd="0" parTransId="{24C3567F-D1AF-4822-A941-F7A9FD4776CA}" sibTransId="{C88F23DC-6A23-4B27-A111-6DBFD6FE48AB}"/>
    <dgm:cxn modelId="{D4D5661B-4DF0-451F-B5C7-69CF73DDD691}" srcId="{E263BE46-EB31-4D90-A5D8-5C19B30C91A3}" destId="{87174763-9924-4CEF-AF23-7ED1BE965241}" srcOrd="2" destOrd="0" parTransId="{E22525B8-8656-448C-9167-A59DC52C1EF3}" sibTransId="{EA18A51A-6331-424B-89E7-0C7E45EC7141}"/>
    <dgm:cxn modelId="{E8528644-DFC5-434D-B28F-7F61A9B90A70}" type="presOf" srcId="{1DBAD04B-A763-44D0-9064-97A7367F1745}" destId="{B018E019-15C2-4435-96C2-1AAFE712F5F0}" srcOrd="0" destOrd="0" presId="urn:microsoft.com/office/officeart/2011/layout/CircleProcess"/>
    <dgm:cxn modelId="{32EA7E7A-9242-4D58-9B0D-824C8270925D}" type="presOf" srcId="{1DBAD04B-A763-44D0-9064-97A7367F1745}" destId="{1E4F2130-C0FB-461A-B424-7544C7B9277D}" srcOrd="1" destOrd="0" presId="urn:microsoft.com/office/officeart/2011/layout/CircleProcess"/>
    <dgm:cxn modelId="{AF74C97D-2A67-4381-B175-B19114311C01}" type="presOf" srcId="{50EA8F36-9FA8-4CD5-887B-577236F360B1}" destId="{D8B135EA-D871-4EF1-8224-B8AAE5E66274}" srcOrd="0" destOrd="0" presId="urn:microsoft.com/office/officeart/2011/layout/CircleProcess"/>
    <dgm:cxn modelId="{B620F981-D5B8-4C42-80DC-327898E81808}" type="presOf" srcId="{1F2BDC51-C383-4F99-8FE5-ED8C47D714B5}" destId="{F199326E-746D-4FBB-8D47-3F7ABC216AE9}" srcOrd="0" destOrd="0" presId="urn:microsoft.com/office/officeart/2011/layout/CircleProcess"/>
    <dgm:cxn modelId="{A1C44886-68CA-471A-9A2D-8DEF80AD64B9}" type="presOf" srcId="{50EA8F36-9FA8-4CD5-887B-577236F360B1}" destId="{B2B6D0F5-1D30-4BD3-BA85-141DECEAAD63}" srcOrd="1" destOrd="0" presId="urn:microsoft.com/office/officeart/2011/layout/CircleProcess"/>
    <dgm:cxn modelId="{E39E0D8C-CE44-4C57-85A6-2EC8879D6F29}" type="presOf" srcId="{87174763-9924-4CEF-AF23-7ED1BE965241}" destId="{536C1A53-8179-4B77-8C23-5769CF76FCA0}" srcOrd="1" destOrd="0" presId="urn:microsoft.com/office/officeart/2011/layout/CircleProcess"/>
    <dgm:cxn modelId="{4750FDC6-7031-4E66-B3DE-9D2DEE49CB29}" type="presOf" srcId="{AEB7847E-A987-492D-8D49-012D4849FA85}" destId="{2A6819C5-17A9-4E37-96FB-7222764A6279}" srcOrd="0" destOrd="0" presId="urn:microsoft.com/office/officeart/2011/layout/CircleProcess"/>
    <dgm:cxn modelId="{30DB43C9-4BA8-4AB8-BA70-547D2B01ED83}" type="presOf" srcId="{AEB7847E-A987-492D-8D49-012D4849FA85}" destId="{47215D72-6365-4662-B799-DAC024BDCD4D}" srcOrd="1" destOrd="0" presId="urn:microsoft.com/office/officeart/2011/layout/CircleProcess"/>
    <dgm:cxn modelId="{165537DD-F661-49B9-BFC6-B53243398EB4}" type="presOf" srcId="{5E018707-C75B-4B86-A738-4350B51F6C4E}" destId="{B188EF50-4874-456B-8ED7-400D39EABD33}" srcOrd="1" destOrd="0" presId="urn:microsoft.com/office/officeart/2011/layout/CircleProcess"/>
    <dgm:cxn modelId="{116D5EDD-CD36-4E54-A98E-D35572AB0E8E}" type="presOf" srcId="{1F2BDC51-C383-4F99-8FE5-ED8C47D714B5}" destId="{6A35BA0D-4FE9-4F72-B1E3-BCA90514CB1B}" srcOrd="1" destOrd="0" presId="urn:microsoft.com/office/officeart/2011/layout/CircleProcess"/>
    <dgm:cxn modelId="{B73D95E9-6305-4D17-88C4-FE2E75EC3A0C}" srcId="{E263BE46-EB31-4D90-A5D8-5C19B30C91A3}" destId="{1F2BDC51-C383-4F99-8FE5-ED8C47D714B5}" srcOrd="1" destOrd="0" parTransId="{B5CF4711-110A-4088-B61C-0093F7E91749}" sibTransId="{530BC3EF-3CB7-49FB-AE26-369804386DE9}"/>
    <dgm:cxn modelId="{07E6D8F1-4D7B-41ED-9B78-38328DF3063B}" srcId="{E263BE46-EB31-4D90-A5D8-5C19B30C91A3}" destId="{50EA8F36-9FA8-4CD5-887B-577236F360B1}" srcOrd="3" destOrd="0" parTransId="{4CE1EE40-552A-4745-BBB9-16E8EC56511F}" sibTransId="{74A7A920-1D2D-47FD-9EEA-010817B7985F}"/>
    <dgm:cxn modelId="{0CACFEF3-3FDF-4567-A676-B73F152358B6}" srcId="{E263BE46-EB31-4D90-A5D8-5C19B30C91A3}" destId="{1DBAD04B-A763-44D0-9064-97A7367F1745}" srcOrd="4" destOrd="0" parTransId="{8400631F-5D56-4FEC-BCA6-04A6CD7FA36E}" sibTransId="{F230BB16-BD0E-43B2-8A6A-F4D3FBC833E4}"/>
    <dgm:cxn modelId="{ADF195FB-8217-4C2E-8AA6-04E881D2E534}" srcId="{E263BE46-EB31-4D90-A5D8-5C19B30C91A3}" destId="{AEB7847E-A987-492D-8D49-012D4849FA85}" srcOrd="0" destOrd="0" parTransId="{D833FE73-C197-407D-83D2-CB2E59A246B9}" sibTransId="{CDFF75FF-01CD-49B7-A59A-9959B73D3E68}"/>
    <dgm:cxn modelId="{005FD574-154B-44B4-B8D7-8819631DE9A9}" type="presParOf" srcId="{00DD830B-3517-4626-87A5-502843A321AC}" destId="{F77BD563-68C1-4AA6-8712-B22207E5DC4F}" srcOrd="0" destOrd="0" presId="urn:microsoft.com/office/officeart/2011/layout/CircleProcess"/>
    <dgm:cxn modelId="{6101DF1E-5B7F-427C-A630-513937DD5276}" type="presParOf" srcId="{F77BD563-68C1-4AA6-8712-B22207E5DC4F}" destId="{9A0109F1-DD98-4897-96D5-F34EC9AE00D1}" srcOrd="0" destOrd="0" presId="urn:microsoft.com/office/officeart/2011/layout/CircleProcess"/>
    <dgm:cxn modelId="{4A5AA36A-1B51-4E17-B6D4-D5C93745F6B9}" type="presParOf" srcId="{00DD830B-3517-4626-87A5-502843A321AC}" destId="{8C6C014C-51D9-431A-9B5A-1CDE2D2DA4B3}" srcOrd="1" destOrd="0" presId="urn:microsoft.com/office/officeart/2011/layout/CircleProcess"/>
    <dgm:cxn modelId="{E2865BE2-BE2B-4948-B5D5-191C99C1E09A}" type="presParOf" srcId="{8C6C014C-51D9-431A-9B5A-1CDE2D2DA4B3}" destId="{70495304-6B2D-46A4-A143-9F84E9003538}" srcOrd="0" destOrd="0" presId="urn:microsoft.com/office/officeart/2011/layout/CircleProcess"/>
    <dgm:cxn modelId="{6F79A2C4-DAC6-4325-9017-0183E4C6538D}" type="presParOf" srcId="{00DD830B-3517-4626-87A5-502843A321AC}" destId="{B188EF50-4874-456B-8ED7-400D39EABD33}" srcOrd="2" destOrd="0" presId="urn:microsoft.com/office/officeart/2011/layout/CircleProcess"/>
    <dgm:cxn modelId="{80E9EDB5-69D4-486E-A2FA-452A90FE3578}" type="presParOf" srcId="{00DD830B-3517-4626-87A5-502843A321AC}" destId="{988A8515-19A8-4715-B3C8-DE5661792B24}" srcOrd="3" destOrd="0" presId="urn:microsoft.com/office/officeart/2011/layout/CircleProcess"/>
    <dgm:cxn modelId="{E4301BA9-E93F-43DA-948C-DDF596D0F6A9}" type="presParOf" srcId="{988A8515-19A8-4715-B3C8-DE5661792B24}" destId="{E4B7A8B1-EA73-4042-947B-F3921439C76C}" srcOrd="0" destOrd="0" presId="urn:microsoft.com/office/officeart/2011/layout/CircleProcess"/>
    <dgm:cxn modelId="{3EBF2B3F-AFFE-491F-A067-90FEBA3C622A}" type="presParOf" srcId="{00DD830B-3517-4626-87A5-502843A321AC}" destId="{5B05672B-16C8-41B1-9A05-7F08B840C83C}" srcOrd="4" destOrd="0" presId="urn:microsoft.com/office/officeart/2011/layout/CircleProcess"/>
    <dgm:cxn modelId="{801DE1C5-10B7-4EB3-A33C-5F0563D8AE92}" type="presParOf" srcId="{5B05672B-16C8-41B1-9A05-7F08B840C83C}" destId="{B018E019-15C2-4435-96C2-1AAFE712F5F0}" srcOrd="0" destOrd="0" presId="urn:microsoft.com/office/officeart/2011/layout/CircleProcess"/>
    <dgm:cxn modelId="{9B83398C-1F23-4751-95BB-B59FC6B292B2}" type="presParOf" srcId="{00DD830B-3517-4626-87A5-502843A321AC}" destId="{1E4F2130-C0FB-461A-B424-7544C7B9277D}" srcOrd="5" destOrd="0" presId="urn:microsoft.com/office/officeart/2011/layout/CircleProcess"/>
    <dgm:cxn modelId="{1CCE5E3D-9677-4125-8590-D52641BE699D}" type="presParOf" srcId="{00DD830B-3517-4626-87A5-502843A321AC}" destId="{1B345461-B4F1-432F-B8C0-AB3F1B51F83D}" srcOrd="6" destOrd="0" presId="urn:microsoft.com/office/officeart/2011/layout/CircleProcess"/>
    <dgm:cxn modelId="{D98145B1-508F-43C7-932C-26239CECFC3D}" type="presParOf" srcId="{1B345461-B4F1-432F-B8C0-AB3F1B51F83D}" destId="{076ED6C0-EA39-4D0E-9B73-0C96D7AF9945}" srcOrd="0" destOrd="0" presId="urn:microsoft.com/office/officeart/2011/layout/CircleProcess"/>
    <dgm:cxn modelId="{BEC44C14-ABC5-4A32-9289-FAB5AA818CDB}" type="presParOf" srcId="{00DD830B-3517-4626-87A5-502843A321AC}" destId="{AE3F6C14-E490-4F00-B91E-9848FCDF5282}" srcOrd="7" destOrd="0" presId="urn:microsoft.com/office/officeart/2011/layout/CircleProcess"/>
    <dgm:cxn modelId="{A4DED494-2A50-47DF-AFF1-2B148194D8BC}" type="presParOf" srcId="{AE3F6C14-E490-4F00-B91E-9848FCDF5282}" destId="{D8B135EA-D871-4EF1-8224-B8AAE5E66274}" srcOrd="0" destOrd="0" presId="urn:microsoft.com/office/officeart/2011/layout/CircleProcess"/>
    <dgm:cxn modelId="{09FC405F-51E9-4A81-A477-06ACEE804327}" type="presParOf" srcId="{00DD830B-3517-4626-87A5-502843A321AC}" destId="{B2B6D0F5-1D30-4BD3-BA85-141DECEAAD63}" srcOrd="8" destOrd="0" presId="urn:microsoft.com/office/officeart/2011/layout/CircleProcess"/>
    <dgm:cxn modelId="{FDB00988-8DDB-40C5-B611-21C89A204ECA}" type="presParOf" srcId="{00DD830B-3517-4626-87A5-502843A321AC}" destId="{034B4403-05F7-4310-8F56-DD9CC3775F80}" srcOrd="9" destOrd="0" presId="urn:microsoft.com/office/officeart/2011/layout/CircleProcess"/>
    <dgm:cxn modelId="{84E02A85-9010-43D8-B55D-D433331D6727}" type="presParOf" srcId="{034B4403-05F7-4310-8F56-DD9CC3775F80}" destId="{57C53758-FA49-460D-995F-A0E47DDC2964}" srcOrd="0" destOrd="0" presId="urn:microsoft.com/office/officeart/2011/layout/CircleProcess"/>
    <dgm:cxn modelId="{B16ABBDF-F071-4EEC-A546-FB57B07961E9}" type="presParOf" srcId="{00DD830B-3517-4626-87A5-502843A321AC}" destId="{A96FB455-1161-45DB-B4E3-0E972CBBDB28}" srcOrd="10" destOrd="0" presId="urn:microsoft.com/office/officeart/2011/layout/CircleProcess"/>
    <dgm:cxn modelId="{521AA606-52EC-4660-B7F3-9752F2A99CA0}" type="presParOf" srcId="{A96FB455-1161-45DB-B4E3-0E972CBBDB28}" destId="{0608F1D3-CFD3-4EE3-AD94-B269F3E4E32C}" srcOrd="0" destOrd="0" presId="urn:microsoft.com/office/officeart/2011/layout/CircleProcess"/>
    <dgm:cxn modelId="{D5E92994-376A-4C04-AA36-BA05E957A07B}" type="presParOf" srcId="{00DD830B-3517-4626-87A5-502843A321AC}" destId="{536C1A53-8179-4B77-8C23-5769CF76FCA0}" srcOrd="11" destOrd="0" presId="urn:microsoft.com/office/officeart/2011/layout/CircleProcess"/>
    <dgm:cxn modelId="{9DF1A7E7-853D-451C-9238-D10FB794AB23}" type="presParOf" srcId="{00DD830B-3517-4626-87A5-502843A321AC}" destId="{1B10B5AC-9289-4AC4-97A2-A84D08A8C76C}" srcOrd="12" destOrd="0" presId="urn:microsoft.com/office/officeart/2011/layout/CircleProcess"/>
    <dgm:cxn modelId="{1E53FDC7-40FA-4316-8B59-1D343EBE0F4D}" type="presParOf" srcId="{1B10B5AC-9289-4AC4-97A2-A84D08A8C76C}" destId="{A6271E3A-9E97-4539-997D-B2079312C22A}" srcOrd="0" destOrd="0" presId="urn:microsoft.com/office/officeart/2011/layout/CircleProcess"/>
    <dgm:cxn modelId="{154396B0-3B44-4F86-A1F1-F6257109ADD6}" type="presParOf" srcId="{00DD830B-3517-4626-87A5-502843A321AC}" destId="{1A81AF8D-4F05-47F7-A12C-96D492098ECB}" srcOrd="13" destOrd="0" presId="urn:microsoft.com/office/officeart/2011/layout/CircleProcess"/>
    <dgm:cxn modelId="{6689CE82-EC30-457E-8308-4370BBDCA4AD}" type="presParOf" srcId="{1A81AF8D-4F05-47F7-A12C-96D492098ECB}" destId="{F199326E-746D-4FBB-8D47-3F7ABC216AE9}" srcOrd="0" destOrd="0" presId="urn:microsoft.com/office/officeart/2011/layout/CircleProcess"/>
    <dgm:cxn modelId="{81033C2C-6820-4790-8400-DE5C53425A47}" type="presParOf" srcId="{00DD830B-3517-4626-87A5-502843A321AC}" destId="{6A35BA0D-4FE9-4F72-B1E3-BCA90514CB1B}" srcOrd="14" destOrd="0" presId="urn:microsoft.com/office/officeart/2011/layout/CircleProcess"/>
    <dgm:cxn modelId="{98C067BA-7908-4B17-86F6-6201DED3E1AD}" type="presParOf" srcId="{00DD830B-3517-4626-87A5-502843A321AC}" destId="{1D2B6886-88F7-412B-A3C9-FD6D523E5724}" srcOrd="15" destOrd="0" presId="urn:microsoft.com/office/officeart/2011/layout/CircleProcess"/>
    <dgm:cxn modelId="{EBD810D9-D242-4F17-AE87-BE14C31C2E32}" type="presParOf" srcId="{1D2B6886-88F7-412B-A3C9-FD6D523E5724}" destId="{676130B0-614E-482D-B898-CD3C19D4311C}" srcOrd="0" destOrd="0" presId="urn:microsoft.com/office/officeart/2011/layout/CircleProcess"/>
    <dgm:cxn modelId="{6E81557B-E5EE-46CE-8540-921E7E061DC0}" type="presParOf" srcId="{00DD830B-3517-4626-87A5-502843A321AC}" destId="{441A471C-68BB-467B-A819-E6729ABB7EE2}" srcOrd="16" destOrd="0" presId="urn:microsoft.com/office/officeart/2011/layout/CircleProcess"/>
    <dgm:cxn modelId="{17AE6D05-7E50-4D2B-A8AD-62DD0CAC3BE4}" type="presParOf" srcId="{441A471C-68BB-467B-A819-E6729ABB7EE2}" destId="{2A6819C5-17A9-4E37-96FB-7222764A6279}" srcOrd="0" destOrd="0" presId="urn:microsoft.com/office/officeart/2011/layout/CircleProcess"/>
    <dgm:cxn modelId="{37DB6868-0E63-4E1C-BB6D-4BEED57C27AA}" type="presParOf" srcId="{00DD830B-3517-4626-87A5-502843A321AC}" destId="{47215D72-6365-4662-B799-DAC024BDCD4D}"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109F1-DD98-4897-96D5-F34EC9AE00D1}">
      <dsp:nvSpPr>
        <dsp:cNvPr id="0" name=""/>
        <dsp:cNvSpPr/>
      </dsp:nvSpPr>
      <dsp:spPr>
        <a:xfrm>
          <a:off x="6601227" y="1023737"/>
          <a:ext cx="1216869" cy="1216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95304-6B2D-46A4-A143-9F84E9003538}">
      <dsp:nvSpPr>
        <dsp:cNvPr id="0" name=""/>
        <dsp:cNvSpPr/>
      </dsp:nvSpPr>
      <dsp:spPr>
        <a:xfrm>
          <a:off x="664220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Optional Participant Capstone Presentation</a:t>
          </a:r>
        </a:p>
      </dsp:txBody>
      <dsp:txXfrm>
        <a:off x="6804554" y="1226546"/>
        <a:ext cx="810988" cy="811020"/>
      </dsp:txXfrm>
    </dsp:sp>
    <dsp:sp modelId="{E4B7A8B1-EA73-4042-947B-F3921439C76C}">
      <dsp:nvSpPr>
        <dsp:cNvPr id="0" name=""/>
        <dsp:cNvSpPr/>
      </dsp:nvSpPr>
      <dsp:spPr>
        <a:xfrm rot="2700000">
          <a:off x="5344242"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E019-15C2-4435-96C2-1AAFE712F5F0}">
      <dsp:nvSpPr>
        <dsp:cNvPr id="0" name=""/>
        <dsp:cNvSpPr/>
      </dsp:nvSpPr>
      <dsp:spPr>
        <a:xfrm>
          <a:off x="538513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Facilitate Learning Sessions</a:t>
          </a:r>
        </a:p>
      </dsp:txBody>
      <dsp:txXfrm>
        <a:off x="5547483" y="1226546"/>
        <a:ext cx="810988" cy="811020"/>
      </dsp:txXfrm>
    </dsp:sp>
    <dsp:sp modelId="{076ED6C0-EA39-4D0E-9B73-0C96D7AF9945}">
      <dsp:nvSpPr>
        <dsp:cNvPr id="0" name=""/>
        <dsp:cNvSpPr/>
      </dsp:nvSpPr>
      <dsp:spPr>
        <a:xfrm rot="2700000">
          <a:off x="408717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35EA-D871-4EF1-8224-B8AAE5E66274}">
      <dsp:nvSpPr>
        <dsp:cNvPr id="0" name=""/>
        <dsp:cNvSpPr/>
      </dsp:nvSpPr>
      <dsp:spPr>
        <a:xfrm>
          <a:off x="412806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Schedule Sessions and Send Invites</a:t>
          </a:r>
        </a:p>
      </dsp:txBody>
      <dsp:txXfrm>
        <a:off x="4290412" y="1226546"/>
        <a:ext cx="810988" cy="811020"/>
      </dsp:txXfrm>
    </dsp:sp>
    <dsp:sp modelId="{57C53758-FA49-460D-995F-A0E47DDC2964}">
      <dsp:nvSpPr>
        <dsp:cNvPr id="0" name=""/>
        <dsp:cNvSpPr/>
      </dsp:nvSpPr>
      <dsp:spPr>
        <a:xfrm rot="2700000">
          <a:off x="283010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8F1D3-CFD3-4EE3-AD94-B269F3E4E32C}">
      <dsp:nvSpPr>
        <dsp:cNvPr id="0" name=""/>
        <dsp:cNvSpPr/>
      </dsp:nvSpPr>
      <dsp:spPr>
        <a:xfrm>
          <a:off x="287099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Email Participants with Context  </a:t>
          </a:r>
        </a:p>
      </dsp:txBody>
      <dsp:txXfrm>
        <a:off x="3032569" y="1226546"/>
        <a:ext cx="810988" cy="811020"/>
      </dsp:txXfrm>
    </dsp:sp>
    <dsp:sp modelId="{A6271E3A-9E97-4539-997D-B2079312C22A}">
      <dsp:nvSpPr>
        <dsp:cNvPr id="0" name=""/>
        <dsp:cNvSpPr/>
      </dsp:nvSpPr>
      <dsp:spPr>
        <a:xfrm rot="2700000">
          <a:off x="1573030"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9326E-746D-4FBB-8D47-3F7ABC216AE9}">
      <dsp:nvSpPr>
        <dsp:cNvPr id="0" name=""/>
        <dsp:cNvSpPr/>
      </dsp:nvSpPr>
      <dsp:spPr>
        <a:xfrm>
          <a:off x="1613919"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Assign Course in Impact Platform</a:t>
          </a:r>
        </a:p>
      </dsp:txBody>
      <dsp:txXfrm>
        <a:off x="1775498" y="1226546"/>
        <a:ext cx="810988" cy="811020"/>
      </dsp:txXfrm>
    </dsp:sp>
    <dsp:sp modelId="{676130B0-614E-482D-B898-CD3C19D4311C}">
      <dsp:nvSpPr>
        <dsp:cNvPr id="0" name=""/>
        <dsp:cNvSpPr/>
      </dsp:nvSpPr>
      <dsp:spPr>
        <a:xfrm rot="2700000">
          <a:off x="315959"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819C5-17A9-4E37-96FB-7222764A6279}">
      <dsp:nvSpPr>
        <dsp:cNvPr id="0" name=""/>
        <dsp:cNvSpPr/>
      </dsp:nvSpPr>
      <dsp:spPr>
        <a:xfrm>
          <a:off x="356075"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Team in Impact Platform</a:t>
          </a:r>
        </a:p>
      </dsp:txBody>
      <dsp:txXfrm>
        <a:off x="518428" y="1226546"/>
        <a:ext cx="810988" cy="81102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t>1</a:t>
            </a:fld>
            <a:endParaRPr lang="en-US"/>
          </a:p>
        </p:txBody>
      </p:sp>
    </p:spTree>
    <p:extLst>
      <p:ext uri="{BB962C8B-B14F-4D97-AF65-F5344CB8AC3E}">
        <p14:creationId xmlns:p14="http://schemas.microsoft.com/office/powerpoint/2010/main" val="130133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Say:</a:t>
            </a:r>
            <a:r>
              <a:rPr lang="en-US" sz="2200" dirty="0">
                <a:effectLst/>
                <a:latin typeface="Helvetica Neue"/>
                <a:ea typeface="Helvetica Neue"/>
                <a:cs typeface="Helvetica Neue"/>
                <a:sym typeface="Helvetica Neue"/>
              </a:rPr>
              <a:t> Liz Wiseman and her team of researchers found that Diminishers get 48% and Multipliers get around 95% of their people’s intelligence.</a:t>
            </a:r>
          </a:p>
          <a:p>
            <a:pPr marL="571500" indent="-342900">
              <a:buFont typeface="Arial" panose="020B0604020202020204" pitchFamily="34" charset="0"/>
              <a:buChar char="•"/>
            </a:pPr>
            <a:endParaRPr lang="en-US" sz="2200" dirty="0">
              <a:effectLst/>
              <a:latin typeface="Helvetica Neue"/>
              <a:ea typeface="Helvetica Neue"/>
              <a:cs typeface="Helvetica Neue"/>
              <a:sym typeface="Helvetica Neue"/>
            </a:endParaRPr>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Ask: </a:t>
            </a:r>
            <a:r>
              <a:rPr lang="en-US" sz="2200" dirty="0">
                <a:effectLst/>
                <a:latin typeface="Helvetica Neue"/>
                <a:ea typeface="Helvetica Neue"/>
                <a:cs typeface="Helvetica Neue"/>
                <a:sym typeface="Helvetica Neue"/>
              </a:rPr>
              <a:t>What is your reaction to this?  Why do you think that is? </a:t>
            </a:r>
          </a:p>
          <a:p>
            <a:endParaRPr lang="en-US" dirty="0"/>
          </a:p>
        </p:txBody>
      </p:sp>
    </p:spTree>
    <p:extLst>
      <p:ext uri="{BB962C8B-B14F-4D97-AF65-F5344CB8AC3E}">
        <p14:creationId xmlns:p14="http://schemas.microsoft.com/office/powerpoint/2010/main" val="147125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Say:</a:t>
            </a:r>
            <a:r>
              <a:rPr lang="en-US" sz="2200" dirty="0">
                <a:effectLst/>
                <a:latin typeface="Helvetica Neue"/>
                <a:ea typeface="Helvetica Neue"/>
                <a:cs typeface="Helvetica Neue"/>
                <a:sym typeface="Helvetica Neue"/>
              </a:rPr>
              <a:t> It turns out that Multipliers are twice as effective at accessing and growing the intelligence of their teams as Diminishers.</a:t>
            </a:r>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Ask:</a:t>
            </a:r>
            <a:r>
              <a:rPr lang="en-US" sz="2200" dirty="0">
                <a:effectLst/>
                <a:latin typeface="Helvetica Neue"/>
                <a:ea typeface="Helvetica Neue"/>
                <a:cs typeface="Helvetica Neue"/>
                <a:sym typeface="Helvetica Neue"/>
              </a:rPr>
              <a:t> what’s the effect? Who do you think works harder for their results?  Ask participants to describe their answer, “Why do you think that is?”</a:t>
            </a:r>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Transition:</a:t>
            </a:r>
            <a:r>
              <a:rPr lang="en-US" sz="2200" dirty="0">
                <a:effectLst/>
                <a:latin typeface="Helvetica Neue"/>
                <a:ea typeface="Helvetica Neue"/>
                <a:cs typeface="Helvetica Neue"/>
                <a:sym typeface="Helvetica Neue"/>
              </a:rPr>
              <a:t> Multipliers are the leaders you want to work for and the type of leader you want to be. But it’s important to recognize that all this success doesn’t come from one individual’s intelligence. It’s how the Multiplier interacts with others that makes them so effective.  Let’s begin the review of Multipliers.</a:t>
            </a:r>
          </a:p>
          <a:p>
            <a:endParaRPr lang="en-US" dirty="0"/>
          </a:p>
        </p:txBody>
      </p:sp>
    </p:spTree>
    <p:extLst>
      <p:ext uri="{BB962C8B-B14F-4D97-AF65-F5344CB8AC3E}">
        <p14:creationId xmlns:p14="http://schemas.microsoft.com/office/powerpoint/2010/main" val="223393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Say:</a:t>
            </a:r>
            <a:r>
              <a:rPr lang="en-US" sz="2200" dirty="0">
                <a:effectLst/>
                <a:latin typeface="Helvetica Neue"/>
                <a:ea typeface="Helvetica Neue"/>
                <a:cs typeface="Helvetica Neue"/>
                <a:sym typeface="Helvetica Neue"/>
              </a:rPr>
              <a:t> The Multiplier Mindset assumes that “People are smart and will figure it out.”  Discuss the mindsets.  </a:t>
            </a:r>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What is the difference between the diminisher and the multiplier mindset?  How does this impact their actions and behavior? What is it like to work in each environment? </a:t>
            </a:r>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Transition:</a:t>
            </a:r>
            <a:r>
              <a:rPr lang="en-US" sz="2200" dirty="0">
                <a:effectLst/>
                <a:latin typeface="Helvetica Neue"/>
                <a:ea typeface="Helvetica Neue"/>
                <a:cs typeface="Helvetica Neue"/>
                <a:sym typeface="Helvetica Neue"/>
              </a:rPr>
              <a:t> Let’s talk about the concepts in this section.</a:t>
            </a:r>
          </a:p>
        </p:txBody>
      </p:sp>
    </p:spTree>
    <p:extLst>
      <p:ext uri="{BB962C8B-B14F-4D97-AF65-F5344CB8AC3E}">
        <p14:creationId xmlns:p14="http://schemas.microsoft.com/office/powerpoint/2010/main" val="309369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b="1" dirty="0"/>
              <a:t>NOTE: </a:t>
            </a:r>
            <a:r>
              <a:rPr lang="en-US" dirty="0"/>
              <a:t>Move to </a:t>
            </a:r>
            <a:r>
              <a:rPr lang="en-US" b="1" dirty="0"/>
              <a:t>slide 14 </a:t>
            </a:r>
            <a:r>
              <a:rPr lang="en-US" dirty="0"/>
              <a:t>to show a visual of the Accidental Diminishers to help learners recall the concept as they participate in discussion.</a:t>
            </a:r>
          </a:p>
          <a:p>
            <a:pPr marL="228600" indent="0">
              <a:buFont typeface="+mj-lt"/>
              <a:buNone/>
            </a:pPr>
            <a:endParaRPr lang="en-US" b="1" dirty="0"/>
          </a:p>
          <a:p>
            <a:pPr marL="685800" indent="-457200">
              <a:buFont typeface="+mj-lt"/>
              <a:buAutoNum type="arabicPeriod"/>
            </a:pPr>
            <a:r>
              <a:rPr lang="en-US" b="1" dirty="0"/>
              <a:t>Introduction: </a:t>
            </a:r>
            <a:r>
              <a:rPr lang="en-US" dirty="0"/>
              <a:t>On this slide is a view of the accidental diminisher tendencies. Let’s describe each one.</a:t>
            </a:r>
          </a:p>
          <a:p>
            <a:pPr marL="1143000" lvl="1" indent="-457200">
              <a:buFont typeface="Arial" panose="020B0604020202020204" pitchFamily="34" charset="0"/>
              <a:buChar char="•"/>
            </a:pPr>
            <a:r>
              <a:rPr lang="en-US" b="1" dirty="0"/>
              <a:t>Idea Fountain </a:t>
            </a:r>
            <a:r>
              <a:rPr lang="en-US" dirty="0"/>
              <a:t>–Offer more ideas than anyone else.  Enjoy when other appreciate the ideas I bring.  </a:t>
            </a:r>
            <a:br>
              <a:rPr lang="en-US" dirty="0"/>
            </a:br>
            <a:r>
              <a:rPr lang="en-US" b="1" dirty="0"/>
              <a:t>Result</a:t>
            </a:r>
            <a:r>
              <a:rPr lang="en-US" dirty="0"/>
              <a:t>: People aren’t sure which ideas to act on. The flood of ideas overwhelms others who either shut down or constantly chase the newest idea.</a:t>
            </a:r>
          </a:p>
          <a:p>
            <a:pPr marL="1143000" lvl="1" indent="-457200">
              <a:buFont typeface="Arial" panose="020B0604020202020204" pitchFamily="34" charset="0"/>
              <a:buChar char="•"/>
            </a:pPr>
            <a:r>
              <a:rPr lang="en-US" b="1" dirty="0"/>
              <a:t>Always On </a:t>
            </a:r>
            <a:r>
              <a:rPr lang="en-US" dirty="0"/>
              <a:t>– Often restate important points for emphasis, almost always engaged and energetic, have more energy when sharing than listening. </a:t>
            </a:r>
            <a:br>
              <a:rPr lang="en-US" dirty="0"/>
            </a:br>
            <a:r>
              <a:rPr lang="en-US" b="1" dirty="0"/>
              <a:t>Result: </a:t>
            </a:r>
            <a:r>
              <a:rPr lang="en-US" dirty="0"/>
              <a:t>Their energy consumers all the space. Others learn to tune you out.</a:t>
            </a:r>
          </a:p>
          <a:p>
            <a:pPr marL="1143000" marR="0" lvl="1" indent="-4572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b="1" dirty="0"/>
              <a:t>Pacesetter</a:t>
            </a:r>
            <a:r>
              <a:rPr lang="en-US" dirty="0"/>
              <a:t> – People struggle to keep up with the pace, introduce new techniques more often than learning from others, tend to speed up when others fall behind hoping they will catch up. </a:t>
            </a:r>
            <a:br>
              <a:rPr lang="en-US" dirty="0"/>
            </a:br>
            <a:r>
              <a:rPr lang="en-US" b="1" dirty="0"/>
              <a:t>Result</a:t>
            </a:r>
            <a:r>
              <a:rPr lang="en-US" dirty="0"/>
              <a:t>: Other people become spectators, they slow down or give up when they can’t keep up.</a:t>
            </a:r>
          </a:p>
          <a:p>
            <a:pPr marL="1143000" marR="0" lvl="1" indent="-4572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b="1" dirty="0"/>
              <a:t>Rescuer: </a:t>
            </a:r>
            <a:r>
              <a:rPr lang="en-US" dirty="0"/>
              <a:t>Give assignments and often end up taking them back, jump in to help others when they have a problem, quick to lend a hand so that others won’t fail. </a:t>
            </a:r>
            <a:br>
              <a:rPr lang="en-US" dirty="0"/>
            </a:br>
            <a:r>
              <a:rPr lang="en-US" b="1" dirty="0"/>
              <a:t>Result: </a:t>
            </a:r>
            <a:r>
              <a:rPr lang="en-US" dirty="0"/>
              <a:t>Others become dependent, their opportunities are limited, and they don’t grow or develop.</a:t>
            </a:r>
          </a:p>
          <a:p>
            <a:pPr marL="1143000" lvl="1" indent="-457200">
              <a:buFont typeface="Arial" panose="020B0604020202020204" pitchFamily="34" charset="0"/>
              <a:buChar char="•"/>
            </a:pPr>
            <a:r>
              <a:rPr lang="en-US" b="1" dirty="0"/>
              <a:t>Rapid Responder </a:t>
            </a:r>
            <a:r>
              <a:rPr lang="en-US" dirty="0"/>
              <a:t>– Respond before others have had the chance to read or hear messages, make decisions before others have had a chance to engage with the issues. </a:t>
            </a:r>
            <a:br>
              <a:rPr lang="en-US" dirty="0"/>
            </a:br>
            <a:r>
              <a:rPr lang="en-US" b="1" dirty="0"/>
              <a:t>Result: </a:t>
            </a:r>
            <a:r>
              <a:rPr lang="en-US" dirty="0"/>
              <a:t>Others slow down their responses, let the leader deal with issues, and defer more decisions to the leader.</a:t>
            </a:r>
          </a:p>
          <a:p>
            <a:pPr marL="1143000" lvl="1" indent="-457200">
              <a:buFont typeface="Arial" panose="020B0604020202020204" pitchFamily="34" charset="0"/>
              <a:buChar char="•"/>
            </a:pPr>
            <a:r>
              <a:rPr lang="en-US" b="1" dirty="0"/>
              <a:t>Optimist</a:t>
            </a:r>
            <a:r>
              <a:rPr lang="en-US" dirty="0"/>
              <a:t> – Don’t acknowledge how hard things are, would rather focus on victories than setbacks, share another plan or initiative when optimism isn’t shred by others. </a:t>
            </a:r>
            <a:br>
              <a:rPr lang="en-US" dirty="0"/>
            </a:br>
            <a:r>
              <a:rPr lang="en-US" b="1" dirty="0"/>
              <a:t>Result: </a:t>
            </a:r>
            <a:r>
              <a:rPr lang="en-US" dirty="0"/>
              <a:t>Others wonder if you appreciate the struggle or understand the possibility of failure.</a:t>
            </a:r>
          </a:p>
          <a:p>
            <a:pPr marL="1143000" lvl="1" indent="-457200">
              <a:buFont typeface="Arial" panose="020B0604020202020204" pitchFamily="34" charset="0"/>
              <a:buChar char="•"/>
            </a:pPr>
            <a:r>
              <a:rPr lang="en-US" b="1" dirty="0"/>
              <a:t>Protector </a:t>
            </a:r>
            <a:r>
              <a:rPr lang="en-US" dirty="0"/>
              <a:t>– Shield people from conflict, reluctant to pass on negative or critical feedback, don’t share strategic uncertainties with team.</a:t>
            </a:r>
            <a:br>
              <a:rPr lang="en-US" dirty="0"/>
            </a:br>
            <a:r>
              <a:rPr lang="en-US" b="1" dirty="0"/>
              <a:t>Result: </a:t>
            </a:r>
            <a:r>
              <a:rPr lang="en-US" dirty="0"/>
              <a:t>Others don’t learn to fend for themselves and are limited in their growth.</a:t>
            </a:r>
          </a:p>
          <a:p>
            <a:pPr marL="1143000" lvl="1" indent="-457200">
              <a:buFont typeface="Arial" panose="020B0604020202020204" pitchFamily="34" charset="0"/>
              <a:buChar char="•"/>
            </a:pPr>
            <a:r>
              <a:rPr lang="en-US" b="1" dirty="0"/>
              <a:t>Strategist</a:t>
            </a:r>
            <a:r>
              <a:rPr lang="en-US" dirty="0"/>
              <a:t>  - Spend a lot of time communicating my vision of the future to the team, do not think others see the vision clearly enough to reach it without me.</a:t>
            </a:r>
            <a:br>
              <a:rPr lang="en-US" dirty="0"/>
            </a:br>
            <a:r>
              <a:rPr lang="en-US" b="1" dirty="0"/>
              <a:t>Result: </a:t>
            </a:r>
            <a:r>
              <a:rPr lang="en-US" dirty="0"/>
              <a:t>Others defer or second-guess what you want. They stop doing their own strategic thinking.</a:t>
            </a:r>
          </a:p>
          <a:p>
            <a:pPr marL="1143000" lvl="1" indent="-457200">
              <a:buFont typeface="Arial" panose="020B0604020202020204" pitchFamily="34" charset="0"/>
              <a:buChar char="•"/>
            </a:pPr>
            <a:r>
              <a:rPr lang="en-US" b="1" dirty="0"/>
              <a:t>Perfectionist </a:t>
            </a:r>
            <a:r>
              <a:rPr lang="en-US" dirty="0"/>
              <a:t>– Feel that they do others a disservice if they don’t point out mistakes or flaws in their work.  Am dissatisfied with anything short of perfection. </a:t>
            </a:r>
            <a:br>
              <a:rPr lang="en-US" dirty="0"/>
            </a:br>
            <a:r>
              <a:rPr lang="en-US" b="1" dirty="0"/>
              <a:t>Result: </a:t>
            </a:r>
            <a:r>
              <a:rPr lang="en-US" dirty="0"/>
              <a:t>Others feel criticized and disheartened.  They stop trying.  </a:t>
            </a:r>
          </a:p>
          <a:p>
            <a:pPr marL="685800" indent="-457200">
              <a:buFont typeface="+mj-lt"/>
              <a:buAutoNum type="arabicPeriod"/>
            </a:pPr>
            <a:endParaRPr lang="en-US" dirty="0"/>
          </a:p>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p>
          <a:p>
            <a:pPr marL="685800" indent="-457200">
              <a:buFont typeface="+mj-lt"/>
              <a:buAutoNum type="arabicPeriod"/>
            </a:pPr>
            <a:r>
              <a:rPr lang="en-US" b="1" dirty="0"/>
              <a:t>Whole Group Debrief: </a:t>
            </a:r>
            <a:r>
              <a:rPr lang="en-US" dirty="0"/>
              <a:t>Are there any volunteers willing to discuss their diminisher tendency and how they can manage it to avoid diminishing others?   Ask if there are any other insights to share.</a:t>
            </a:r>
          </a:p>
          <a:p>
            <a:pPr marL="685800" indent="-457200">
              <a:buFont typeface="+mj-lt"/>
              <a:buAutoNum type="arabicPeriod"/>
            </a:pPr>
            <a:r>
              <a:rPr lang="en-US" sz="2000" b="1" dirty="0"/>
              <a:t>Breakout 2: </a:t>
            </a:r>
            <a:r>
              <a:rPr lang="en-US" sz="2000" dirty="0"/>
              <a:t>(10 – 15 minutes)</a:t>
            </a:r>
          </a:p>
          <a:p>
            <a:pPr marL="685800" indent="-457200">
              <a:buFont typeface="+mj-lt"/>
              <a:buAutoNum type="arabicPeriod"/>
            </a:pPr>
            <a:r>
              <a:rPr lang="en-US" sz="2000" b="1" dirty="0"/>
              <a:t>Whole Group Debrief: </a:t>
            </a:r>
            <a:r>
              <a:rPr lang="en-US" sz="2000" dirty="0"/>
              <a:t>(5-10 minutes) Are there any volunteers willing to share their experience with a diminisher and how it impacted you work and relationship?   How has that differed from when you worked with someone who saw your potential? </a:t>
            </a:r>
          </a:p>
          <a:p>
            <a:pPr marL="685800" indent="-457200">
              <a:buFont typeface="+mj-lt"/>
              <a:buAutoNum type="arabicPeriod"/>
            </a:pPr>
            <a:r>
              <a:rPr lang="en-US" sz="2000" b="1" dirty="0"/>
              <a:t>Closing </a:t>
            </a:r>
            <a:r>
              <a:rPr lang="en-US" sz="2000" dirty="0"/>
              <a:t>What are the key takeaways from this session?  What actions will you take to make a behavior shift in one of the four categories?  Hear from everyone if group is small or ask for a few if group is larger.  </a:t>
            </a:r>
          </a:p>
          <a:p>
            <a:endParaRPr lang="en-US" dirty="0"/>
          </a:p>
          <a:p>
            <a:endParaRPr lang="en-US" dirty="0"/>
          </a:p>
        </p:txBody>
      </p:sp>
    </p:spTree>
    <p:extLst>
      <p:ext uri="{BB962C8B-B14F-4D97-AF65-F5344CB8AC3E}">
        <p14:creationId xmlns:p14="http://schemas.microsoft.com/office/powerpoint/2010/main" val="327821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Optional: </a:t>
            </a:r>
            <a:r>
              <a:rPr lang="en-US" sz="2400" dirty="0"/>
              <a:t>Display this visual as needed when discussing questions on the previous slide.</a:t>
            </a:r>
          </a:p>
          <a:p>
            <a:endParaRPr lang="en-US" sz="2400"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2400" b="1" dirty="0"/>
              <a:t>Say: </a:t>
            </a:r>
            <a:r>
              <a:rPr lang="en-US" sz="1800" i="0" dirty="0">
                <a:effectLst/>
                <a:latin typeface="Calibri" panose="020F0502020204030204" pitchFamily="34" charset="0"/>
                <a:ea typeface="Calibri" panose="020F0502020204030204" pitchFamily="34" charset="0"/>
              </a:rPr>
              <a:t>Most people don't set out to diminish others. Let’s review from Liz’s research trends in how leaders accidentally diminish the people the work with.</a:t>
            </a:r>
          </a:p>
          <a:p>
            <a:pPr marL="1143000" lvl="1" indent="-457200">
              <a:buFont typeface="Arial" panose="020B0604020202020204" pitchFamily="34" charset="0"/>
              <a:buChar char="•"/>
            </a:pPr>
            <a:r>
              <a:rPr lang="en-US" b="1" dirty="0"/>
              <a:t>Idea Fountain </a:t>
            </a:r>
            <a:r>
              <a:rPr lang="en-US" dirty="0"/>
              <a:t>–Offer more ideas than anyone else.  Enjoy when other appreciate the ideas I bring.  </a:t>
            </a:r>
            <a:br>
              <a:rPr lang="en-US" dirty="0"/>
            </a:br>
            <a:r>
              <a:rPr lang="en-US" b="1" dirty="0"/>
              <a:t>Result</a:t>
            </a:r>
            <a:r>
              <a:rPr lang="en-US" dirty="0"/>
              <a:t>: People aren’t sure which ideas to act on. The flood of ideas overwhelms others who either shut down or constantly chase the newest idea.</a:t>
            </a:r>
          </a:p>
          <a:p>
            <a:pPr marL="1143000" lvl="1" indent="-457200">
              <a:buFont typeface="Arial" panose="020B0604020202020204" pitchFamily="34" charset="0"/>
              <a:buChar char="•"/>
            </a:pPr>
            <a:r>
              <a:rPr lang="en-US" b="1" dirty="0"/>
              <a:t>Always On </a:t>
            </a:r>
            <a:r>
              <a:rPr lang="en-US" dirty="0"/>
              <a:t>– Often restate important points for emphasis, almost always engaged and energetic, have more energy when sharing than listening. </a:t>
            </a:r>
            <a:br>
              <a:rPr lang="en-US" dirty="0"/>
            </a:br>
            <a:r>
              <a:rPr lang="en-US" b="1" dirty="0"/>
              <a:t>Result: </a:t>
            </a:r>
            <a:r>
              <a:rPr lang="en-US" dirty="0"/>
              <a:t>Their energy consumers all the space. Others learn to tune you out.</a:t>
            </a:r>
          </a:p>
          <a:p>
            <a:pPr marL="1143000" marR="0" lvl="1" indent="-4572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b="1" dirty="0"/>
              <a:t>Pacesetter</a:t>
            </a:r>
            <a:r>
              <a:rPr lang="en-US" dirty="0"/>
              <a:t> – People struggle to keep up with the pace, introduce new techniques more often than learning from others, tend to speed up when others fall behind hoping they will catch up. </a:t>
            </a:r>
            <a:br>
              <a:rPr lang="en-US" dirty="0"/>
            </a:br>
            <a:r>
              <a:rPr lang="en-US" b="1" dirty="0"/>
              <a:t>Result</a:t>
            </a:r>
            <a:r>
              <a:rPr lang="en-US" dirty="0"/>
              <a:t>: Other people become spectators, they slow down or give up when they can’t keep up.</a:t>
            </a:r>
          </a:p>
          <a:p>
            <a:pPr marL="1143000" marR="0" lvl="1" indent="-4572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b="1" dirty="0"/>
              <a:t>Rescuer: </a:t>
            </a:r>
            <a:r>
              <a:rPr lang="en-US" dirty="0"/>
              <a:t>Give assignments and often end up taking them back, jump in to help others when they have a problem, quick to lend a hand so that others won’t fail. </a:t>
            </a:r>
            <a:br>
              <a:rPr lang="en-US" dirty="0"/>
            </a:br>
            <a:r>
              <a:rPr lang="en-US" b="1" dirty="0"/>
              <a:t>Result: </a:t>
            </a:r>
            <a:r>
              <a:rPr lang="en-US" dirty="0"/>
              <a:t>Others become dependent, their opportunities are limited, and they don’t grow or develop.</a:t>
            </a:r>
          </a:p>
          <a:p>
            <a:pPr marL="1143000" lvl="1" indent="-457200">
              <a:buFont typeface="Arial" panose="020B0604020202020204" pitchFamily="34" charset="0"/>
              <a:buChar char="•"/>
            </a:pPr>
            <a:r>
              <a:rPr lang="en-US" b="1" dirty="0"/>
              <a:t>Rapid Responder </a:t>
            </a:r>
            <a:r>
              <a:rPr lang="en-US" dirty="0"/>
              <a:t>– Respond before others have had the chance to read or hear messages, make decisions before others have had a chance to engage with the issues. </a:t>
            </a:r>
            <a:br>
              <a:rPr lang="en-US" dirty="0"/>
            </a:br>
            <a:r>
              <a:rPr lang="en-US" b="1" dirty="0"/>
              <a:t>Result: </a:t>
            </a:r>
            <a:r>
              <a:rPr lang="en-US" dirty="0"/>
              <a:t>Others slow down their responses, let the leader deal with issues, and defer more decisions to the leader.</a:t>
            </a:r>
          </a:p>
          <a:p>
            <a:pPr marL="1143000" lvl="1" indent="-457200">
              <a:buFont typeface="Arial" panose="020B0604020202020204" pitchFamily="34" charset="0"/>
              <a:buChar char="•"/>
            </a:pPr>
            <a:r>
              <a:rPr lang="en-US" b="1" dirty="0"/>
              <a:t>Optimist</a:t>
            </a:r>
            <a:r>
              <a:rPr lang="en-US" dirty="0"/>
              <a:t> – Don’t acknowledge how hard things are, would rather focus on victories than setbacks, share another plan or initiative when optimism isn’t shred by others. </a:t>
            </a:r>
            <a:br>
              <a:rPr lang="en-US" dirty="0"/>
            </a:br>
            <a:r>
              <a:rPr lang="en-US" b="1" dirty="0"/>
              <a:t>Result: </a:t>
            </a:r>
            <a:r>
              <a:rPr lang="en-US" dirty="0"/>
              <a:t>Others wonder if you appreciate the struggle or understand the possibility of failure.</a:t>
            </a:r>
          </a:p>
          <a:p>
            <a:pPr marL="1143000" lvl="1" indent="-457200">
              <a:buFont typeface="Arial" panose="020B0604020202020204" pitchFamily="34" charset="0"/>
              <a:buChar char="•"/>
            </a:pPr>
            <a:r>
              <a:rPr lang="en-US" b="1" dirty="0"/>
              <a:t>Protector </a:t>
            </a:r>
            <a:r>
              <a:rPr lang="en-US" dirty="0"/>
              <a:t>– Shield people from conflict, reluctant to pass on negative or critical feedback, don’t share strategic uncertainties with team.</a:t>
            </a:r>
            <a:br>
              <a:rPr lang="en-US" dirty="0"/>
            </a:br>
            <a:r>
              <a:rPr lang="en-US" b="1" dirty="0"/>
              <a:t>Result: </a:t>
            </a:r>
            <a:r>
              <a:rPr lang="en-US" dirty="0"/>
              <a:t>Others don’t learn to fend for themselves and are limited in their growth.</a:t>
            </a:r>
          </a:p>
          <a:p>
            <a:pPr marL="1143000" lvl="1" indent="-457200">
              <a:buFont typeface="Arial" panose="020B0604020202020204" pitchFamily="34" charset="0"/>
              <a:buChar char="•"/>
            </a:pPr>
            <a:r>
              <a:rPr lang="en-US" b="1" dirty="0"/>
              <a:t>Strategist</a:t>
            </a:r>
            <a:r>
              <a:rPr lang="en-US" dirty="0"/>
              <a:t>  - Spend a lot of time communicating my vision of the future to the team, do not think others see the vision clearly enough to reach it without me.</a:t>
            </a:r>
            <a:br>
              <a:rPr lang="en-US" dirty="0"/>
            </a:br>
            <a:r>
              <a:rPr lang="en-US" b="1" dirty="0"/>
              <a:t>Result: </a:t>
            </a:r>
            <a:r>
              <a:rPr lang="en-US" dirty="0"/>
              <a:t>Others defer or second-guess what you want. They stop doing their own strategic thinking.</a:t>
            </a:r>
          </a:p>
          <a:p>
            <a:pPr marL="1143000" lvl="1" indent="-457200">
              <a:buFont typeface="Arial" panose="020B0604020202020204" pitchFamily="34" charset="0"/>
              <a:buChar char="•"/>
            </a:pPr>
            <a:r>
              <a:rPr lang="en-US" b="1" dirty="0"/>
              <a:t>Perfectionist </a:t>
            </a:r>
            <a:r>
              <a:rPr lang="en-US" dirty="0"/>
              <a:t>– Feel that they do others a disservice if they don’t point out mistakes or flaws in their work.  Am dissatisfied with anything short of perfection. </a:t>
            </a:r>
            <a:br>
              <a:rPr lang="en-US" dirty="0"/>
            </a:br>
            <a:r>
              <a:rPr lang="en-US" b="1" dirty="0"/>
              <a:t>Result: </a:t>
            </a:r>
            <a:r>
              <a:rPr lang="en-US" dirty="0"/>
              <a:t>Others feel criticized and disheartened.  They stop trying.  </a:t>
            </a:r>
          </a:p>
          <a:p>
            <a:pPr marL="685800" indent="-457200">
              <a:buFont typeface="+mj-lt"/>
              <a:buAutoNum type="arabicPeriod"/>
            </a:pPr>
            <a:endParaRPr lang="en-US" dirty="0"/>
          </a:p>
          <a:p>
            <a:endParaRPr lang="en-US" dirty="0"/>
          </a:p>
        </p:txBody>
      </p:sp>
    </p:spTree>
    <p:extLst>
      <p:ext uri="{BB962C8B-B14F-4D97-AF65-F5344CB8AC3E}">
        <p14:creationId xmlns:p14="http://schemas.microsoft.com/office/powerpoint/2010/main" val="108228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200" b="1" dirty="0">
                <a:effectLst/>
                <a:latin typeface="Helvetica Neue"/>
                <a:ea typeface="Helvetica Neue"/>
                <a:cs typeface="Helvetica Neue"/>
                <a:sym typeface="Helvetica Neue"/>
              </a:rPr>
              <a:t>Prework: </a:t>
            </a:r>
            <a:r>
              <a:rPr lang="en-US" dirty="0"/>
              <a:t>Have participants come prepared with their downloaded responses from the OnDemand Course. </a:t>
            </a:r>
            <a:endParaRPr lang="en-US" sz="2200" b="1" dirty="0">
              <a:effectLst/>
              <a:latin typeface="Helvetica Neue"/>
              <a:ea typeface="Helvetica Neue"/>
              <a:cs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Introduction: Share the reframe. </a:t>
            </a:r>
            <a:r>
              <a:rPr lang="en-US" sz="2200" dirty="0">
                <a:effectLst/>
                <a:latin typeface="Helvetica Neue"/>
                <a:ea typeface="Helvetica Neue"/>
                <a:cs typeface="Helvetica Neue"/>
                <a:sym typeface="Helvetica Neue"/>
              </a:rPr>
              <a:t>Asking better questions is all about that principle of curiosity and learning what other people know so you can achieve better results together.  </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The answers aren’t always easy. When Multipliers ask good questions that have hard answers, people will find those answers, and both the Multiplier and the person they interact with grow smarter in the process.</a:t>
            </a:r>
          </a:p>
          <a:p>
            <a:pPr marL="685800" indent="-457200">
              <a:buFont typeface="+mj-lt"/>
              <a:buAutoNum type="arabicPeriod"/>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Will anyone volunteer to describe the reframed thinking?  Why is Asking Better Questions critical to a multiplier mindset? </a:t>
            </a:r>
          </a:p>
          <a:p>
            <a:pPr marL="685800" indent="-457200">
              <a:buFont typeface="+mj-lt"/>
              <a:buAutoNum type="arabicPeriod"/>
            </a:pPr>
            <a:r>
              <a:rPr lang="en-US" sz="2200" b="1" dirty="0">
                <a:effectLst/>
                <a:latin typeface="Helvetica Neue"/>
                <a:ea typeface="Helvetica Neue"/>
                <a:cs typeface="Helvetica Neue"/>
                <a:sym typeface="Helvetica Neue"/>
              </a:rPr>
              <a:t>Transition: </a:t>
            </a:r>
            <a:r>
              <a:rPr lang="en-US" sz="2200" dirty="0">
                <a:effectLst/>
                <a:latin typeface="Helvetica Neue"/>
                <a:ea typeface="Helvetica Neue"/>
                <a:cs typeface="Helvetica Neue"/>
                <a:sym typeface="Helvetica Neue"/>
              </a:rPr>
              <a:t>There’s a stark difference between how Multipliers and Diminishers think about where answers are to be found. </a:t>
            </a:r>
          </a:p>
          <a:p>
            <a:endParaRPr lang="en-US" dirty="0"/>
          </a:p>
        </p:txBody>
      </p:sp>
    </p:spTree>
    <p:extLst>
      <p:ext uri="{BB962C8B-B14F-4D97-AF65-F5344CB8AC3E}">
        <p14:creationId xmlns:p14="http://schemas.microsoft.com/office/powerpoint/2010/main" val="344451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b="1" dirty="0"/>
              <a:t>Introduction: </a:t>
            </a:r>
            <a:r>
              <a:rPr lang="en-US" b="0" dirty="0"/>
              <a:t>On the slide is the model that shows how to use questions to access the intelligence of others.  </a:t>
            </a:r>
          </a:p>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p>
          <a:p>
            <a:pPr marL="685800" indent="-457200">
              <a:buFont typeface="+mj-lt"/>
              <a:buAutoNum type="arabicPeriod"/>
            </a:pPr>
            <a:r>
              <a:rPr lang="en-US" b="1" dirty="0"/>
              <a:t>Whole Group Debrief: </a:t>
            </a:r>
            <a:r>
              <a:rPr lang="en-US" dirty="0"/>
              <a:t>Are there any volunteers willing to share their experience?  Ask if there are any other insights to share.</a:t>
            </a:r>
          </a:p>
          <a:p>
            <a:pPr marL="685800" indent="-457200">
              <a:buFont typeface="+mj-lt"/>
              <a:buAutoNum type="arabicPeriod"/>
            </a:pPr>
            <a:r>
              <a:rPr lang="en-US" b="1" dirty="0"/>
              <a:t>Breakout 2: </a:t>
            </a:r>
            <a:r>
              <a:rPr lang="en-US" dirty="0"/>
              <a:t>(10-15 minutes)</a:t>
            </a:r>
          </a:p>
          <a:p>
            <a:pPr marL="685800" indent="-457200">
              <a:buFont typeface="+mj-lt"/>
              <a:buAutoNum type="arabicPeriod"/>
            </a:pPr>
            <a:r>
              <a:rPr lang="en-US" sz="2000" b="1" dirty="0"/>
              <a:t>Whole Group Debrief: </a:t>
            </a:r>
            <a:r>
              <a:rPr lang="en-US" sz="2000" dirty="0"/>
              <a:t>(5-10 minutes) Are there any volunteers willing to share how asking better questions will help counter their accidental diminisher tendency? </a:t>
            </a:r>
          </a:p>
          <a:p>
            <a:pPr marL="685800" indent="-457200">
              <a:buFont typeface="+mj-lt"/>
              <a:buAutoNum type="arabicPeriod"/>
            </a:pPr>
            <a:r>
              <a:rPr lang="en-US" sz="2000" b="1" dirty="0"/>
              <a:t>Closing </a:t>
            </a:r>
            <a:r>
              <a:rPr lang="en-US" sz="2000" dirty="0"/>
              <a:t>What are the key takeaways from this session?  What action will you take to ask better questions in your daily interactions? (Commit to making a debate, lead a meeting by asking only questions, etc.) Hear from everyone if group is small or ask for a few if group is larger.  </a:t>
            </a:r>
            <a:endParaRPr lang="en-US" dirty="0"/>
          </a:p>
          <a:p>
            <a:pPr marL="685800" indent="-457200">
              <a:buFont typeface="+mj-lt"/>
              <a:buAutoNum type="arabicPeriod"/>
            </a:pPr>
            <a:endParaRPr lang="en-US" dirty="0"/>
          </a:p>
          <a:p>
            <a:pPr marL="685800" indent="-457200">
              <a:buFont typeface="+mj-lt"/>
              <a:buAutoNum type="arabicPeriod"/>
            </a:pPr>
            <a:r>
              <a:rPr lang="en-US" b="1" dirty="0"/>
              <a:t>Optional questions: </a:t>
            </a:r>
            <a:r>
              <a:rPr lang="en-US" dirty="0"/>
              <a:t>What back pocket questions will you keep in mind to use at a moment’s notice? </a:t>
            </a:r>
          </a:p>
          <a:p>
            <a:endParaRPr lang="en-US" dirty="0"/>
          </a:p>
        </p:txBody>
      </p:sp>
    </p:spTree>
    <p:extLst>
      <p:ext uri="{BB962C8B-B14F-4D97-AF65-F5344CB8AC3E}">
        <p14:creationId xmlns:p14="http://schemas.microsoft.com/office/powerpoint/2010/main" val="386431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200" b="1" dirty="0">
                <a:effectLst/>
                <a:latin typeface="Helvetica Neue"/>
                <a:ea typeface="Helvetica Neue"/>
                <a:cs typeface="Helvetica Neue"/>
                <a:sym typeface="Helvetica Neue"/>
              </a:rPr>
              <a:t>Prework: </a:t>
            </a:r>
            <a:r>
              <a:rPr lang="en-US" dirty="0"/>
              <a:t>Have participants come prepared with their downloaded responses from the OnDemand Course. </a:t>
            </a:r>
            <a:endParaRPr lang="en-US" sz="2200" b="1" dirty="0">
              <a:effectLst/>
              <a:latin typeface="Helvetica Neue"/>
              <a:ea typeface="Helvetica Neue"/>
              <a:cs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Introduction: </a:t>
            </a:r>
            <a:r>
              <a:rPr lang="en-US" sz="2200" b="0" dirty="0">
                <a:effectLst/>
                <a:latin typeface="Helvetica Neue"/>
                <a:ea typeface="Helvetica Neue"/>
                <a:cs typeface="Helvetica Neue"/>
                <a:sym typeface="Helvetica Neue"/>
              </a:rPr>
              <a:t>Share the reframe. People want to contribute their unique abilities in ways that are seen and valued.  </a:t>
            </a:r>
            <a:endParaRPr lang="en-US" sz="2200" dirty="0">
              <a:effectLst/>
              <a:latin typeface="Helvetica Neue"/>
              <a:ea typeface="Helvetica Neue"/>
              <a:cs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Will anyone volunteer to describe the reframed thinking? How does working with our natural genius help multiply the intelligence of a team?</a:t>
            </a:r>
          </a:p>
          <a:p>
            <a:pPr marL="685800" indent="-457200">
              <a:buFont typeface="+mj-lt"/>
              <a:buAutoNum type="arabicPeriod"/>
            </a:pPr>
            <a:r>
              <a:rPr lang="en-US" sz="2200" b="1" dirty="0">
                <a:effectLst/>
                <a:latin typeface="Helvetica Neue"/>
                <a:ea typeface="Helvetica Neue"/>
                <a:cs typeface="Helvetica Neue"/>
                <a:sym typeface="Helvetica Neue"/>
              </a:rPr>
              <a:t>Transition: </a:t>
            </a:r>
            <a:r>
              <a:rPr lang="en-US" sz="2200" dirty="0">
                <a:effectLst/>
                <a:latin typeface="Helvetica Neue"/>
                <a:ea typeface="Helvetica Neue"/>
                <a:cs typeface="Helvetica Neue"/>
                <a:sym typeface="Helvetica Neue"/>
              </a:rPr>
              <a:t>Let’s explore the topics in this section.</a:t>
            </a:r>
          </a:p>
          <a:p>
            <a:endParaRPr lang="en-US" dirty="0"/>
          </a:p>
        </p:txBody>
      </p:sp>
    </p:spTree>
    <p:extLst>
      <p:ext uri="{BB962C8B-B14F-4D97-AF65-F5344CB8AC3E}">
        <p14:creationId xmlns:p14="http://schemas.microsoft.com/office/powerpoint/2010/main" val="2750577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p>
          <a:p>
            <a:pPr marL="685800" indent="-457200">
              <a:buFont typeface="+mj-lt"/>
              <a:buAutoNum type="arabicPeriod"/>
            </a:pPr>
            <a:r>
              <a:rPr lang="en-US" b="1" dirty="0"/>
              <a:t>Whole Group Debrief: </a:t>
            </a:r>
            <a:r>
              <a:rPr lang="en-US" dirty="0"/>
              <a:t>Are there any volunteers willing to share their experience?  Ask if there are any other insights to share.</a:t>
            </a:r>
          </a:p>
          <a:p>
            <a:pPr marL="685800" indent="-457200">
              <a:buFont typeface="+mj-lt"/>
              <a:buAutoNum type="arabicPeriod"/>
            </a:pPr>
            <a:r>
              <a:rPr lang="en-US" b="1" dirty="0"/>
              <a:t>Breakout 2: </a:t>
            </a:r>
            <a:r>
              <a:rPr lang="en-US" dirty="0"/>
              <a:t>(10-15 minutes)</a:t>
            </a:r>
          </a:p>
          <a:p>
            <a:pPr marL="685800" indent="-457200">
              <a:buFont typeface="+mj-lt"/>
              <a:buAutoNum type="arabicPeriod"/>
            </a:pPr>
            <a:r>
              <a:rPr lang="en-US" sz="2000" b="1" dirty="0"/>
              <a:t>Whole Group Debrief: </a:t>
            </a:r>
            <a:r>
              <a:rPr lang="en-US" sz="2000" dirty="0"/>
              <a:t>(5-10 minutes) Are there any volunteers willing to share their experience?  </a:t>
            </a:r>
          </a:p>
          <a:p>
            <a:pPr marL="685800" indent="-457200">
              <a:buFont typeface="+mj-lt"/>
              <a:buAutoNum type="arabicPeriod"/>
            </a:pPr>
            <a:r>
              <a:rPr lang="en-US" sz="2000" b="1" dirty="0"/>
              <a:t>Closing </a:t>
            </a:r>
            <a:r>
              <a:rPr lang="en-US" sz="2000" dirty="0"/>
              <a:t>What are the key takeaways from this session?  What actions will you take to Look for Genius in others in your daily interactions? Hear from everyone if group is small or ask for a few if group is larger.  </a:t>
            </a:r>
            <a:endParaRPr lang="en-US" dirty="0"/>
          </a:p>
          <a:p>
            <a:pPr marL="685800" indent="-457200">
              <a:buFont typeface="+mj-lt"/>
              <a:buAutoNum type="arabicPeriod"/>
            </a:pPr>
            <a:endParaRPr lang="en-US" dirty="0"/>
          </a:p>
          <a:p>
            <a:endParaRPr lang="en-US" dirty="0"/>
          </a:p>
          <a:p>
            <a:r>
              <a:rPr lang="en-US" b="1" dirty="0"/>
              <a:t>Optional Questions:  </a:t>
            </a:r>
            <a:r>
              <a:rPr lang="en-US" dirty="0"/>
              <a:t>How will you look for a teammates genius this week?</a:t>
            </a:r>
          </a:p>
        </p:txBody>
      </p:sp>
    </p:spTree>
    <p:extLst>
      <p:ext uri="{BB962C8B-B14F-4D97-AF65-F5344CB8AC3E}">
        <p14:creationId xmlns:p14="http://schemas.microsoft.com/office/powerpoint/2010/main" val="412809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200" b="1" dirty="0">
                <a:effectLst/>
                <a:latin typeface="Helvetica Neue"/>
                <a:ea typeface="Helvetica Neue"/>
                <a:cs typeface="Helvetica Neue"/>
                <a:sym typeface="Helvetica Neue"/>
              </a:rPr>
              <a:t>Prework: </a:t>
            </a:r>
            <a:r>
              <a:rPr lang="en-US" dirty="0"/>
              <a:t>Have participants come prepared with their downloaded responses from the OnDemand Course. </a:t>
            </a:r>
            <a:endParaRPr lang="en-US" sz="2200" b="1" dirty="0">
              <a:effectLst/>
              <a:latin typeface="Helvetica Neue"/>
              <a:ea typeface="Helvetica Neue"/>
              <a:cs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Introduction: </a:t>
            </a:r>
            <a:r>
              <a:rPr lang="en-US" sz="2200" b="0" dirty="0">
                <a:effectLst/>
                <a:latin typeface="Helvetica Neue"/>
                <a:ea typeface="Helvetica Neue"/>
                <a:cs typeface="Helvetica Neue"/>
                <a:sym typeface="Helvetica Neue"/>
              </a:rPr>
              <a:t>Share the reframe. Multipliers create an environment that requires people’s best and boldest thinking, where everyone’s contributions is valued. </a:t>
            </a:r>
            <a:r>
              <a:rPr lang="en-US" sz="2200" dirty="0">
                <a:effectLst/>
                <a:latin typeface="Helvetica Neue"/>
                <a:ea typeface="Helvetica Neue"/>
                <a:cs typeface="Helvetica Neue"/>
                <a:sym typeface="Helvetica Neue"/>
              </a:rPr>
              <a:t>In a Multiplier environment, people have the space and the safety they need to do their best work. </a:t>
            </a:r>
          </a:p>
          <a:p>
            <a:pPr marL="685800" indent="-457200">
              <a:buFont typeface="+mj-lt"/>
              <a:buAutoNum type="arabicPeriod"/>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Will anyone volunteer to describe the reframed thinking? Are there any reactions to this mindset shift as we move into the content?</a:t>
            </a:r>
          </a:p>
          <a:p>
            <a:pPr marL="685800" indent="-457200">
              <a:buFont typeface="+mj-lt"/>
              <a:buAutoNum type="arabicPeriod"/>
            </a:pPr>
            <a:r>
              <a:rPr lang="en-US" sz="2200" b="1" dirty="0">
                <a:effectLst/>
                <a:latin typeface="Helvetica Neue"/>
                <a:ea typeface="Helvetica Neue"/>
                <a:cs typeface="Helvetica Neue"/>
                <a:sym typeface="Helvetica Neue"/>
              </a:rPr>
              <a:t>Transition: </a:t>
            </a:r>
            <a:r>
              <a:rPr lang="en-US" dirty="0">
                <a:effectLst/>
                <a:latin typeface="Helvetica Neue LT Pro" panose="020B0604020202020204" pitchFamily="34" charset="77"/>
              </a:rPr>
              <a:t>As we move on to this section, the underlying principle is opportunity. </a:t>
            </a:r>
            <a:r>
              <a:rPr lang="en-US" sz="2200" dirty="0">
                <a:effectLst/>
                <a:latin typeface="Helvetica Neue"/>
                <a:ea typeface="Helvetica Neue"/>
                <a:cs typeface="Helvetica Neue"/>
                <a:sym typeface="Helvetica Neue"/>
              </a:rPr>
              <a:t>People do their best work when they have space to take initiative and are encouraged to excel. </a:t>
            </a:r>
          </a:p>
          <a:p>
            <a:endParaRPr lang="en-US" b="1" dirty="0">
              <a:effectLst/>
              <a:latin typeface="Helvetica Neue LT Pro" panose="020B0604020202020204" pitchFamily="34" charset="77"/>
            </a:endParaRPr>
          </a:p>
          <a:p>
            <a:endParaRPr lang="en-US" b="1" dirty="0">
              <a:effectLst/>
              <a:latin typeface="Helvetica Neue LT Pro" panose="020B0604020202020204" pitchFamily="34" charset="77"/>
            </a:endParaRPr>
          </a:p>
        </p:txBody>
      </p:sp>
    </p:spTree>
    <p:extLst>
      <p:ext uri="{BB962C8B-B14F-4D97-AF65-F5344CB8AC3E}">
        <p14:creationId xmlns:p14="http://schemas.microsoft.com/office/powerpoint/2010/main" val="345333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79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b="1" dirty="0"/>
              <a:t>NOTE: </a:t>
            </a:r>
            <a:r>
              <a:rPr lang="en-US" dirty="0"/>
              <a:t>Move to </a:t>
            </a:r>
            <a:r>
              <a:rPr lang="en-US" b="1" dirty="0"/>
              <a:t>slide 21 </a:t>
            </a:r>
            <a:r>
              <a:rPr lang="en-US" dirty="0"/>
              <a:t>to show a visual of Play Big, Play Small to help learners recall the concept as they participate in discussion.</a:t>
            </a:r>
          </a:p>
          <a:p>
            <a:pPr marL="685800" indent="-457200">
              <a:buFont typeface="+mj-lt"/>
              <a:buAutoNum type="arabicPeriod"/>
            </a:pPr>
            <a:endParaRPr lang="en-US" b="1" dirty="0"/>
          </a:p>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br>
              <a:rPr lang="en-US" dirty="0"/>
            </a:br>
            <a:r>
              <a:rPr lang="en-US" b="1" dirty="0"/>
              <a:t>Whole Group Debrief: </a:t>
            </a:r>
            <a:r>
              <a:rPr lang="en-US" dirty="0"/>
              <a:t>Are there any volunteers willing to share their experience?  Ask if there are any other insights to share.</a:t>
            </a:r>
          </a:p>
          <a:p>
            <a:pPr marL="685800" indent="-457200">
              <a:buFont typeface="+mj-lt"/>
              <a:buAutoNum type="arabicPeriod"/>
            </a:pPr>
            <a:r>
              <a:rPr lang="en-US" b="1" dirty="0"/>
              <a:t>Breakout 2: </a:t>
            </a:r>
            <a:r>
              <a:rPr lang="en-US" dirty="0"/>
              <a:t>(10-15 minutes)</a:t>
            </a:r>
          </a:p>
          <a:p>
            <a:pPr marL="685800" indent="-457200">
              <a:buFont typeface="+mj-lt"/>
              <a:buAutoNum type="arabicPeriod"/>
            </a:pPr>
            <a:r>
              <a:rPr lang="en-US" sz="2000" b="1" dirty="0"/>
              <a:t>Whole Group Debrief: </a:t>
            </a:r>
            <a:r>
              <a:rPr lang="en-US" sz="2000" dirty="0"/>
              <a:t>(5-10 minutes) Are there any volunteers willing to share their experience?  </a:t>
            </a:r>
          </a:p>
          <a:p>
            <a:pPr marL="685800" indent="-457200">
              <a:buFont typeface="+mj-lt"/>
              <a:buAutoNum type="arabicPeriod"/>
            </a:pPr>
            <a:r>
              <a:rPr lang="en-US" sz="2000" b="1" dirty="0"/>
              <a:t>Closing </a:t>
            </a:r>
            <a:r>
              <a:rPr lang="en-US" sz="2000" dirty="0"/>
              <a:t>What are the key takeaways from this session? What actions will you take to Create Space for Others in your daily interactions? Hear from everyone if group is small or ask for a few if group is larger.  </a:t>
            </a:r>
            <a:endParaRPr lang="en-US" dirty="0"/>
          </a:p>
          <a:p>
            <a:pPr marL="685800" indent="-457200">
              <a:buFont typeface="+mj-lt"/>
              <a:buAutoNum type="arabicPeriod"/>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5036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visual as needed when discussing questions on the previous slide.</a:t>
            </a:r>
          </a:p>
        </p:txBody>
      </p:sp>
    </p:spTree>
    <p:extLst>
      <p:ext uri="{BB962C8B-B14F-4D97-AF65-F5344CB8AC3E}">
        <p14:creationId xmlns:p14="http://schemas.microsoft.com/office/powerpoint/2010/main" val="198885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200" b="1" dirty="0">
                <a:effectLst/>
                <a:latin typeface="Helvetica Neue"/>
                <a:ea typeface="Helvetica Neue"/>
                <a:cs typeface="Helvetica Neue"/>
                <a:sym typeface="Helvetica Neue"/>
              </a:rPr>
              <a:t>Prework: </a:t>
            </a:r>
            <a:r>
              <a:rPr lang="en-US" dirty="0"/>
              <a:t>Have participants come prepared with their downloaded responses from the OnDemand Course. </a:t>
            </a:r>
            <a:endParaRPr lang="en-US" sz="2200" b="1" dirty="0">
              <a:effectLst/>
              <a:latin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Introduction: </a:t>
            </a:r>
            <a:r>
              <a:rPr lang="en-US" sz="2200" b="0" dirty="0">
                <a:effectLst/>
                <a:latin typeface="Helvetica Neue"/>
                <a:ea typeface="Helvetica Neue"/>
                <a:cs typeface="Helvetica Neue"/>
                <a:sym typeface="Helvetica Neue"/>
              </a:rPr>
              <a:t>Share the reframe. </a:t>
            </a:r>
            <a:r>
              <a:rPr lang="en-US" b="0" dirty="0">
                <a:effectLst/>
                <a:latin typeface="Helvetica Neue LT Pro" panose="020B0604020202020204" pitchFamily="34" charset="77"/>
              </a:rPr>
              <a:t>The multiplier mindset is that we grow when we’re asked to stretch beyond what we know how to do. </a:t>
            </a:r>
            <a:endParaRPr lang="en-US" sz="2200" b="0" dirty="0">
              <a:effectLst/>
              <a:latin typeface="Helvetica Neue"/>
              <a:ea typeface="Helvetica Neue"/>
              <a:cs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Will anyone volunteer to describe the reframed thinking? Are there any reactions to this mindset shift as we move into the content?</a:t>
            </a:r>
          </a:p>
          <a:p>
            <a:pPr marL="685800" indent="-457200">
              <a:buFont typeface="+mj-lt"/>
              <a:buAutoNum type="arabicPeriod"/>
            </a:pPr>
            <a:r>
              <a:rPr lang="en-US" sz="2200" b="1" dirty="0">
                <a:effectLst/>
                <a:latin typeface="Helvetica Neue"/>
                <a:ea typeface="Helvetica Neue"/>
                <a:cs typeface="Helvetica Neue"/>
                <a:sym typeface="Helvetica Neue"/>
              </a:rPr>
              <a:t>Transition: </a:t>
            </a:r>
            <a:r>
              <a:rPr lang="en-US" dirty="0">
                <a:effectLst/>
                <a:latin typeface="Helvetica Neue LT Pro" panose="020B0604020202020204" pitchFamily="34" charset="77"/>
              </a:rPr>
              <a:t>As we move on to this section, the underlying principle is Growth. </a:t>
            </a:r>
            <a:r>
              <a:rPr lang="en-US" sz="2200" dirty="0">
                <a:effectLst/>
                <a:latin typeface="Helvetica Neue"/>
                <a:ea typeface="Helvetica Neue"/>
                <a:cs typeface="Helvetica Neue"/>
                <a:sym typeface="Helvetica Neue"/>
              </a:rPr>
              <a:t>People are wired for challenge and built for growth.</a:t>
            </a:r>
          </a:p>
          <a:p>
            <a:endParaRPr lang="en-US" b="1" dirty="0">
              <a:effectLst/>
              <a:latin typeface="Helvetica Neue LT Pro" panose="020B0604020202020204" pitchFamily="34" charset="77"/>
            </a:endParaRPr>
          </a:p>
          <a:p>
            <a:endParaRPr lang="en-US" b="1" dirty="0">
              <a:effectLst/>
              <a:latin typeface="Helvetica Neue LT Pro" panose="020B0604020202020204" pitchFamily="34" charset="77"/>
            </a:endParaRPr>
          </a:p>
          <a:p>
            <a:endParaRPr lang="en-US" b="1" dirty="0">
              <a:effectLst/>
              <a:latin typeface="Helvetica Neue LT Pro" panose="020B0604020202020204" pitchFamily="34" charset="77"/>
            </a:endParaRPr>
          </a:p>
          <a:p>
            <a:endParaRPr lang="en-US" b="1" dirty="0">
              <a:effectLst/>
              <a:latin typeface="Helvetica Neue LT Pro" panose="020B0604020202020204" pitchFamily="34" charset="77"/>
            </a:endParaRPr>
          </a:p>
        </p:txBody>
      </p:sp>
    </p:spTree>
    <p:extLst>
      <p:ext uri="{BB962C8B-B14F-4D97-AF65-F5344CB8AC3E}">
        <p14:creationId xmlns:p14="http://schemas.microsoft.com/office/powerpoint/2010/main" val="333092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b="1" dirty="0"/>
              <a:t>NOTE: </a:t>
            </a:r>
            <a:r>
              <a:rPr lang="en-US" dirty="0"/>
              <a:t>Move to </a:t>
            </a:r>
            <a:r>
              <a:rPr lang="en-US" b="1" dirty="0"/>
              <a:t>slide 24 </a:t>
            </a:r>
            <a:r>
              <a:rPr lang="en-US" dirty="0"/>
              <a:t>to show a visual of the challenges to help learners recall the concept as they participate in discussion.</a:t>
            </a:r>
          </a:p>
          <a:p>
            <a:pPr marL="685800" indent="-457200">
              <a:buFont typeface="+mj-lt"/>
              <a:buAutoNum type="arabicPeriod"/>
            </a:pPr>
            <a:endParaRPr lang="en-US" b="1" dirty="0"/>
          </a:p>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br>
              <a:rPr lang="en-US" dirty="0"/>
            </a:br>
            <a:r>
              <a:rPr lang="en-US" b="1" dirty="0"/>
              <a:t>Whole Group Debrief: </a:t>
            </a:r>
            <a:r>
              <a:rPr lang="en-US" dirty="0"/>
              <a:t>Are there any volunteers willing to share their experience?  Ask if there are any other insights to share.</a:t>
            </a:r>
          </a:p>
          <a:p>
            <a:pPr marL="685800" indent="-457200">
              <a:buFont typeface="+mj-lt"/>
              <a:buAutoNum type="arabicPeriod"/>
            </a:pPr>
            <a:r>
              <a:rPr lang="en-US" b="1" dirty="0"/>
              <a:t>Breakout 2: </a:t>
            </a:r>
            <a:r>
              <a:rPr lang="en-US" dirty="0"/>
              <a:t>(10-15 minutes)</a:t>
            </a:r>
          </a:p>
          <a:p>
            <a:pPr marL="685800" indent="-457200">
              <a:buFont typeface="+mj-lt"/>
              <a:buAutoNum type="arabicPeriod"/>
            </a:pPr>
            <a:r>
              <a:rPr lang="en-US" sz="2000" b="1" dirty="0"/>
              <a:t>Whole Group Debrief: </a:t>
            </a:r>
            <a:r>
              <a:rPr lang="en-US" sz="2000" dirty="0"/>
              <a:t>(5-10 minutes) Are there any volunteers willing to share their experience?  </a:t>
            </a:r>
          </a:p>
          <a:p>
            <a:pPr marL="685800" indent="-457200">
              <a:buFont typeface="+mj-lt"/>
              <a:buAutoNum type="arabicPeriod"/>
            </a:pPr>
            <a:r>
              <a:rPr lang="en-US" sz="2000" b="1" dirty="0"/>
              <a:t>Closing </a:t>
            </a:r>
            <a:r>
              <a:rPr lang="en-US" sz="2000" dirty="0"/>
              <a:t>What are the key takeaways from this session? Actions will you take to Offer Bigger Challenges to others? Hear from everyone if group is small or ask for a few if group is larger.  </a:t>
            </a:r>
            <a:endParaRPr lang="en-US" dirty="0"/>
          </a:p>
          <a:p>
            <a:pPr marL="685800" indent="-457200">
              <a:buFont typeface="+mj-lt"/>
              <a:buAutoNum type="arabicPeriod"/>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0333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dirty="0"/>
              <a:t>Display this visual as needed when discussing questions on the previous slide.</a:t>
            </a:r>
          </a:p>
          <a:p>
            <a:endParaRPr lang="en-US" dirty="0"/>
          </a:p>
        </p:txBody>
      </p:sp>
    </p:spTree>
    <p:extLst>
      <p:ext uri="{BB962C8B-B14F-4D97-AF65-F5344CB8AC3E}">
        <p14:creationId xmlns:p14="http://schemas.microsoft.com/office/powerpoint/2010/main" val="2575891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200" b="1" dirty="0">
                <a:effectLst/>
                <a:latin typeface="Helvetica Neue"/>
                <a:ea typeface="Helvetica Neue"/>
                <a:cs typeface="Helvetica Neue"/>
                <a:sym typeface="Helvetica Neue"/>
              </a:rPr>
              <a:t>Prework: </a:t>
            </a:r>
            <a:r>
              <a:rPr lang="en-US" dirty="0"/>
              <a:t>Have participants come prepared with their downloaded responses from the OnDemand Course. </a:t>
            </a:r>
            <a:endParaRPr lang="en-US" sz="2200" b="1" dirty="0">
              <a:effectLst/>
              <a:latin typeface="Helvetica Neue"/>
              <a:sym typeface="Helvetica Neue"/>
            </a:endParaRPr>
          </a:p>
          <a:p>
            <a:pPr marL="685800" indent="-457200">
              <a:buFont typeface="+mj-lt"/>
              <a:buAutoNum type="arabicPeriod"/>
            </a:pPr>
            <a:r>
              <a:rPr lang="en-US" sz="2200" b="1" dirty="0">
                <a:effectLst/>
                <a:latin typeface="Helvetica Neue"/>
                <a:ea typeface="Helvetica Neue"/>
                <a:cs typeface="Helvetica Neue"/>
                <a:sym typeface="Helvetica Neue"/>
              </a:rPr>
              <a:t>Introduction: </a:t>
            </a:r>
            <a:r>
              <a:rPr lang="en-US" sz="2200" b="0" dirty="0">
                <a:effectLst/>
                <a:latin typeface="Helvetica Neue"/>
                <a:ea typeface="Helvetica Neue"/>
                <a:cs typeface="Helvetica Neue"/>
                <a:sym typeface="Helvetica Neue"/>
              </a:rPr>
              <a:t>Weeks 11-12 focused on how to become an Intentional Multiplier and how we can put all of the information together to truly multiply the intelligence of the team.</a:t>
            </a:r>
          </a:p>
          <a:p>
            <a:pPr marL="685800" indent="-457200">
              <a:buFont typeface="+mj-lt"/>
              <a:buAutoNum type="arabicPeriod"/>
            </a:pPr>
            <a:r>
              <a:rPr lang="en-US" sz="2200" b="1" dirty="0">
                <a:effectLst/>
                <a:latin typeface="Helvetica Neue"/>
                <a:ea typeface="Helvetica Neue"/>
                <a:cs typeface="Helvetica Neue"/>
                <a:sym typeface="Helvetica Neue"/>
              </a:rPr>
              <a:t>Ask:  </a:t>
            </a:r>
            <a:r>
              <a:rPr lang="en-US" sz="2200" b="0" dirty="0">
                <a:effectLst/>
                <a:latin typeface="Helvetica Neue"/>
                <a:ea typeface="Helvetica Neue"/>
                <a:cs typeface="Helvetica Neue"/>
                <a:sym typeface="Helvetica Neue"/>
              </a:rPr>
              <a:t>Will anyone share their thoughts on becoming an Intentional Multiplier. Are there any reactions to this mindset as we move into the content?</a:t>
            </a:r>
          </a:p>
          <a:p>
            <a:pPr marL="685800" indent="-457200">
              <a:buFont typeface="+mj-lt"/>
              <a:buAutoNum type="arabicPeriod"/>
            </a:pPr>
            <a:r>
              <a:rPr lang="en-US" sz="2200" b="1" dirty="0">
                <a:effectLst/>
                <a:latin typeface="Helvetica Neue"/>
                <a:ea typeface="Helvetica Neue"/>
                <a:cs typeface="Helvetica Neue"/>
                <a:sym typeface="Helvetica Neue"/>
              </a:rPr>
              <a:t>Transition: </a:t>
            </a:r>
            <a:r>
              <a:rPr lang="en-US" dirty="0">
                <a:effectLst/>
                <a:latin typeface="Helvetica Neue LT Pro" panose="020B0604020202020204" pitchFamily="34" charset="77"/>
              </a:rPr>
              <a:t>As we move on to this section, we’ll reinforce how to become an Intentional Multiplier and create an action plan.</a:t>
            </a:r>
            <a:endParaRPr lang="en-US" sz="2200" dirty="0">
              <a:effectLst/>
              <a:latin typeface="Helvetica Neue"/>
              <a:ea typeface="Helvetica Neue"/>
              <a:cs typeface="Helvetica Neue"/>
              <a:sym typeface="Helvetica Neue"/>
            </a:endParaRPr>
          </a:p>
          <a:p>
            <a:endParaRPr lang="en-US" b="1" dirty="0">
              <a:effectLst/>
              <a:latin typeface="Helvetica Neue LT Pro" panose="020B0604020202020204" pitchFamily="34" charset="77"/>
            </a:endParaRPr>
          </a:p>
        </p:txBody>
      </p:sp>
    </p:spTree>
    <p:extLst>
      <p:ext uri="{BB962C8B-B14F-4D97-AF65-F5344CB8AC3E}">
        <p14:creationId xmlns:p14="http://schemas.microsoft.com/office/powerpoint/2010/main" val="230224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b="1" dirty="0"/>
              <a:t>Breakout 1 : </a:t>
            </a:r>
            <a:r>
              <a:rPr lang="en-US" b="0" dirty="0"/>
              <a:t>(10-15 minutes) </a:t>
            </a:r>
            <a:r>
              <a:rPr lang="en-US" dirty="0"/>
              <a:t>In small groups, answer the questions on the screen. We’ll have a chance to discuss them in a moment.</a:t>
            </a:r>
            <a:br>
              <a:rPr lang="en-US" dirty="0"/>
            </a:br>
            <a:r>
              <a:rPr lang="en-US" b="1" dirty="0"/>
              <a:t>Whole Group Debrief: </a:t>
            </a:r>
            <a:r>
              <a:rPr lang="en-US" dirty="0"/>
              <a:t>Are there any volunteers willing to share their experience?  Ask if there are any other insights to share.</a:t>
            </a:r>
          </a:p>
          <a:p>
            <a:pPr marL="685800" indent="-457200">
              <a:buFont typeface="+mj-lt"/>
              <a:buAutoNum type="arabicPeriod"/>
            </a:pPr>
            <a:r>
              <a:rPr lang="en-US" b="1" dirty="0"/>
              <a:t>Breakout 2: </a:t>
            </a:r>
            <a:r>
              <a:rPr lang="en-US" dirty="0"/>
              <a:t>(10-15 minutes)</a:t>
            </a:r>
          </a:p>
          <a:p>
            <a:pPr marL="685800" indent="-457200">
              <a:buFont typeface="+mj-lt"/>
              <a:buAutoNum type="arabicPeriod"/>
            </a:pPr>
            <a:r>
              <a:rPr lang="en-US" sz="2000" b="1" dirty="0"/>
              <a:t>Whole Group Debrief: </a:t>
            </a:r>
            <a:r>
              <a:rPr lang="en-US" sz="2000" dirty="0"/>
              <a:t>(5-10 minutes) Are there any volunteers willing to share their experience?  </a:t>
            </a:r>
          </a:p>
          <a:p>
            <a:pPr marL="685800" indent="-457200">
              <a:buFont typeface="+mj-lt"/>
              <a:buAutoNum type="arabicPeriod"/>
            </a:pPr>
            <a:r>
              <a:rPr lang="en-US" sz="2000" b="1" dirty="0"/>
              <a:t>Ask: </a:t>
            </a:r>
            <a:r>
              <a:rPr lang="en-US" sz="2000" dirty="0"/>
              <a:t>What are the key takeaways from this session? What actions will you take to increase multiplier moments and become an intentional multiplier? Hear from everyone if group is small or ask for a few if group is larger.  </a:t>
            </a:r>
          </a:p>
          <a:p>
            <a:pPr marL="685800" indent="-457200">
              <a:buFont typeface="+mj-lt"/>
              <a:buAutoNum type="arabicPeriod"/>
            </a:pPr>
            <a:endParaRPr lang="en-US" sz="2000" dirty="0"/>
          </a:p>
          <a:p>
            <a:pPr marL="685800" indent="-457200">
              <a:buFont typeface="+mj-lt"/>
              <a:buAutoNum type="arabicPeriod"/>
            </a:pPr>
            <a:r>
              <a:rPr lang="en-US" sz="2000" dirty="0"/>
              <a:t>NOTE: Skip to slide 28 next slide if the group will not complete the exercise.  </a:t>
            </a:r>
            <a:endParaRPr lang="en-US" dirty="0"/>
          </a:p>
          <a:p>
            <a:pPr marL="685800" indent="-457200">
              <a:buFont typeface="+mj-lt"/>
              <a:buAutoNum type="arabicPeriod"/>
            </a:pPr>
            <a:endParaRPr lang="en-US" dirty="0"/>
          </a:p>
          <a:p>
            <a:endParaRPr lang="en-US" dirty="0"/>
          </a:p>
        </p:txBody>
      </p:sp>
    </p:spTree>
    <p:extLst>
      <p:ext uri="{BB962C8B-B14F-4D97-AF65-F5344CB8AC3E}">
        <p14:creationId xmlns:p14="http://schemas.microsoft.com/office/powerpoint/2010/main" val="193451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Individual Exercise </a:t>
            </a:r>
          </a:p>
          <a:p>
            <a:pPr marL="685800" indent="-457200">
              <a:buFont typeface="+mj-lt"/>
              <a:buAutoNum type="arabicPeriod"/>
            </a:pPr>
            <a:r>
              <a:rPr lang="en-US" sz="2400" dirty="0"/>
              <a:t>What action steps will you take to become an Intentional Multiplier? </a:t>
            </a:r>
          </a:p>
          <a:p>
            <a:pPr marL="685800" indent="-457200">
              <a:buFont typeface="+mj-lt"/>
              <a:buAutoNum type="arabicPeriod"/>
            </a:pPr>
            <a:r>
              <a:rPr lang="en-US" sz="2400" dirty="0"/>
              <a:t>Which Multiplier Shift will you use to create a space where we all feel valued and able to contribute our best?</a:t>
            </a:r>
          </a:p>
          <a:p>
            <a:pPr marL="685800" indent="-457200">
              <a:buFont typeface="+mj-lt"/>
              <a:buAutoNum type="arabicPeriod"/>
            </a:pP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How will you do it?  Be specific.</a:t>
            </a:r>
            <a:r>
              <a:rPr lang="en-US" sz="2400" b="1" kern="0" dirty="0">
                <a:solidFill>
                  <a:sysClr val="windowText" lastClr="000000"/>
                </a:solidFill>
                <a:latin typeface="Helvetica Neue LT Pro" panose="020B0604020202020204" pitchFamily="34" charset="77"/>
                <a:sym typeface="Helvetica Neue"/>
              </a:rPr>
              <a:t>Example</a:t>
            </a:r>
            <a:r>
              <a:rPr lang="en-US" sz="2400" kern="0" dirty="0">
                <a:solidFill>
                  <a:sysClr val="windowText" lastClr="000000"/>
                </a:solidFill>
                <a:latin typeface="Helvetica Neue LT Pro" panose="020B0604020202020204" pitchFamily="34" charset="77"/>
                <a:sym typeface="Helvetica Neue"/>
              </a:rPr>
              <a:t> – I will create a stretch challenge for my team. </a:t>
            </a:r>
            <a:endParaRPr kumimoji="0" lang="en-US" sz="18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endParaRPr>
          </a:p>
          <a:p>
            <a:pPr marL="685800" indent="-457200">
              <a:buFont typeface="+mj-lt"/>
              <a:buAutoNum type="arabicPeriod"/>
            </a:pP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What support will you need?</a:t>
            </a:r>
          </a:p>
          <a:p>
            <a:pPr marL="685800" indent="-457200">
              <a:buFont typeface="+mj-lt"/>
              <a:buAutoNum type="arabicPeriod"/>
            </a:pPr>
            <a:r>
              <a:rPr lang="en-US" sz="2400" kern="0" dirty="0">
                <a:solidFill>
                  <a:sysClr val="windowText" lastClr="000000"/>
                </a:solidFill>
                <a:latin typeface="Helvetica Neue LT Pro" panose="020B0604020202020204" pitchFamily="34" charset="77"/>
                <a:sym typeface="Helvetica Neue"/>
              </a:rPr>
              <a:t>Share with an accountability partner.</a:t>
            </a: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 </a:t>
            </a:r>
          </a:p>
          <a:p>
            <a:endParaRPr lang="en-US" sz="2400" dirty="0"/>
          </a:p>
        </p:txBody>
      </p:sp>
    </p:spTree>
    <p:extLst>
      <p:ext uri="{BB962C8B-B14F-4D97-AF65-F5344CB8AC3E}">
        <p14:creationId xmlns:p14="http://schemas.microsoft.com/office/powerpoint/2010/main" val="19583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Closing Congratulations Team! : </a:t>
            </a:r>
            <a:r>
              <a:rPr lang="en-US" dirty="0"/>
              <a:t>Read the slide.  Thank you all for your participation.</a:t>
            </a:r>
          </a:p>
        </p:txBody>
      </p:sp>
    </p:spTree>
    <p:extLst>
      <p:ext uri="{BB962C8B-B14F-4D97-AF65-F5344CB8AC3E}">
        <p14:creationId xmlns:p14="http://schemas.microsoft.com/office/powerpoint/2010/main" val="149024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NOTE: you will want to provide links to your learners.  These links are available through the library under Materials  as long as you have admin or facilitator credentials.  The learners can also find them under “additional resources”  “cards/tools” for 5 Choices.</a:t>
            </a:r>
          </a:p>
        </p:txBody>
      </p:sp>
    </p:spTree>
    <p:extLst>
      <p:ext uri="{BB962C8B-B14F-4D97-AF65-F5344CB8AC3E}">
        <p14:creationId xmlns:p14="http://schemas.microsoft.com/office/powerpoint/2010/main" val="38632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u="none" strike="noStrike" kern="1200" dirty="0">
                <a:solidFill>
                  <a:schemeClr val="tx1"/>
                </a:solidFill>
                <a:effectLst/>
                <a:latin typeface="+mn-lt"/>
                <a:ea typeface="+mn-ea"/>
                <a:cs typeface="Arial" panose="020B0604020202020204" pitchFamily="34" charset="0"/>
              </a:rPr>
              <a:t>This is the backup slide if the CP wants a more conditional statement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8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49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F42BC4-1149-F449-BA8D-8B284B2C613B}" type="slidenum">
              <a:rPr lang="en-US" smtClean="0"/>
              <a:t>5</a:t>
            </a:fld>
            <a:endParaRPr lang="en-US"/>
          </a:p>
        </p:txBody>
      </p:sp>
    </p:spTree>
    <p:extLst>
      <p:ext uri="{BB962C8B-B14F-4D97-AF65-F5344CB8AC3E}">
        <p14:creationId xmlns:p14="http://schemas.microsoft.com/office/powerpoint/2010/main" val="302085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1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101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6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b="1" dirty="0"/>
              <a:t>Pre-work: </a:t>
            </a:r>
            <a:r>
              <a:rPr lang="en-US" dirty="0"/>
              <a:t>Have participants come prepared with their downloaded responses from the OnDemand Course.  </a:t>
            </a:r>
          </a:p>
          <a:p>
            <a:pPr marL="571500" indent="-342900">
              <a:buFont typeface="Arial" panose="020B0604020202020204" pitchFamily="34" charset="0"/>
              <a:buChar char="•"/>
            </a:pPr>
            <a:r>
              <a:rPr lang="en-US" b="1" dirty="0"/>
              <a:t>Opening: </a:t>
            </a:r>
            <a:r>
              <a:rPr lang="en-US" dirty="0"/>
              <a:t>Provide context for why the are taking this course.  Reiterate the investment in their learning and tie to larger organizational initiatives.</a:t>
            </a:r>
          </a:p>
          <a:p>
            <a:pPr marL="571500" indent="-342900">
              <a:buFont typeface="Arial" panose="020B0604020202020204" pitchFamily="34" charset="0"/>
              <a:buChar char="•"/>
            </a:pPr>
            <a:r>
              <a:rPr lang="en-US" dirty="0"/>
              <a:t>Introduction: </a:t>
            </a:r>
          </a:p>
          <a:p>
            <a:pPr marL="228600" indent="0">
              <a:buFont typeface="Arial" panose="020B0604020202020204" pitchFamily="34" charset="0"/>
              <a:buNone/>
            </a:pPr>
            <a:endParaRPr lang="en-US" dirty="0"/>
          </a:p>
          <a:p>
            <a:pPr marL="571500" indent="-342900">
              <a:buFont typeface="Arial" panose="020B0604020202020204" pitchFamily="34" charset="0"/>
              <a:buChar char="•"/>
            </a:pPr>
            <a:r>
              <a:rPr lang="en-US" b="1" dirty="0"/>
              <a:t>Say: </a:t>
            </a:r>
            <a:r>
              <a:rPr lang="en-US" dirty="0"/>
              <a:t>in the OnDemand content, we learned about diminishers and multipliers. </a:t>
            </a:r>
          </a:p>
          <a:p>
            <a:pPr marL="571500" indent="-342900">
              <a:buFont typeface="Arial" panose="020B0604020202020204" pitchFamily="34" charset="0"/>
              <a:buChar char="•"/>
            </a:pPr>
            <a:r>
              <a:rPr lang="en-US" b="1" dirty="0"/>
              <a:t>Ask: </a:t>
            </a:r>
            <a:r>
              <a:rPr lang="en-US" dirty="0"/>
              <a:t>What are some of the assumptions that diminishers make?   What are some of the assumptions that Multipliers make? </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sz="2200" b="1" dirty="0">
                <a:effectLst/>
                <a:latin typeface="Helvetica Neue"/>
                <a:ea typeface="Helvetica Neue"/>
                <a:cs typeface="Helvetica Neue"/>
                <a:sym typeface="Helvetica Neue"/>
              </a:rPr>
              <a:t>Transition:</a:t>
            </a:r>
            <a:r>
              <a:rPr lang="en-US" sz="2200" dirty="0">
                <a:effectLst/>
                <a:latin typeface="Helvetica Neue"/>
                <a:ea typeface="Helvetica Neue"/>
                <a:cs typeface="Helvetica Neue"/>
                <a:sym typeface="Helvetica Neue"/>
              </a:rPr>
              <a:t> The difference between Multipliers and Diminishers is primarily how they interact with their people. We have all experienced working with Multipliers and Diminishers. </a:t>
            </a:r>
          </a:p>
          <a:p>
            <a:pPr marL="571500" indent="-342900">
              <a:buFont typeface="Arial" panose="020B0604020202020204" pitchFamily="34" charset="0"/>
              <a:buChar char="•"/>
            </a:pPr>
            <a:r>
              <a:rPr lang="en-US" sz="2200" dirty="0">
                <a:effectLst/>
                <a:latin typeface="Helvetica Neue"/>
                <a:ea typeface="Helvetica Neue"/>
                <a:cs typeface="Helvetica Neue"/>
                <a:sym typeface="Helvetica Neue"/>
              </a:rPr>
              <a:t>As we reflect and share these experiences, please keep names confidential.</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52472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 Note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6"/>
            <a:ext cx="8229600" cy="673553"/>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3" name="Text Placeholder 2">
            <a:extLst>
              <a:ext uri="{FF2B5EF4-FFF2-40B4-BE49-F238E27FC236}">
                <a16:creationId xmlns:a16="http://schemas.microsoft.com/office/drawing/2014/main" id="{F4F03DB7-5AD8-A406-AEEA-B74D2B482142}"/>
              </a:ext>
            </a:extLst>
          </p:cNvPr>
          <p:cNvSpPr>
            <a:spLocks noGrp="1"/>
          </p:cNvSpPr>
          <p:nvPr>
            <p:ph type="body" sz="quarter" idx="13"/>
          </p:nvPr>
        </p:nvSpPr>
        <p:spPr>
          <a:xfrm>
            <a:off x="457200" y="1240632"/>
            <a:ext cx="8229600" cy="1144672"/>
          </a:xfrm>
        </p:spPr>
        <p:txBody>
          <a:bodyPr>
            <a:spAutoFit/>
          </a:bodyPr>
          <a:lstStyle>
            <a:lvl1pPr marL="0" indent="0">
              <a:spcBef>
                <a:spcPts val="0"/>
              </a:spcBef>
              <a:spcAft>
                <a:spcPts val="675"/>
              </a:spcAft>
              <a:buNone/>
              <a:defRPr sz="1350" b="1">
                <a:solidFill>
                  <a:schemeClr val="accent2"/>
                </a:solidFill>
              </a:defRPr>
            </a:lvl1pPr>
            <a:lvl2pPr marL="178594" indent="-171450">
              <a:lnSpc>
                <a:spcPct val="110000"/>
              </a:lnSpc>
              <a:spcBef>
                <a:spcPts val="0"/>
              </a:spcBef>
              <a:spcAft>
                <a:spcPts val="675"/>
              </a:spcAft>
              <a:tabLst/>
              <a:defRPr sz="1050">
                <a:solidFill>
                  <a:schemeClr val="bg1"/>
                </a:solidFill>
              </a:defRPr>
            </a:lvl2pPr>
            <a:lvl3pPr marL="300038" indent="-121444">
              <a:lnSpc>
                <a:spcPct val="110000"/>
              </a:lnSpc>
              <a:spcBef>
                <a:spcPts val="0"/>
              </a:spcBef>
              <a:spcAft>
                <a:spcPts val="675"/>
              </a:spcAft>
              <a:tabLst/>
              <a:defRPr sz="900">
                <a:solidFill>
                  <a:schemeClr val="bg1"/>
                </a:solidFill>
              </a:defRPr>
            </a:lvl3pPr>
            <a:lvl4pPr marL="471488" indent="-129779">
              <a:lnSpc>
                <a:spcPct val="110000"/>
              </a:lnSpc>
              <a:spcBef>
                <a:spcPts val="0"/>
              </a:spcBef>
              <a:spcAft>
                <a:spcPts val="675"/>
              </a:spcAft>
              <a:tabLst/>
              <a:defRPr sz="825">
                <a:solidFill>
                  <a:schemeClr val="bg1"/>
                </a:solidFill>
              </a:defRPr>
            </a:lvl4pPr>
            <a:lvl5pPr marL="601266" indent="-129779">
              <a:lnSpc>
                <a:spcPct val="110000"/>
              </a:lnSpc>
              <a:spcBef>
                <a:spcPts val="0"/>
              </a:spcBef>
              <a:spcAft>
                <a:spcPts val="675"/>
              </a:spcAft>
              <a:tabLst/>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7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461962" y="1143000"/>
            <a:ext cx="8339138" cy="3429000"/>
          </a:xfrm>
        </p:spPr>
        <p:txBody>
          <a:bodyPr/>
          <a:lstStyle>
            <a:lvl1pPr marL="342900" indent="-342900">
              <a:buClr>
                <a:schemeClr val="accent1"/>
              </a:buClr>
              <a:buFont typeface="+mj-lt"/>
              <a:buAutoNum type="arabicPeriod"/>
              <a:defRPr b="1"/>
            </a:lvl1pPr>
            <a:lvl2pPr marL="517922" indent="-167879">
              <a:buClr>
                <a:schemeClr val="accent1"/>
              </a:buClr>
              <a:buFont typeface="Arial" panose="020B0604020202020204" pitchFamily="34" charset="0"/>
              <a:buChar char="•"/>
              <a:tabLst/>
              <a:defRPr u="none" baseline="0">
                <a:uFill>
                  <a:solidFill>
                    <a:schemeClr val="accent1"/>
                  </a:solidFill>
                </a:uFill>
              </a:defRPr>
            </a:lvl2pPr>
            <a:lvl3pPr marL="692944" indent="-175022">
              <a:buClr>
                <a:schemeClr val="accent1"/>
              </a:buClr>
              <a:tabLst/>
              <a:defRPr/>
            </a:lvl3pPr>
          </a:lstStyle>
          <a:p>
            <a:pPr lvl="0"/>
            <a:r>
              <a:rPr lang="en-US"/>
              <a:t>Agenda Item Number and description</a:t>
            </a:r>
          </a:p>
          <a:p>
            <a:pPr lvl="1"/>
            <a:r>
              <a:rPr lang="en-US"/>
              <a:t>Second level</a:t>
            </a:r>
          </a:p>
          <a:p>
            <a:pPr lvl="2"/>
            <a:r>
              <a:rPr lang="en-US"/>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457200" y="4804812"/>
            <a:ext cx="742950" cy="110066"/>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CEBF2ED-BD28-6947-89EE-80FE55F1E9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2322645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9486" y="912114"/>
            <a:ext cx="8229600" cy="1202436"/>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61742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51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8529" y="371475"/>
            <a:ext cx="7943850" cy="4039453"/>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15814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168971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0B87AFC9-C408-9B45-AC50-615683DF84FB}"/>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7567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3582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B16C1E2D-AC32-A943-886D-945EFFA24AE2}"/>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159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38972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75287CAE-FD44-A84A-B47B-66AD2E064914}"/>
              </a:ext>
            </a:extLst>
          </p:cNvPr>
          <p:cNvSpPr>
            <a:spLocks noGrp="1"/>
          </p:cNvSpPr>
          <p:nvPr>
            <p:ph type="title" hasCustomPrompt="1"/>
          </p:nvPr>
        </p:nvSpPr>
        <p:spPr>
          <a:xfrm>
            <a:off x="457200" y="400050"/>
            <a:ext cx="8229600" cy="4000500"/>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BE537FA-6C78-D64A-B956-89BCA14861E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7192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0301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57257958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57200" y="481542"/>
            <a:ext cx="8229600" cy="3919008"/>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08786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1861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549A5471-EC92-F54F-AA59-C139E0A75B21}"/>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9850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4208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7942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00150"/>
          </a:xfrm>
        </p:spPr>
        <p:txBody>
          <a:bodyPr anchor="t"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tx1"/>
                </a:solidFill>
              </a:defRPr>
            </a:lvl1pPr>
            <a:lvl2pPr marL="600075" indent="-257175">
              <a:buClr>
                <a:schemeClr val="bg1"/>
              </a:buClr>
              <a:buFont typeface="Arial" panose="020B0604020202020204" pitchFamily="34" charset="0"/>
              <a:buChar char="•"/>
              <a:defRPr>
                <a:solidFill>
                  <a:schemeClr val="tx1"/>
                </a:solidFill>
              </a:defRPr>
            </a:lvl2pPr>
            <a:lvl3pPr marL="900113" indent="-214313">
              <a:buClr>
                <a:schemeClr val="bg1"/>
              </a:buClr>
              <a:buFont typeface="Arial" panose="020B0604020202020204" pitchFamily="34" charset="0"/>
              <a:buChar char="•"/>
              <a:defRPr>
                <a:solidFill>
                  <a:schemeClr val="tx1"/>
                </a:solidFill>
              </a:defRPr>
            </a:lvl3pPr>
            <a:lvl4pPr marL="1243013" indent="-214313">
              <a:buClr>
                <a:schemeClr val="bg1"/>
              </a:buClr>
              <a:buFont typeface="Arial" panose="020B0604020202020204" pitchFamily="34" charset="0"/>
              <a:buChar char="•"/>
              <a:defRPr>
                <a:solidFill>
                  <a:schemeClr val="tx1"/>
                </a:solidFill>
              </a:defRPr>
            </a:lvl4pPr>
            <a:lvl5pPr marL="1585913" indent="-214313">
              <a:buClr>
                <a:schemeClr val="bg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5698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ection Divider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21529-CE5D-CD4F-ACB3-8288F29E5605}"/>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itle 12">
            <a:extLst>
              <a:ext uri="{FF2B5EF4-FFF2-40B4-BE49-F238E27FC236}">
                <a16:creationId xmlns:a16="http://schemas.microsoft.com/office/drawing/2014/main" id="{03EE560B-2E6B-5E44-A1FD-12F5D98D1A18}"/>
              </a:ext>
            </a:extLst>
          </p:cNvPr>
          <p:cNvSpPr>
            <a:spLocks noGrp="1"/>
          </p:cNvSpPr>
          <p:nvPr>
            <p:ph type="title" hasCustomPrompt="1"/>
          </p:nvPr>
        </p:nvSpPr>
        <p:spPr>
          <a:xfrm>
            <a:off x="457200" y="371475"/>
            <a:ext cx="8229600" cy="4029075"/>
          </a:xfrm>
        </p:spPr>
        <p:txBody>
          <a:bodyPr anchor="ctr"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5" name="Rectangle 4">
            <a:extLst>
              <a:ext uri="{FF2B5EF4-FFF2-40B4-BE49-F238E27FC236}">
                <a16:creationId xmlns:a16="http://schemas.microsoft.com/office/drawing/2014/main" id="{26E957A4-9C4E-724B-92FB-D784D8D76F7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9190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35397534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2036353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 1 column paragrap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marL="0" indent="0">
              <a:lnSpc>
                <a:spcPct val="110000"/>
              </a:lnSpc>
              <a:spcAft>
                <a:spcPts val="900"/>
              </a:spcAft>
              <a:buNone/>
              <a:defRPr sz="1350" b="0" i="0">
                <a:latin typeface="Arial" panose="020B0604020202020204" pitchFamily="34" charset="0"/>
                <a:cs typeface="Arial" panose="020B0604020202020204" pitchFamily="34" charset="0"/>
              </a:defRPr>
            </a:lvl1pPr>
            <a:lvl2pPr>
              <a:lnSpc>
                <a:spcPct val="110000"/>
              </a:lnSpc>
              <a:spcAft>
                <a:spcPts val="900"/>
              </a:spcAft>
              <a:defRPr sz="1200" b="0" i="0">
                <a:latin typeface="Arial" panose="020B0604020202020204" pitchFamily="34" charset="0"/>
                <a:cs typeface="Arial" panose="020B0604020202020204" pitchFamily="34" charset="0"/>
              </a:defRPr>
            </a:lvl2pPr>
            <a:lvl3pPr>
              <a:lnSpc>
                <a:spcPct val="110000"/>
              </a:lnSpc>
              <a:spcAft>
                <a:spcPts val="900"/>
              </a:spcAft>
              <a:defRPr sz="1050" b="0" i="0">
                <a:latin typeface="Arial" panose="020B0604020202020204" pitchFamily="34" charset="0"/>
                <a:cs typeface="Arial" panose="020B0604020202020204" pitchFamily="34" charset="0"/>
              </a:defRPr>
            </a:lvl3pPr>
            <a:lvl4pPr>
              <a:lnSpc>
                <a:spcPct val="110000"/>
              </a:lnSpc>
              <a:spcAft>
                <a:spcPts val="900"/>
              </a:spcAft>
              <a:defRPr sz="900" b="0" i="0">
                <a:latin typeface="Arial" panose="020B0604020202020204" pitchFamily="34" charset="0"/>
                <a:cs typeface="Arial" panose="020B0604020202020204" pitchFamily="34" charset="0"/>
              </a:defRPr>
            </a:lvl4pPr>
            <a:lvl5pPr>
              <a:lnSpc>
                <a:spcPct val="110000"/>
              </a:lnSpc>
              <a:spcAft>
                <a:spcPts val="900"/>
              </a:spcAft>
              <a:defRPr sz="9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746542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1 with subhea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718954"/>
            <a:ext cx="3829050" cy="1389414"/>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EC9BBFB1-70C7-09BE-04A2-1F5DC2CAA60C}"/>
              </a:ext>
            </a:extLst>
          </p:cNvPr>
          <p:cNvSpPr>
            <a:spLocks noGrp="1"/>
          </p:cNvSpPr>
          <p:nvPr>
            <p:ph type="body" sz="quarter" idx="10" hasCustomPrompt="1"/>
          </p:nvPr>
        </p:nvSpPr>
        <p:spPr>
          <a:xfrm>
            <a:off x="971550" y="3259932"/>
            <a:ext cx="3303985" cy="898922"/>
          </a:xfrm>
        </p:spPr>
        <p:txBody>
          <a:bodyPr>
            <a:normAutofit/>
          </a:bodyPr>
          <a:lstStyle>
            <a:lvl1pPr marL="0" indent="0">
              <a:buFontTx/>
              <a:buNone/>
              <a:defRPr sz="1350" b="1"/>
            </a:lvl1pPr>
            <a:lvl2pPr marL="177404" indent="-169069">
              <a:buFont typeface="Arial" panose="020B0604020202020204" pitchFamily="34" charset="0"/>
              <a:buChar char="•"/>
              <a:tabLst/>
              <a:defRPr sz="1200"/>
            </a:lvl2pPr>
            <a:lvl3pPr marL="685800" indent="0">
              <a:buFontTx/>
              <a:buNone/>
              <a:defRPr/>
            </a:lvl3pPr>
            <a:lvl4pPr marL="1028700" indent="0">
              <a:buFontTx/>
              <a:buNone/>
              <a:defRPr/>
            </a:lvl4pPr>
            <a:lvl5pPr marL="1371600" indent="0">
              <a:buFontTx/>
              <a:buNone/>
              <a:defRPr/>
            </a:lvl5pPr>
          </a:lstStyle>
          <a:p>
            <a:pPr lvl="0"/>
            <a:r>
              <a:rPr lang="en-US"/>
              <a:t>Subhead 1</a:t>
            </a:r>
          </a:p>
          <a:p>
            <a:pPr lvl="1"/>
            <a:r>
              <a:rPr lang="en-US"/>
              <a:t>Bullet point 1</a:t>
            </a:r>
          </a:p>
        </p:txBody>
      </p:sp>
    </p:spTree>
    <p:extLst>
      <p:ext uri="{BB962C8B-B14F-4D97-AF65-F5344CB8AC3E}">
        <p14:creationId xmlns:p14="http://schemas.microsoft.com/office/powerpoint/2010/main" val="33015466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3"/>
            <a:ext cx="7881395" cy="3263504"/>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lnSpc>
                <a:spcPct val="120000"/>
              </a:lnSpc>
              <a:defRPr sz="1350" b="0" i="0">
                <a:latin typeface="Arial" panose="020B0604020202020204" pitchFamily="34" charset="0"/>
                <a:cs typeface="Arial" panose="020B0604020202020204" pitchFamily="34" charset="0"/>
              </a:defRPr>
            </a:lvl2pPr>
            <a:lvl3pPr>
              <a:lnSpc>
                <a:spcPct val="120000"/>
              </a:lnSpc>
              <a:defRPr sz="1200" b="0" i="0">
                <a:latin typeface="Arial" panose="020B0604020202020204" pitchFamily="34" charset="0"/>
                <a:cs typeface="Arial" panose="020B0604020202020204" pitchFamily="34" charset="0"/>
              </a:defRPr>
            </a:lvl3pPr>
            <a:lvl4pPr>
              <a:lnSpc>
                <a:spcPct val="120000"/>
              </a:lnSpc>
              <a:defRPr sz="1050" b="0" i="0">
                <a:latin typeface="Arial" panose="020B0604020202020204" pitchFamily="34" charset="0"/>
                <a:cs typeface="Arial" panose="020B0604020202020204" pitchFamily="34" charset="0"/>
              </a:defRPr>
            </a:lvl4pPr>
            <a:lvl5pPr>
              <a:lnSpc>
                <a:spcPct val="120000"/>
              </a:lnSpc>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13578258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 Integrat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3000"/>
            <a:ext cx="7881395" cy="1031677"/>
          </a:xfrm>
        </p:spPr>
        <p:txBody>
          <a:bodyPr lIns="0" tIns="0" rIns="0" bIns="0">
            <a:noAutofit/>
          </a:bodyPr>
          <a:lstStyle>
            <a:lvl1pPr marL="0" indent="0">
              <a:lnSpc>
                <a:spcPct val="110000"/>
              </a:lnSpc>
              <a:spcBef>
                <a:spcPts val="0"/>
              </a:spcBef>
              <a:spcAft>
                <a:spcPts val="900"/>
              </a:spcAft>
              <a:buNone/>
              <a:defRPr sz="1350" b="1" i="0">
                <a:latin typeface="Arial" panose="020B0604020202020204" pitchFamily="34" charset="0"/>
                <a:cs typeface="Arial" panose="020B0604020202020204" pitchFamily="34" charset="0"/>
              </a:defRPr>
            </a:lvl1pPr>
            <a:lvl2pPr marL="175022" indent="-167879">
              <a:lnSpc>
                <a:spcPct val="110000"/>
              </a:lnSpc>
              <a:spcBef>
                <a:spcPts val="0"/>
              </a:spcBef>
              <a:spcAft>
                <a:spcPts val="900"/>
              </a:spcAft>
              <a:tabLst/>
              <a:defRPr sz="1350" b="0" i="0">
                <a:latin typeface="Arial" panose="020B0604020202020204" pitchFamily="34" charset="0"/>
                <a:cs typeface="Arial" panose="020B0604020202020204" pitchFamily="34" charset="0"/>
              </a:defRPr>
            </a:lvl2pPr>
            <a:lvl3pPr>
              <a:lnSpc>
                <a:spcPct val="110000"/>
              </a:lnSpc>
              <a:spcBef>
                <a:spcPts val="0"/>
              </a:spcBef>
              <a:spcAft>
                <a:spcPts val="900"/>
              </a:spcAft>
              <a:defRPr sz="1200" b="0" i="0">
                <a:latin typeface="Arial" panose="020B0604020202020204" pitchFamily="34" charset="0"/>
                <a:cs typeface="Arial" panose="020B0604020202020204" pitchFamily="34" charset="0"/>
              </a:defRPr>
            </a:lvl3pPr>
            <a:lvl4pPr>
              <a:lnSpc>
                <a:spcPct val="110000"/>
              </a:lnSpc>
              <a:spcBef>
                <a:spcPts val="0"/>
              </a:spcBef>
              <a:spcAft>
                <a:spcPts val="900"/>
              </a:spcAft>
              <a:defRPr sz="1050" b="0" i="0">
                <a:latin typeface="Arial" panose="020B0604020202020204" pitchFamily="34" charset="0"/>
                <a:cs typeface="Arial" panose="020B0604020202020204" pitchFamily="34" charset="0"/>
              </a:defRPr>
            </a:lvl4pPr>
            <a:lvl5pPr>
              <a:lnSpc>
                <a:spcPct val="110000"/>
              </a:lnSpc>
              <a:spcBef>
                <a:spcPts val="0"/>
              </a:spcBef>
              <a:spcAft>
                <a:spcPts val="900"/>
              </a:spcAft>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7190"/>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7962243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 1 column-2 row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4"/>
            <a:ext cx="7881395" cy="1031677"/>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050" b="0" i="0">
                <a:latin typeface="Arial" panose="020B0604020202020204" pitchFamily="34" charset="0"/>
                <a:cs typeface="Arial" panose="020B0604020202020204" pitchFamily="34" charset="0"/>
              </a:defRPr>
            </a:lvl4pPr>
            <a:lvl5pPr>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0" name="Text Placeholder 11">
            <a:extLst>
              <a:ext uri="{FF2B5EF4-FFF2-40B4-BE49-F238E27FC236}">
                <a16:creationId xmlns:a16="http://schemas.microsoft.com/office/drawing/2014/main" id="{1683ACF8-ACFC-ADBC-1954-6194867AD587}"/>
              </a:ext>
            </a:extLst>
          </p:cNvPr>
          <p:cNvSpPr>
            <a:spLocks noGrp="1"/>
          </p:cNvSpPr>
          <p:nvPr>
            <p:ph type="body" sz="quarter" idx="17" hasCustomPrompt="1"/>
          </p:nvPr>
        </p:nvSpPr>
        <p:spPr>
          <a:xfrm>
            <a:off x="461962" y="2801074"/>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211121497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499111"/>
            <a:ext cx="3774186" cy="2909679"/>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498862"/>
            <a:ext cx="3771900" cy="2907642"/>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 Placeholder 11">
            <a:extLst>
              <a:ext uri="{FF2B5EF4-FFF2-40B4-BE49-F238E27FC236}">
                <a16:creationId xmlns:a16="http://schemas.microsoft.com/office/drawing/2014/main" id="{C6957BCE-EAAB-2BF6-3C88-E0000417AF06}"/>
              </a:ext>
            </a:extLst>
          </p:cNvPr>
          <p:cNvSpPr>
            <a:spLocks noGrp="1"/>
          </p:cNvSpPr>
          <p:nvPr>
            <p:ph type="body" sz="quarter" idx="16" hasCustomPrompt="1"/>
          </p:nvPr>
        </p:nvSpPr>
        <p:spPr>
          <a:xfrm>
            <a:off x="457200"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10" name="Text Placeholder 11">
            <a:extLst>
              <a:ext uri="{FF2B5EF4-FFF2-40B4-BE49-F238E27FC236}">
                <a16:creationId xmlns:a16="http://schemas.microsoft.com/office/drawing/2014/main" id="{D8E20250-C191-7D71-CECE-8CD56BFEEA9B}"/>
              </a:ext>
            </a:extLst>
          </p:cNvPr>
          <p:cNvSpPr>
            <a:spLocks noGrp="1"/>
          </p:cNvSpPr>
          <p:nvPr>
            <p:ph type="body" sz="quarter" idx="17" hasCustomPrompt="1"/>
          </p:nvPr>
        </p:nvSpPr>
        <p:spPr>
          <a:xfrm>
            <a:off x="4912614"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Tree>
    <p:extLst>
      <p:ext uri="{BB962C8B-B14F-4D97-AF65-F5344CB8AC3E}">
        <p14:creationId xmlns:p14="http://schemas.microsoft.com/office/powerpoint/2010/main" val="1215452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143000"/>
            <a:ext cx="3774186" cy="326579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143000"/>
            <a:ext cx="3771900" cy="3263504"/>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258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6510" y="0"/>
            <a:ext cx="913749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4409529" y="-10632"/>
            <a:ext cx="4727961" cy="5143499"/>
          </a:xfrm>
        </p:spPr>
        <p:txBody>
          <a:bodyPr/>
          <a:lstStyle>
            <a:lvl1pPr>
              <a:defRPr>
                <a:solidFill>
                  <a:schemeClr val="bg1"/>
                </a:solidFill>
              </a:defRPr>
            </a:lvl1pPr>
          </a:lstStyle>
          <a:p>
            <a:r>
              <a:rPr lang="en-US"/>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457200" y="400050"/>
            <a:ext cx="3714750" cy="4124302"/>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457200" y="2971800"/>
            <a:ext cx="3200400" cy="342900"/>
          </a:xfrm>
        </p:spPr>
        <p:txBody>
          <a:bodyPr>
            <a:normAutofit/>
          </a:bodyPr>
          <a:lstStyle>
            <a:lvl1pPr marL="0" indent="0">
              <a:buNone/>
              <a:defRPr sz="1350" b="1">
                <a:solidFill>
                  <a:schemeClr val="bg1"/>
                </a:solidFill>
              </a:defRPr>
            </a:lvl1pPr>
          </a:lstStyle>
          <a:p>
            <a:pPr lvl="0"/>
            <a:r>
              <a:rPr lang="en-US"/>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08585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34139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62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6"/>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Tree>
    <p:extLst>
      <p:ext uri="{BB962C8B-B14F-4D97-AF65-F5344CB8AC3E}">
        <p14:creationId xmlns:p14="http://schemas.microsoft.com/office/powerpoint/2010/main" val="1783297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60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239799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D3EA3161-7398-A844-AA54-F82A78A3A76C}"/>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078312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344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3933143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8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168191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1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670844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9144000" cy="51435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2864954" y="2171700"/>
            <a:ext cx="3048000" cy="542925"/>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6115050" y="4343400"/>
            <a:ext cx="2171700" cy="253916"/>
          </a:xfrm>
          <a:prstGeom prst="rect">
            <a:avLst/>
          </a:prstGeom>
          <a:noFill/>
        </p:spPr>
        <p:txBody>
          <a:bodyPr wrap="square" rtlCol="0">
            <a:spAutoFit/>
          </a:bodyPr>
          <a:lstStyle/>
          <a:p>
            <a:pPr algn="r"/>
            <a:r>
              <a:rPr lang="en-US" sz="1050" u="none">
                <a:solidFill>
                  <a:schemeClr val="accent1"/>
                </a:solidFill>
                <a:latin typeface="Arial" panose="020B0604020202020204" pitchFamily="34" charset="0"/>
                <a:cs typeface="Arial" panose="020B0604020202020204" pitchFamily="34" charset="0"/>
              </a:rPr>
              <a:t>franklincovey.com</a:t>
            </a: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868025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2695161"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4761672"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6828183"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61962" y="1143000"/>
            <a:ext cx="8224838" cy="400050"/>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F328EE01-1A7D-9640-8D67-7E7E169CF71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19914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228600" y="1908573"/>
            <a:ext cx="21717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63191"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4574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9968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8008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0512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6291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0885BB65-B13C-AD4B-B8AE-004DB6A92E4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583583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8387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289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6289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723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9723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27984"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827984"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48387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48387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26289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26289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69723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69723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4827984"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4827984"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1107BC77-39DA-EB46-BC87-1831664A47E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0192566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5225F8B9-12FF-244B-940B-D1009D8B83C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9424829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9715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57200" y="1908572"/>
            <a:ext cx="27432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7147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371850" y="1908572"/>
            <a:ext cx="24003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4579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057901" y="1908572"/>
            <a:ext cx="2521323"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4BEE69A4-267E-EE43-9FA2-4957337615E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767221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914400" y="1600201"/>
            <a:ext cx="3875566" cy="356726"/>
          </a:xfrm>
        </p:spPr>
        <p:txBody>
          <a:bodyPr>
            <a:noAutofit/>
          </a:bodyPr>
          <a:lstStyle>
            <a:lvl1pPr marL="0" indent="0">
              <a:buClr>
                <a:schemeClr val="tx1"/>
              </a:buClr>
              <a:buNone/>
              <a:defRPr sz="2400" b="0">
                <a:solidFill>
                  <a:schemeClr val="bg1"/>
                </a:solidFill>
                <a:latin typeface="Tiempos Fine Light" panose="02020303060303060403" pitchFamily="18" charset="77"/>
              </a:defRPr>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914400" y="2171700"/>
            <a:ext cx="3875567" cy="1703472"/>
          </a:xfrm>
        </p:spPr>
        <p:txBody>
          <a:bodyPr>
            <a:noAutofit/>
          </a:bodyPr>
          <a:lstStyle>
            <a:lvl1pPr marL="0" indent="0">
              <a:lnSpc>
                <a:spcPct val="100000"/>
              </a:lnSpc>
              <a:spcBef>
                <a:spcPts val="0"/>
              </a:spcBef>
              <a:spcAft>
                <a:spcPts val="225"/>
              </a:spcAft>
              <a:buClr>
                <a:schemeClr val="tx1"/>
              </a:buClr>
              <a:buNone/>
              <a:defRPr sz="1350" b="0">
                <a:solidFill>
                  <a:schemeClr val="bg1"/>
                </a:solidFill>
              </a:defRPr>
            </a:lvl1pPr>
            <a:lvl2pPr marL="133350" indent="-126206">
              <a:buClr>
                <a:schemeClr val="bg1"/>
              </a:buClr>
              <a:buFont typeface="Arial" panose="020B0604020202020204" pitchFamily="34" charset="0"/>
              <a:buChar char="•"/>
              <a:tabLst/>
              <a:defRPr sz="120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C427A1E-510A-F148-9EB8-4D94261326B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13853728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7936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048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225665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226790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375779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376904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52894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53006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674483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675608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26C23BE2-3F41-1E46-B05C-1D21FE6E485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59652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4714" y="1712716"/>
            <a:ext cx="1535745"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717833" y="1712716"/>
            <a:ext cx="156841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4381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3F3236A-B782-D740-9315-DBD6FC5321D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507022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063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40005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0519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259461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51464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47358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73181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69075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40005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259461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47358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69075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81063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300519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51464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73181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380B22CC-6636-8A4D-ACDE-080E262F4EC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322163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914400" y="132627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469107" y="132635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914400" y="240831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469107" y="240839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914400" y="350559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469107" y="350567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9CFA11AA-0151-BA46-8DBE-C643EED1F52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89237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8FA620CE-DCB6-9746-9604-C8FDD397C1A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7305221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C52221F9-AAA2-564F-969D-D66A3089F7F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029718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59486"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9486" y="1712716"/>
            <a:ext cx="1535745"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624317" y="1712716"/>
            <a:ext cx="156841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21820"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34214F1C-40D6-0D46-AC77-74832AF24DCF}"/>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4252482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009545"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005505"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4893198"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5301098"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5297058"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255253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2583BFB0-143F-8D4E-B1D2-8133A251D8B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77698585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with 2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61240" y="1712716"/>
            <a:ext cx="3662466"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457200" y="1286760"/>
            <a:ext cx="3667242"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4873586" y="1712716"/>
            <a:ext cx="3809174"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4869546" y="1286760"/>
            <a:ext cx="3814141"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itle 1">
            <a:extLst>
              <a:ext uri="{FF2B5EF4-FFF2-40B4-BE49-F238E27FC236}">
                <a16:creationId xmlns:a16="http://schemas.microsoft.com/office/drawing/2014/main" id="{20A7B9CA-52CD-D1B5-F481-D5199A72D0C5}"/>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5507592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630170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26032"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Char char="•"/>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4" name="Text Placeholder 4">
            <a:extLst>
              <a:ext uri="{FF2B5EF4-FFF2-40B4-BE49-F238E27FC236}">
                <a16:creationId xmlns:a16="http://schemas.microsoft.com/office/drawing/2014/main" id="{9B20BF1C-9EFE-D189-0760-082AF389CA29}"/>
              </a:ext>
            </a:extLst>
          </p:cNvPr>
          <p:cNvSpPr>
            <a:spLocks noGrp="1"/>
          </p:cNvSpPr>
          <p:nvPr>
            <p:ph type="body" sz="quarter" idx="35" hasCustomPrompt="1"/>
          </p:nvPr>
        </p:nvSpPr>
        <p:spPr>
          <a:xfrm>
            <a:off x="3327974"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5" name="Text Placeholder 4">
            <a:extLst>
              <a:ext uri="{FF2B5EF4-FFF2-40B4-BE49-F238E27FC236}">
                <a16:creationId xmlns:a16="http://schemas.microsoft.com/office/drawing/2014/main" id="{81FB4479-38B7-55B0-F41A-570B39C76AA6}"/>
              </a:ext>
            </a:extLst>
          </p:cNvPr>
          <p:cNvSpPr>
            <a:spLocks noGrp="1"/>
          </p:cNvSpPr>
          <p:nvPr>
            <p:ph type="body" sz="quarter" idx="36" hasCustomPrompt="1"/>
          </p:nvPr>
        </p:nvSpPr>
        <p:spPr>
          <a:xfrm>
            <a:off x="440977"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6" name="Text Placeholder 4">
            <a:extLst>
              <a:ext uri="{FF2B5EF4-FFF2-40B4-BE49-F238E27FC236}">
                <a16:creationId xmlns:a16="http://schemas.microsoft.com/office/drawing/2014/main" id="{FE56F204-4D20-2489-18AA-FFFF132AEF75}"/>
              </a:ext>
            </a:extLst>
          </p:cNvPr>
          <p:cNvSpPr>
            <a:spLocks noGrp="1"/>
          </p:cNvSpPr>
          <p:nvPr>
            <p:ph type="body" sz="quarter" idx="37" hasCustomPrompt="1"/>
          </p:nvPr>
        </p:nvSpPr>
        <p:spPr>
          <a:xfrm>
            <a:off x="6226032"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7" name="Text Placeholder 4">
            <a:extLst>
              <a:ext uri="{FF2B5EF4-FFF2-40B4-BE49-F238E27FC236}">
                <a16:creationId xmlns:a16="http://schemas.microsoft.com/office/drawing/2014/main" id="{AE11B031-EB84-B924-D875-7835815CF8CC}"/>
              </a:ext>
            </a:extLst>
          </p:cNvPr>
          <p:cNvSpPr>
            <a:spLocks noGrp="1"/>
          </p:cNvSpPr>
          <p:nvPr>
            <p:ph type="body" sz="quarter" idx="38" hasCustomPrompt="1"/>
          </p:nvPr>
        </p:nvSpPr>
        <p:spPr>
          <a:xfrm>
            <a:off x="3327974"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8" name="Text Placeholder 4">
            <a:extLst>
              <a:ext uri="{FF2B5EF4-FFF2-40B4-BE49-F238E27FC236}">
                <a16:creationId xmlns:a16="http://schemas.microsoft.com/office/drawing/2014/main" id="{8B0D106E-942D-7D32-8A57-24704FE7924D}"/>
              </a:ext>
            </a:extLst>
          </p:cNvPr>
          <p:cNvSpPr>
            <a:spLocks noGrp="1"/>
          </p:cNvSpPr>
          <p:nvPr>
            <p:ph type="body" sz="quarter" idx="39" hasCustomPrompt="1"/>
          </p:nvPr>
        </p:nvSpPr>
        <p:spPr>
          <a:xfrm>
            <a:off x="440977"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57200"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348872"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247614"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7200"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348872"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247614"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2084166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459487" y="1267810"/>
            <a:ext cx="1301096" cy="206503"/>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028253"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212024"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212474"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9486" y="3497004"/>
            <a:ext cx="130264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459487" y="3155888"/>
            <a:ext cx="1302197"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459486" y="1548830"/>
            <a:ext cx="1302646" cy="875921"/>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3754877"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3938649"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3939098"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5486400"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5670172"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5670621"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7213025"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7396796"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7397246"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028253"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212024"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212474"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3754877"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3938649"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3939098"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5486400"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5670172"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5670621"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7213025"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7396796"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7397246"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a:extLst>
              <a:ext uri="{FF2B5EF4-FFF2-40B4-BE49-F238E27FC236}">
                <a16:creationId xmlns:a16="http://schemas.microsoft.com/office/drawing/2014/main" id="{64073172-441B-5441-A5FA-FB2B657AB4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00704501"/>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409536"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190422"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8747444-A24A-8940-8311-35E48FFB049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725272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457200" y="3200400"/>
            <a:ext cx="2571750"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3336675" y="3200400"/>
            <a:ext cx="2493836"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6147380" y="3200400"/>
            <a:ext cx="2534658"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CC9D6FA2-3231-574F-8048-7F8BB99764E0}"/>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4888255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8201025" y="371475"/>
            <a:ext cx="485775" cy="485775"/>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D07BFC6-002E-7349-87CC-24CF160872E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5383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261003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685801" y="1314450"/>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123504" y="1381132"/>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685801" y="2448856"/>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123504" y="2515539"/>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685801" y="3572950"/>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123504" y="3639632"/>
            <a:ext cx="4077146" cy="665560"/>
          </a:xfrm>
        </p:spPr>
        <p:txBody>
          <a:bodyPr/>
          <a:lstStyle>
            <a:lvl1pPr marL="0" indent="0">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5657850" y="914400"/>
            <a:ext cx="3028950" cy="382905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62ED9EFC-AAEB-A545-B9E1-45A58DC277C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703443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625078" y="1802607"/>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802607"/>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802607"/>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1"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684689"/>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3"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684689"/>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7804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71082E01-1227-0B4D-9750-189F6EAE02FD}"/>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750719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with five text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3" y="1322023"/>
            <a:ext cx="2127017"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548273" y="1745886"/>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077730"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745886"/>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745886"/>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0" y="3061312"/>
            <a:ext cx="2111113"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485175"/>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2" y="3061312"/>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485175"/>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00863367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1" y="0"/>
            <a:ext cx="9143999" cy="5143500"/>
          </a:xfrm>
        </p:spPr>
        <p:txBody>
          <a:bodyPr/>
          <a:lstStyle/>
          <a:p>
            <a:r>
              <a:rPr lang="en-US"/>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42900"/>
            <a:ext cx="3807722" cy="4229100"/>
          </a:xfrm>
        </p:spPr>
        <p:txBody>
          <a:bodyPr anchor="ctr" anchorCtr="0">
            <a:noAutofit/>
          </a:bodyPr>
          <a:lstStyle>
            <a:lvl1pPr>
              <a:defRPr sz="3600" b="0" i="0" spc="0" baseline="0">
                <a:solidFill>
                  <a:schemeClr val="bg1"/>
                </a:solidFill>
                <a:effectLst>
                  <a:outerShdw blurRad="139700" sx="101000" sy="101000" algn="ctr" rotWithShape="0">
                    <a:prstClr val="black">
                      <a:alpha val="40000"/>
                    </a:prstClr>
                  </a:outerShdw>
                </a:effectLst>
                <a:latin typeface="Tiempos Fine Light" panose="02020303060303060403" pitchFamily="18" charset="77"/>
                <a:cs typeface="Times New Roman" panose="02020603050405020304" pitchFamily="18" charset="0"/>
              </a:defRPr>
            </a:lvl1pPr>
          </a:lstStyle>
          <a:p>
            <a:r>
              <a:rPr lang="en-US"/>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FC7DDC7B-EA1B-C64D-90A2-DAE3109B260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3026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478435" y="377190"/>
            <a:ext cx="8208365" cy="542925"/>
          </a:xfrm>
        </p:spPr>
        <p:txBody>
          <a:bodyPr>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459487" y="1151772"/>
            <a:ext cx="375845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459487" y="1600200"/>
            <a:ext cx="375845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4871197" y="1151772"/>
            <a:ext cx="381560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4871197" y="1600200"/>
            <a:ext cx="381560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E29DDA5C-0D7D-B54F-A573-5B6672D4EC4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471B3E61-D37A-FF4A-B5A9-269419286EE7}"/>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77593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435733"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3346872"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6235401"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65620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9144000" cy="5143500"/>
          </a:xfrm>
        </p:spPr>
        <p:txBody>
          <a:bodyPr/>
          <a:lstStyle/>
          <a:p>
            <a:r>
              <a:rPr lang="en-US"/>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5086350" y="342900"/>
            <a:ext cx="3600450" cy="4114800"/>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8" name="Footer Placeholder 1">
            <a:extLst>
              <a:ext uri="{FF2B5EF4-FFF2-40B4-BE49-F238E27FC236}">
                <a16:creationId xmlns:a16="http://schemas.microsoft.com/office/drawing/2014/main" id="{A9DEA4A9-2EDA-BD45-9FB3-9598127696E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83296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482519" y="377190"/>
            <a:ext cx="8034022" cy="600075"/>
          </a:xfrm>
        </p:spPr>
        <p:txBody>
          <a:bodyPr anchor="t" anchorCtr="0">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4572000" y="1143000"/>
            <a:ext cx="3944541" cy="3252788"/>
          </a:xfrm>
        </p:spPr>
        <p:txBody>
          <a:bodyPr>
            <a:no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482520" y="1151404"/>
            <a:ext cx="3364865" cy="3252788"/>
          </a:xfrm>
        </p:spPr>
        <p:txBody>
          <a:bodyPr anchor="ctr" anchorCtr="0">
            <a:noAutofit/>
          </a:bodyPr>
          <a:lstStyle>
            <a:lvl1pPr marL="0" indent="0">
              <a:buNone/>
              <a:defRPr sz="2700" spc="0" baseline="0">
                <a:latin typeface="Tiempos Fine Light" panose="02020303060303060403" pitchFamily="18" charset="77"/>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087C134-782B-3146-AA51-E24DB4AD33B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40ABC657-DC3B-854B-BE21-3B7AF6E9BE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0747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3886200" y="1"/>
            <a:ext cx="5257800" cy="51434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463184" y="342900"/>
            <a:ext cx="2949178" cy="1200150"/>
          </a:xfrm>
        </p:spPr>
        <p:txBody>
          <a:bodyPr anchor="t" anchorCtr="0">
            <a:noAutofit/>
          </a:bodyPr>
          <a:lstStyle>
            <a:lvl1pPr>
              <a:defRPr sz="24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463184" y="1543050"/>
            <a:ext cx="2949178" cy="2858691"/>
          </a:xfrm>
        </p:spPr>
        <p:txBody>
          <a:bodyPr>
            <a:noAutofit/>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78C30BBF-DB37-094B-96CA-929A8A1FE28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DC716144-EF52-7A43-9856-74DEE359C46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21721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4B2E543-9857-574C-9492-BC045DF7B3E8}"/>
              </a:ext>
            </a:extLst>
          </p:cNvPr>
          <p:cNvSpPr>
            <a:spLocks noGrp="1"/>
          </p:cNvSpPr>
          <p:nvPr>
            <p:ph type="sldNum" sz="quarter" idx="12"/>
          </p:nvPr>
        </p:nvSpPr>
        <p:spPr>
          <a:xfrm>
            <a:off x="301337" y="4697839"/>
            <a:ext cx="322551" cy="264860"/>
          </a:xfrm>
        </p:spPr>
        <p:txBody>
          <a:bodyPr/>
          <a:lstStyle>
            <a:lvl1pPr>
              <a:defRPr sz="600" b="1">
                <a:solidFill>
                  <a:schemeClr val="tx1"/>
                </a:solidFill>
              </a:defRPr>
            </a:lvl1pPr>
          </a:lstStyle>
          <a:p>
            <a:fld id="{B1A1BE98-182E-084E-9EBF-D0732FC8F83B}" type="slidenum">
              <a:rPr lang="en-US" smtClean="0"/>
              <a:pPr/>
              <a:t>‹#›</a:t>
            </a:fld>
            <a:endParaRPr lang="en-US"/>
          </a:p>
        </p:txBody>
      </p:sp>
      <p:sp>
        <p:nvSpPr>
          <p:cNvPr id="8" name="Content Placeholder 3">
            <a:extLst>
              <a:ext uri="{FF2B5EF4-FFF2-40B4-BE49-F238E27FC236}">
                <a16:creationId xmlns:a16="http://schemas.microsoft.com/office/drawing/2014/main" id="{BE8AE425-2F0E-6F49-B080-63928C3A4494}"/>
              </a:ext>
            </a:extLst>
          </p:cNvPr>
          <p:cNvSpPr>
            <a:spLocks noGrp="1"/>
          </p:cNvSpPr>
          <p:nvPr>
            <p:ph sz="quarter" idx="13"/>
          </p:nvPr>
        </p:nvSpPr>
        <p:spPr>
          <a:xfrm>
            <a:off x="634885" y="544606"/>
            <a:ext cx="7874231" cy="390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06DD1C4-C48E-5976-BD6E-1E8339C41C6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88454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B541D8-3C14-744C-96B1-B42C2A6DDB22}"/>
              </a:ext>
            </a:extLst>
          </p:cNvPr>
          <p:cNvSpPr>
            <a:spLocks noGrp="1"/>
          </p:cNvSpPr>
          <p:nvPr>
            <p:ph type="body" sz="quarter" idx="11" hasCustomPrompt="1"/>
          </p:nvPr>
        </p:nvSpPr>
        <p:spPr>
          <a:xfrm>
            <a:off x="416719" y="503612"/>
            <a:ext cx="2818210" cy="249408"/>
          </a:xfrm>
        </p:spPr>
        <p:txBody>
          <a:bodyPr anchor="ctr">
            <a:noAutofit/>
          </a:bodyPr>
          <a:lstStyle>
            <a:lvl1pPr marL="0" indent="0">
              <a:buNone/>
              <a:defRPr sz="900" b="1">
                <a:latin typeface="Rand" panose="020B0504010101010104" pitchFamily="34" charset="77"/>
                <a:cs typeface="Rand" panose="020B0504010101010104" pitchFamily="34" charset="77"/>
              </a:defRPr>
            </a:lvl1pPr>
            <a:lvl2pPr marL="342900" indent="0">
              <a:buNone/>
              <a:defRPr sz="1200" b="1">
                <a:latin typeface="Rand" panose="020B0504010101010104" pitchFamily="34" charset="77"/>
                <a:cs typeface="Rand" panose="020B0504010101010104" pitchFamily="34" charset="77"/>
              </a:defRPr>
            </a:lvl2pPr>
            <a:lvl3pPr>
              <a:defRPr sz="1050" b="1">
                <a:latin typeface="Rand" panose="020B0504010101010104" pitchFamily="34" charset="77"/>
                <a:cs typeface="Rand" panose="020B0504010101010104" pitchFamily="34" charset="77"/>
              </a:defRPr>
            </a:lvl3pPr>
            <a:lvl4pPr>
              <a:defRPr sz="900" b="1">
                <a:latin typeface="Rand" panose="020B0504010101010104" pitchFamily="34" charset="77"/>
                <a:cs typeface="Rand" panose="020B0504010101010104" pitchFamily="34" charset="77"/>
              </a:defRPr>
            </a:lvl4pPr>
            <a:lvl5pPr>
              <a:defRPr sz="900" b="1">
                <a:latin typeface="Rand" panose="020B0504010101010104" pitchFamily="34" charset="77"/>
                <a:cs typeface="Rand" panose="020B0504010101010104" pitchFamily="34" charset="77"/>
              </a:defRPr>
            </a:lvl5pPr>
          </a:lstStyle>
          <a:p>
            <a:pPr lvl="0"/>
            <a:r>
              <a:rPr lang="en-US"/>
              <a:t>CLICK TO EDIT SUPERHEADING</a:t>
            </a:r>
          </a:p>
        </p:txBody>
      </p:sp>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pic>
        <p:nvPicPr>
          <p:cNvPr id="9" name="Picture 8">
            <a:extLst>
              <a:ext uri="{FF2B5EF4-FFF2-40B4-BE49-F238E27FC236}">
                <a16:creationId xmlns:a16="http://schemas.microsoft.com/office/drawing/2014/main" id="{B4F2387D-7948-E944-A43B-15622C5063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20080" y="585628"/>
            <a:ext cx="342185" cy="342185"/>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726678"/>
            <a:ext cx="5028906" cy="1248835"/>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Tree>
    <p:extLst>
      <p:ext uri="{BB962C8B-B14F-4D97-AF65-F5344CB8AC3E}">
        <p14:creationId xmlns:p14="http://schemas.microsoft.com/office/powerpoint/2010/main" val="2838922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501487"/>
            <a:ext cx="3964424" cy="841124"/>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
        <p:nvSpPr>
          <p:cNvPr id="5" name="Rectangle 4">
            <a:extLst>
              <a:ext uri="{FF2B5EF4-FFF2-40B4-BE49-F238E27FC236}">
                <a16:creationId xmlns:a16="http://schemas.microsoft.com/office/drawing/2014/main" id="{B42EA7E6-EE92-D0DD-915E-65DC19BA571E}"/>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4066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10F29065-8592-8E4E-A267-F7B07904EE0E}"/>
              </a:ext>
            </a:extLst>
          </p:cNvPr>
          <p:cNvSpPr>
            <a:spLocks noGrp="1"/>
          </p:cNvSpPr>
          <p:nvPr>
            <p:ph type="title" hasCustomPrompt="1"/>
          </p:nvPr>
        </p:nvSpPr>
        <p:spPr>
          <a:xfrm>
            <a:off x="973836"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3113603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8797927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078630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660766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043851"/>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052440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734322"/>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762180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J 3 CENTER MODULES CONCENTRATE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427A7E55-83BD-C088-4D55-CA314C074D4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130A162-4283-6A10-6496-EB6F3601CC4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1C2DDFEB-48BD-2646-7753-1B1F8F5493A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C91DB61-F575-2DE5-C362-053188CFAD77}"/>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013104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359258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4880231"/>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4572000" y="7723"/>
            <a:ext cx="4572000" cy="5143500"/>
          </a:xfrm>
        </p:spPr>
        <p:txBody>
          <a:bodyPr/>
          <a:lstStyle/>
          <a:p>
            <a:r>
              <a:rPr lang="en-US"/>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457200" y="371471"/>
            <a:ext cx="2366443" cy="420624"/>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973836" y="912114"/>
            <a:ext cx="331470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6084499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0797235"/>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7791783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869560"/>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78239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J 3 CENTER MODULES CONC sml headline">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6C0C6D4-2D1A-002F-935B-C4520F09BAFE}"/>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5A629751-38A1-5CFF-6EC1-D99BF9B4D07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7D141865-4409-29B6-38AB-E83744B8FEC6}"/>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B44FF0D-0AFC-C544-B1B9-5765D5C21A4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4236073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56150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5116701"/>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820102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98"/>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59F8A9ED-4642-D843-BCDE-380437A6F693}"/>
              </a:ext>
            </a:extLst>
          </p:cNvPr>
          <p:cNvPicPr>
            <a:picLocks noChangeAspect="1"/>
          </p:cNvPicPr>
          <p:nvPr userDrawn="1"/>
        </p:nvPicPr>
        <p:blipFill>
          <a:blip r:embed="rId99"/>
          <a:stretch>
            <a:fillRect/>
          </a:stretch>
        </p:blipFill>
        <p:spPr>
          <a:xfrm>
            <a:off x="8201025" y="371475"/>
            <a:ext cx="485775" cy="485775"/>
          </a:xfrm>
          <a:prstGeom prst="rect">
            <a:avLst/>
          </a:prstGeom>
        </p:spPr>
      </p:pic>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12" name="Footer Placeholder 1">
            <a:extLst>
              <a:ext uri="{FF2B5EF4-FFF2-40B4-BE49-F238E27FC236}">
                <a16:creationId xmlns:a16="http://schemas.microsoft.com/office/drawing/2014/main" id="{F3E689F0-729B-AA7D-3C45-CC3324795F2D}"/>
              </a:ext>
            </a:extLst>
          </p:cNvPr>
          <p:cNvSpPr txBox="1">
            <a:spLocks/>
          </p:cNvSpPr>
          <p:nvPr userDrawn="1"/>
        </p:nvSpPr>
        <p:spPr>
          <a:xfrm>
            <a:off x="5143500" y="4979166"/>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450">
                <a:solidFill>
                  <a:schemeClr val="bg1">
                    <a:lumMod val="75000"/>
                  </a:schemeClr>
                </a:solidFill>
                <a:latin typeface="Arial"/>
                <a:ea typeface="Arial"/>
                <a:cs typeface="Arial"/>
                <a:sym typeface="Arial"/>
              </a:rPr>
              <a:t>MRK22119950</a:t>
            </a:r>
            <a:endParaRPr lang="en-US" sz="450">
              <a:solidFill>
                <a:schemeClr val="bg1">
                  <a:lumMod val="75000"/>
                </a:schemeClr>
              </a:solidFill>
            </a:endParaRPr>
          </a:p>
        </p:txBody>
      </p:sp>
    </p:spTree>
    <p:extLst>
      <p:ext uri="{BB962C8B-B14F-4D97-AF65-F5344CB8AC3E}">
        <p14:creationId xmlns:p14="http://schemas.microsoft.com/office/powerpoint/2010/main" val="29335784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4232" r:id="rId13"/>
    <p:sldLayoutId id="2147484246" r:id="rId14"/>
    <p:sldLayoutId id="2147483735" r:id="rId15"/>
    <p:sldLayoutId id="2147483736" r:id="rId16"/>
    <p:sldLayoutId id="2147483737" r:id="rId17"/>
    <p:sldLayoutId id="2147484248" r:id="rId18"/>
    <p:sldLayoutId id="2147484243" r:id="rId19"/>
    <p:sldLayoutId id="2147483740" r:id="rId20"/>
    <p:sldLayoutId id="2147484245" r:id="rId21"/>
    <p:sldLayoutId id="2147483742" r:id="rId22"/>
    <p:sldLayoutId id="2147483743" r:id="rId23"/>
    <p:sldLayoutId id="2147484249" r:id="rId24"/>
    <p:sldLayoutId id="2147484250" r:id="rId25"/>
    <p:sldLayoutId id="2147484235" r:id="rId26"/>
    <p:sldLayoutId id="2147483747" r:id="rId27"/>
    <p:sldLayoutId id="2147483748" r:id="rId28"/>
    <p:sldLayoutId id="2147484241" r:id="rId29"/>
    <p:sldLayoutId id="2147484247" r:id="rId30"/>
    <p:sldLayoutId id="2147484234" r:id="rId31"/>
    <p:sldLayoutId id="2147484244" r:id="rId32"/>
    <p:sldLayoutId id="2147484239" r:id="rId33"/>
    <p:sldLayoutId id="2147484242" r:id="rId34"/>
    <p:sldLayoutId id="2147484238" r:id="rId35"/>
    <p:sldLayoutId id="2147483756" r:id="rId36"/>
    <p:sldLayoutId id="2147484237" r:id="rId37"/>
    <p:sldLayoutId id="2147484236" r:id="rId38"/>
    <p:sldLayoutId id="2147484251" r:id="rId39"/>
    <p:sldLayoutId id="2147483760" r:id="rId40"/>
    <p:sldLayoutId id="2147483761" r:id="rId41"/>
    <p:sldLayoutId id="2147484226" r:id="rId42"/>
    <p:sldLayoutId id="2147484227" r:id="rId43"/>
    <p:sldLayoutId id="2147484228" r:id="rId44"/>
    <p:sldLayoutId id="2147484229" r:id="rId45"/>
    <p:sldLayoutId id="2147484230" r:id="rId46"/>
    <p:sldLayoutId id="2147484231" r:id="rId47"/>
    <p:sldLayoutId id="2147484233" r:id="rId48"/>
    <p:sldLayoutId id="2147484240" r:id="rId49"/>
    <p:sldLayoutId id="2147484252" r:id="rId50"/>
    <p:sldLayoutId id="2147484253" r:id="rId51"/>
    <p:sldLayoutId id="2147484254" r:id="rId52"/>
    <p:sldLayoutId id="2147484255" r:id="rId53"/>
    <p:sldLayoutId id="2147484256" r:id="rId54"/>
    <p:sldLayoutId id="2147484257" r:id="rId55"/>
    <p:sldLayoutId id="2147484258" r:id="rId56"/>
    <p:sldLayoutId id="2147484259" r:id="rId57"/>
    <p:sldLayoutId id="2147484260" r:id="rId58"/>
    <p:sldLayoutId id="2147484261" r:id="rId59"/>
    <p:sldLayoutId id="2147484262" r:id="rId60"/>
    <p:sldLayoutId id="2147484263" r:id="rId61"/>
    <p:sldLayoutId id="2147484264" r:id="rId62"/>
    <p:sldLayoutId id="2147484265" r:id="rId63"/>
    <p:sldLayoutId id="2147484266" r:id="rId64"/>
    <p:sldLayoutId id="2147484267" r:id="rId65"/>
    <p:sldLayoutId id="2147483786" r:id="rId66"/>
    <p:sldLayoutId id="2147483787" r:id="rId67"/>
    <p:sldLayoutId id="2147483788" r:id="rId68"/>
    <p:sldLayoutId id="2147483789" r:id="rId69"/>
    <p:sldLayoutId id="2147483790" r:id="rId70"/>
    <p:sldLayoutId id="2147483791" r:id="rId71"/>
    <p:sldLayoutId id="2147483792" r:id="rId72"/>
    <p:sldLayoutId id="2147483793" r:id="rId73"/>
    <p:sldLayoutId id="2147483794" r:id="rId74"/>
    <p:sldLayoutId id="2147483795" r:id="rId75"/>
    <p:sldLayoutId id="2147483796" r:id="rId76"/>
    <p:sldLayoutId id="2147483800" r:id="rId77"/>
    <p:sldLayoutId id="2147483802" r:id="rId78"/>
    <p:sldLayoutId id="2147483804" r:id="rId79"/>
    <p:sldLayoutId id="2147484158" r:id="rId80"/>
    <p:sldLayoutId id="2147484159" r:id="rId81"/>
    <p:sldLayoutId id="2147484160" r:id="rId82"/>
    <p:sldLayoutId id="2147484161" r:id="rId83"/>
    <p:sldLayoutId id="2147484162" r:id="rId84"/>
    <p:sldLayoutId id="2147484163" r:id="rId85"/>
    <p:sldLayoutId id="2147484164" r:id="rId86"/>
    <p:sldLayoutId id="2147484166" r:id="rId87"/>
    <p:sldLayoutId id="2147484167" r:id="rId88"/>
    <p:sldLayoutId id="2147484169" r:id="rId89"/>
    <p:sldLayoutId id="2147484170" r:id="rId90"/>
    <p:sldLayoutId id="2147484172" r:id="rId91"/>
    <p:sldLayoutId id="2147484173" r:id="rId92"/>
    <p:sldLayoutId id="2147484175" r:id="rId93"/>
    <p:sldLayoutId id="2147484176" r:id="rId94"/>
    <p:sldLayoutId id="2147484269" r:id="rId95"/>
    <p:sldLayoutId id="2147484272" r:id="rId96"/>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96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surveymonkey.com/r/JZP9XB9"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hyperlink" Target="mailto:VACare@FranklinCove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learn/ae64cbb1-42ab-4478-9c92-fa9c4ee8bd48" TargetMode="External"/><Relationship Id="rId2" Type="http://schemas.openxmlformats.org/officeDocument/2006/relationships/notesSlide" Target="../notesSlides/notesSlide5.xml"/><Relationship Id="rId1" Type="http://schemas.openxmlformats.org/officeDocument/2006/relationships/slideLayout" Target="../slideLayouts/slideLayout80.xml"/><Relationship Id="rId5" Type="http://schemas.openxmlformats.org/officeDocument/2006/relationships/image" Target="../media/image2.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www.franklincovey.com/" TargetMode="External"/><Relationship Id="rId7" Type="http://schemas.openxmlformats.org/officeDocument/2006/relationships/hyperlink" Target="https://confluence.franklincovey.com/display/AAPFAQ/Accessing+Your+Impact+Platform+Account"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hyperlink" Target="mailto:learning@app.franklincovey.com" TargetMode="External"/><Relationship Id="rId5" Type="http://schemas.openxmlformats.org/officeDocument/2006/relationships/hyperlink" Target="https://app.franklincovey.com/learn/b9c7d67d-7433-45d4-a463-a8a9c458c3e7" TargetMode="External"/><Relationship Id="rId4" Type="http://schemas.openxmlformats.org/officeDocument/2006/relationships/hyperlink" Target="https://app.franklincovey.com/learn/ae64cbb1-42ab-4478-9c92-fa9c4ee8bd4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7EAC-F071-B447-BCC0-FECCCB373B55}"/>
              </a:ext>
            </a:extLst>
          </p:cNvPr>
          <p:cNvSpPr>
            <a:spLocks noGrp="1"/>
          </p:cNvSpPr>
          <p:nvPr>
            <p:ph type="title"/>
          </p:nvPr>
        </p:nvSpPr>
        <p:spPr>
          <a:xfrm>
            <a:off x="971550" y="792096"/>
            <a:ext cx="3829050" cy="2727358"/>
          </a:xfrm>
        </p:spPr>
        <p:txBody>
          <a:bodyPr/>
          <a:lstStyle/>
          <a:p>
            <a:r>
              <a:rPr lang="en-US" sz="4950" dirty="0">
                <a:sym typeface="Times"/>
              </a:rPr>
              <a:t>Greatness Starts Here.</a:t>
            </a:r>
            <a:br>
              <a:rPr lang="en-US" sz="4950" dirty="0">
                <a:sym typeface="Times"/>
              </a:rPr>
            </a:br>
            <a:endParaRPr lang="en-US" sz="4950" dirty="0"/>
          </a:p>
        </p:txBody>
      </p:sp>
      <p:sp>
        <p:nvSpPr>
          <p:cNvPr id="3" name="Title 1">
            <a:extLst>
              <a:ext uri="{FF2B5EF4-FFF2-40B4-BE49-F238E27FC236}">
                <a16:creationId xmlns:a16="http://schemas.microsoft.com/office/drawing/2014/main" id="{04AE06F8-4FD4-498C-944D-0B26A3BCE86C}"/>
              </a:ext>
            </a:extLst>
          </p:cNvPr>
          <p:cNvSpPr txBox="1">
            <a:spLocks/>
          </p:cNvSpPr>
          <p:nvPr/>
        </p:nvSpPr>
        <p:spPr>
          <a:xfrm>
            <a:off x="449451" y="2595970"/>
            <a:ext cx="4858718" cy="16411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5400" b="0" i="0" kern="1200" spc="0" baseline="0">
                <a:solidFill>
                  <a:schemeClr val="tx1"/>
                </a:solidFill>
                <a:latin typeface="Tiempos Fine Light" panose="02020303060303060403" pitchFamily="18" charset="77"/>
                <a:ea typeface="+mj-ea"/>
                <a:cs typeface="Times New Roman" panose="02020603050405020304" pitchFamily="18" charset="0"/>
              </a:defRPr>
            </a:lvl1pPr>
          </a:lstStyle>
          <a:p>
            <a:pPr>
              <a:lnSpc>
                <a:spcPct val="100000"/>
              </a:lnSpc>
            </a:pPr>
            <a:r>
              <a:rPr lang="en-US" sz="2400" dirty="0">
                <a:latin typeface="Arial" panose="020B0604020202020204" pitchFamily="34" charset="0"/>
                <a:cs typeface="Arial" panose="020B0604020202020204" pitchFamily="34" charset="0"/>
                <a:sym typeface="Times"/>
              </a:rPr>
              <a:t>Multipliers</a:t>
            </a:r>
          </a:p>
          <a:p>
            <a:pPr>
              <a:lnSpc>
                <a:spcPct val="100000"/>
              </a:lnSpc>
            </a:pPr>
            <a:r>
              <a:rPr lang="en-US" sz="2400" dirty="0">
                <a:latin typeface="Arial" panose="020B0604020202020204" pitchFamily="34" charset="0"/>
                <a:cs typeface="Arial" panose="020B0604020202020204" pitchFamily="34" charset="0"/>
                <a:sym typeface="Times"/>
              </a:rPr>
              <a:t>Flipped Classroom Guide</a:t>
            </a:r>
            <a:br>
              <a:rPr lang="en-US" sz="1500" dirty="0">
                <a:latin typeface="Arial" panose="020B0604020202020204" pitchFamily="34" charset="0"/>
                <a:cs typeface="Arial" panose="020B0604020202020204" pitchFamily="34" charset="0"/>
                <a:sym typeface="Times"/>
              </a:rPr>
            </a:br>
            <a:endParaRPr lang="en-US" sz="1500" dirty="0">
              <a:latin typeface="Arial" panose="020B0604020202020204" pitchFamily="34" charset="0"/>
              <a:cs typeface="Arial" panose="020B0604020202020204" pitchFamily="34" charset="0"/>
              <a:sym typeface="Times"/>
            </a:endParaRPr>
          </a:p>
          <a:p>
            <a:pPr>
              <a:lnSpc>
                <a:spcPct val="100000"/>
              </a:lnSpc>
            </a:pPr>
            <a:r>
              <a:rPr lang="en-US" sz="1500" dirty="0">
                <a:latin typeface="Arial" panose="020B0604020202020204" pitchFamily="34" charset="0"/>
                <a:cs typeface="Arial" panose="020B0604020202020204" pitchFamily="34" charset="0"/>
                <a:sym typeface="Times"/>
              </a:rPr>
              <a:t>Veteran’s Health Administration</a:t>
            </a:r>
            <a:endParaRPr lang="en-US" sz="1500" dirty="0">
              <a:latin typeface="Arial" panose="020B0604020202020204" pitchFamily="34" charset="0"/>
              <a:cs typeface="Arial" panose="020B0604020202020204" pitchFamily="34" charset="0"/>
            </a:endParaRPr>
          </a:p>
        </p:txBody>
      </p:sp>
      <p:pic>
        <p:nvPicPr>
          <p:cNvPr id="4" name="Picture 12" descr="A logo of a military service&#10;&#10;Description automatically generated with medium confidence">
            <a:extLst>
              <a:ext uri="{FF2B5EF4-FFF2-40B4-BE49-F238E27FC236}">
                <a16:creationId xmlns:a16="http://schemas.microsoft.com/office/drawing/2014/main" id="{BF3547AE-C31F-6B6F-0F45-3C86D5450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16" y="3747388"/>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90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p:cNvSpPr txBox="1">
            <a:spLocks noGrp="1"/>
          </p:cNvSpPr>
          <p:nvPr>
            <p:ph type="title"/>
          </p:nvPr>
        </p:nvSpPr>
        <p:spPr>
          <a:prstGeom prst="rect">
            <a:avLst/>
          </a:prstGeom>
        </p:spPr>
        <p:txBody>
          <a:bodyPr/>
          <a:lstStyle/>
          <a:p>
            <a:endParaRPr/>
          </a:p>
        </p:txBody>
      </p:sp>
      <p:sp>
        <p:nvSpPr>
          <p:cNvPr id="164" name="Body"/>
          <p:cNvSpPr txBox="1">
            <a:spLocks noGrp="1"/>
          </p:cNvSpPr>
          <p:nvPr>
            <p:ph type="body" idx="1"/>
          </p:nvPr>
        </p:nvSpPr>
        <p:spPr>
          <a:prstGeom prst="rect">
            <a:avLst/>
          </a:prstGeom>
        </p:spPr>
        <p:txBody>
          <a:bodyPr/>
          <a:lstStyle/>
          <a:p>
            <a:endParaRPr/>
          </a:p>
        </p:txBody>
      </p:sp>
      <p:pic>
        <p:nvPicPr>
          <p:cNvPr id="165" name="LEA2062015_Multipliers_Flex_PPT_v1.0.3_HR 12.jpeg" descr="LEA2062015_Multipliers_Flex_PPT_v1.0.3_HR 12.jpeg"/>
          <p:cNvPicPr>
            <a:picLocks noChangeAspect="1"/>
          </p:cNvPicPr>
          <p:nvPr/>
        </p:nvPicPr>
        <p:blipFill>
          <a:blip r:embed="rId3"/>
          <a:stretch>
            <a:fillRect/>
          </a:stretch>
        </p:blipFill>
        <p:spPr>
          <a:xfrm>
            <a:off x="2381" y="0"/>
            <a:ext cx="9139238" cy="5143500"/>
          </a:xfrm>
          <a:prstGeom prst="rect">
            <a:avLst/>
          </a:prstGeom>
          <a:ln w="12700">
            <a:miter lim="400000"/>
          </a:ln>
        </p:spPr>
      </p:pic>
      <p:sp>
        <p:nvSpPr>
          <p:cNvPr id="2" name="Rectangle 1">
            <a:extLst>
              <a:ext uri="{FF2B5EF4-FFF2-40B4-BE49-F238E27FC236}">
                <a16:creationId xmlns:a16="http://schemas.microsoft.com/office/drawing/2014/main" id="{AA830950-CF15-5615-EF3F-C6F213CDE81B}"/>
              </a:ext>
            </a:extLst>
          </p:cNvPr>
          <p:cNvSpPr/>
          <p:nvPr/>
        </p:nvSpPr>
        <p:spPr>
          <a:xfrm>
            <a:off x="7550944" y="4517687"/>
            <a:ext cx="15906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DCACF-4604-53EC-37AC-7E6BAD17D7AA}"/>
              </a:ext>
            </a:extLst>
          </p:cNvPr>
          <p:cNvSpPr/>
          <p:nvPr/>
        </p:nvSpPr>
        <p:spPr>
          <a:xfrm>
            <a:off x="457200" y="4517687"/>
            <a:ext cx="3171825" cy="409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9865D-717C-D94D-EB94-F6EF7F161272}"/>
              </a:ext>
            </a:extLst>
          </p:cNvPr>
          <p:cNvPicPr>
            <a:picLocks noChangeAspect="1"/>
          </p:cNvPicPr>
          <p:nvPr/>
        </p:nvPicPr>
        <p:blipFill>
          <a:blip r:embed="rId3"/>
          <a:stretch>
            <a:fillRect/>
          </a:stretch>
        </p:blipFill>
        <p:spPr>
          <a:xfrm>
            <a:off x="580668" y="1151193"/>
            <a:ext cx="8191857" cy="3125532"/>
          </a:xfrm>
          <a:prstGeom prst="rect">
            <a:avLst/>
          </a:prstGeom>
        </p:spPr>
      </p:pic>
      <p:sp>
        <p:nvSpPr>
          <p:cNvPr id="4" name="Title 3">
            <a:extLst>
              <a:ext uri="{FF2B5EF4-FFF2-40B4-BE49-F238E27FC236}">
                <a16:creationId xmlns:a16="http://schemas.microsoft.com/office/drawing/2014/main" id="{0A18A131-170C-57B4-C4D2-6701FC36EDE0}"/>
              </a:ext>
            </a:extLst>
          </p:cNvPr>
          <p:cNvSpPr>
            <a:spLocks noGrp="1"/>
          </p:cNvSpPr>
          <p:nvPr>
            <p:ph type="title"/>
          </p:nvPr>
        </p:nvSpPr>
        <p:spPr>
          <a:xfrm>
            <a:off x="457200" y="379179"/>
            <a:ext cx="8229600" cy="900246"/>
          </a:xfrm>
        </p:spPr>
        <p:txBody>
          <a:bodyPr/>
          <a:lstStyle/>
          <a:p>
            <a:r>
              <a:rPr lang="en-US" dirty="0"/>
              <a:t>The Multiplier Effect </a:t>
            </a:r>
            <a:br>
              <a:rPr lang="en-US" dirty="0"/>
            </a:br>
            <a:r>
              <a:rPr lang="en-US" sz="1600" dirty="0"/>
              <a:t>Weeks 1 &amp; 2 of OnDemand Course</a:t>
            </a:r>
            <a:br>
              <a:rPr lang="en-US" dirty="0"/>
            </a:br>
            <a:endParaRPr lang="en-US" sz="20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12</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The Multiplier Effect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383458" y="1125536"/>
            <a:ext cx="7787147" cy="523220"/>
          </a:xfrm>
          <a:prstGeom prst="rect">
            <a:avLst/>
          </a:prstGeom>
          <a:noFill/>
        </p:spPr>
        <p:txBody>
          <a:bodyPr wrap="square">
            <a:spAutoFit/>
          </a:bodyPr>
          <a:lstStyle/>
          <a:p>
            <a:pPr marL="0" indent="0">
              <a:buClr>
                <a:schemeClr val="accent1"/>
              </a:buClr>
              <a:buNone/>
            </a:pPr>
            <a:r>
              <a:rPr lang="en-US" sz="1400" b="1" dirty="0"/>
              <a:t>Principle:</a:t>
            </a:r>
            <a:r>
              <a:rPr lang="en-US" sz="1400" dirty="0"/>
              <a:t> </a:t>
            </a:r>
            <a:r>
              <a:rPr lang="en-US" sz="1400" dirty="0">
                <a:solidFill>
                  <a:srgbClr val="EEB02B"/>
                </a:solidFill>
              </a:rPr>
              <a:t>Potential</a:t>
            </a:r>
          </a:p>
          <a:p>
            <a:pPr marL="0" indent="0">
              <a:buClr>
                <a:schemeClr val="accent1"/>
              </a:buClr>
              <a:buNone/>
            </a:pPr>
            <a:r>
              <a:rPr lang="en-US" dirty="0"/>
              <a:t>People are inherently capable of doing great things.</a:t>
            </a:r>
            <a:endParaRPr lang="en-US" sz="1400" dirty="0"/>
          </a:p>
        </p:txBody>
      </p:sp>
      <p:pic>
        <p:nvPicPr>
          <p:cNvPr id="5" name="Picture 4">
            <a:extLst>
              <a:ext uri="{FF2B5EF4-FFF2-40B4-BE49-F238E27FC236}">
                <a16:creationId xmlns:a16="http://schemas.microsoft.com/office/drawing/2014/main" id="{51E6F42F-1338-A9EC-F3DA-A4151D28F816}"/>
              </a:ext>
            </a:extLst>
          </p:cNvPr>
          <p:cNvPicPr>
            <a:picLocks noChangeAspect="1"/>
          </p:cNvPicPr>
          <p:nvPr/>
        </p:nvPicPr>
        <p:blipFill>
          <a:blip r:embed="rId3"/>
          <a:stretch>
            <a:fillRect/>
          </a:stretch>
        </p:blipFill>
        <p:spPr>
          <a:xfrm>
            <a:off x="1865672" y="1648756"/>
            <a:ext cx="5154560" cy="2859789"/>
          </a:xfrm>
          <a:prstGeom prst="rect">
            <a:avLst/>
          </a:prstGeom>
        </p:spPr>
      </p:pic>
    </p:spTree>
    <p:extLst>
      <p:ext uri="{BB962C8B-B14F-4D97-AF65-F5344CB8AC3E}">
        <p14:creationId xmlns:p14="http://schemas.microsoft.com/office/powerpoint/2010/main" val="272477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552894" y="1147261"/>
            <a:ext cx="7791006" cy="3996239"/>
          </a:xfrm>
        </p:spPr>
        <p:txBody>
          <a:bodyPr/>
          <a:lstStyle/>
          <a:p>
            <a:pPr marL="0" indent="0">
              <a:buNone/>
            </a:pPr>
            <a:r>
              <a:rPr lang="en-US" sz="1400" b="1" u="sng" dirty="0">
                <a:solidFill>
                  <a:srgbClr val="FF0000"/>
                </a:solidFill>
              </a:rPr>
              <a:t>Breakouts – Groups of 3</a:t>
            </a:r>
          </a:p>
          <a:p>
            <a:pPr marL="0" indent="0">
              <a:buNone/>
            </a:pPr>
            <a:r>
              <a:rPr lang="en-US" sz="1400" b="1" dirty="0"/>
              <a:t> Discussion Questions (10 – 15 minutes)</a:t>
            </a:r>
          </a:p>
          <a:p>
            <a:r>
              <a:rPr lang="en-US" sz="1200" dirty="0"/>
              <a:t>What is your accidental diminisher tendency?</a:t>
            </a:r>
          </a:p>
          <a:p>
            <a:pPr marL="171450" indent="-171450">
              <a:buFont typeface="Arial" panose="020B0604020202020204" pitchFamily="34" charset="0"/>
              <a:buChar char="•"/>
            </a:pPr>
            <a:r>
              <a:rPr lang="en-US" sz="1200" dirty="0"/>
              <a:t>With this knowledge, how can you manage the tendency, so it doesn’t diminish others? </a:t>
            </a:r>
          </a:p>
          <a:p>
            <a:pPr marL="171450" indent="-171450">
              <a:buFont typeface="Arial" panose="020B0604020202020204" pitchFamily="34" charset="0"/>
              <a:buChar char="•"/>
            </a:pPr>
            <a:endParaRPr lang="en-US" sz="1200" dirty="0"/>
          </a:p>
          <a:p>
            <a:pPr marL="0" indent="0">
              <a:buNone/>
            </a:pPr>
            <a:r>
              <a:rPr lang="en-US" sz="1400" b="1" dirty="0"/>
              <a:t>Discussion Questions (10 - 15 minutes)</a:t>
            </a:r>
          </a:p>
          <a:p>
            <a:pPr marL="171450" indent="-171450">
              <a:buFont typeface="Arial" panose="020B0604020202020204" pitchFamily="34" charset="0"/>
              <a:buChar char="•"/>
            </a:pPr>
            <a:r>
              <a:rPr lang="en-US" sz="1200" dirty="0"/>
              <a:t>Share a time when you worked with someone who was accidentally diminishing.  How did it impact your work? How did it impact your relationship?</a:t>
            </a:r>
          </a:p>
          <a:p>
            <a:pPr marL="171450" indent="-171450">
              <a:buFont typeface="Arial" panose="020B0604020202020204" pitchFamily="34" charset="0"/>
              <a:buChar char="•"/>
            </a:pPr>
            <a:r>
              <a:rPr lang="en-US" sz="1200" dirty="0"/>
              <a:t>Share a time when you worked with someone who saw your potential.  How did it impact you?  How did it impact your relationship? </a:t>
            </a:r>
          </a:p>
          <a:p>
            <a:pPr marL="171450" indent="-171450">
              <a:buFont typeface="Arial" panose="020B0604020202020204" pitchFamily="34" charset="0"/>
              <a:buChar char="•"/>
            </a:pPr>
            <a:r>
              <a:rPr lang="en-US" sz="1200" dirty="0"/>
              <a:t>What actions will you take to make a behavior shift in one of the four shift categories? </a:t>
            </a:r>
          </a:p>
          <a:p>
            <a:pPr lvl="1"/>
            <a:r>
              <a:rPr lang="en-US" sz="1200" dirty="0"/>
              <a:t>Ask better questions</a:t>
            </a:r>
          </a:p>
          <a:p>
            <a:pPr lvl="1"/>
            <a:r>
              <a:rPr lang="en-US" sz="1200" dirty="0"/>
              <a:t>Look for Genius </a:t>
            </a:r>
          </a:p>
          <a:p>
            <a:pPr lvl="1"/>
            <a:r>
              <a:rPr lang="en-US" sz="1200" dirty="0"/>
              <a:t>Offer Bigger Challenges </a:t>
            </a:r>
          </a:p>
          <a:p>
            <a:pPr lvl="1"/>
            <a:r>
              <a:rPr lang="en-US" sz="1200" dirty="0"/>
              <a:t>Create Space for Others</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13</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The Multiplier Effect</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42250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14</a:t>
            </a:fld>
            <a:endParaRPr lang="en-US"/>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5" name="Picture 4">
            <a:extLst>
              <a:ext uri="{FF2B5EF4-FFF2-40B4-BE49-F238E27FC236}">
                <a16:creationId xmlns:a16="http://schemas.microsoft.com/office/drawing/2014/main" id="{5971C051-9E62-8403-645C-E88BD0D20C1E}"/>
              </a:ext>
            </a:extLst>
          </p:cNvPr>
          <p:cNvPicPr>
            <a:picLocks noChangeAspect="1"/>
          </p:cNvPicPr>
          <p:nvPr/>
        </p:nvPicPr>
        <p:blipFill>
          <a:blip r:embed="rId3"/>
          <a:stretch>
            <a:fillRect/>
          </a:stretch>
        </p:blipFill>
        <p:spPr>
          <a:xfrm>
            <a:off x="1085851" y="1179165"/>
            <a:ext cx="6686550" cy="3096152"/>
          </a:xfrm>
          <a:prstGeom prst="rect">
            <a:avLst/>
          </a:prstGeom>
        </p:spPr>
      </p:pic>
      <p:sp>
        <p:nvSpPr>
          <p:cNvPr id="9" name="Title 3">
            <a:extLst>
              <a:ext uri="{FF2B5EF4-FFF2-40B4-BE49-F238E27FC236}">
                <a16:creationId xmlns:a16="http://schemas.microsoft.com/office/drawing/2014/main" id="{4901817F-1C3A-179C-3641-D9ED89EF6D42}"/>
              </a:ext>
            </a:extLst>
          </p:cNvPr>
          <p:cNvSpPr>
            <a:spLocks noGrp="1"/>
          </p:cNvSpPr>
          <p:nvPr>
            <p:ph type="title"/>
          </p:nvPr>
        </p:nvSpPr>
        <p:spPr>
          <a:xfrm>
            <a:off x="457200" y="379179"/>
            <a:ext cx="8229600" cy="872547"/>
          </a:xfrm>
        </p:spPr>
        <p:txBody>
          <a:bodyPr/>
          <a:lstStyle/>
          <a:p>
            <a:r>
              <a:rPr lang="en-US" dirty="0"/>
              <a:t>The Multiplier Effect – Accidental Diminishers </a:t>
            </a:r>
            <a:br>
              <a:rPr lang="en-US" dirty="0"/>
            </a:br>
            <a:r>
              <a:rPr lang="en-US" sz="1600" dirty="0"/>
              <a:t>Weeks 1 &amp; 2 of OnDemand Course</a:t>
            </a:r>
            <a:br>
              <a:rPr lang="en-US" dirty="0"/>
            </a:br>
            <a:endParaRPr lang="en-US" sz="2000" dirty="0"/>
          </a:p>
        </p:txBody>
      </p:sp>
    </p:spTree>
    <p:extLst>
      <p:ext uri="{BB962C8B-B14F-4D97-AF65-F5344CB8AC3E}">
        <p14:creationId xmlns:p14="http://schemas.microsoft.com/office/powerpoint/2010/main" val="60478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15</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Ask Better Questions </a:t>
            </a:r>
            <a:br>
              <a:rPr lang="en-US" dirty="0"/>
            </a:br>
            <a:r>
              <a:rPr lang="en-US" sz="1600" dirty="0"/>
              <a:t>Weeks 3 &amp; 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5" name="Picture 4">
            <a:extLst>
              <a:ext uri="{FF2B5EF4-FFF2-40B4-BE49-F238E27FC236}">
                <a16:creationId xmlns:a16="http://schemas.microsoft.com/office/drawing/2014/main" id="{F8C88DCA-7C27-B52E-48EB-41FB70F18E71}"/>
              </a:ext>
            </a:extLst>
          </p:cNvPr>
          <p:cNvPicPr>
            <a:picLocks noChangeAspect="1"/>
          </p:cNvPicPr>
          <p:nvPr/>
        </p:nvPicPr>
        <p:blipFill>
          <a:blip r:embed="rId3"/>
          <a:stretch>
            <a:fillRect/>
          </a:stretch>
        </p:blipFill>
        <p:spPr>
          <a:xfrm>
            <a:off x="1893060" y="1746587"/>
            <a:ext cx="5357880" cy="2862072"/>
          </a:xfrm>
          <a:prstGeom prst="rect">
            <a:avLst/>
          </a:prstGeom>
        </p:spPr>
      </p:pic>
      <p:sp>
        <p:nvSpPr>
          <p:cNvPr id="7" name="TextBox 6">
            <a:extLst>
              <a:ext uri="{FF2B5EF4-FFF2-40B4-BE49-F238E27FC236}">
                <a16:creationId xmlns:a16="http://schemas.microsoft.com/office/drawing/2014/main" id="{30B69627-F154-A840-E193-5F50CB0B371C}"/>
              </a:ext>
            </a:extLst>
          </p:cNvPr>
          <p:cNvSpPr txBox="1"/>
          <p:nvPr/>
        </p:nvSpPr>
        <p:spPr>
          <a:xfrm>
            <a:off x="383458" y="1125536"/>
            <a:ext cx="7787147" cy="523220"/>
          </a:xfrm>
          <a:prstGeom prst="rect">
            <a:avLst/>
          </a:prstGeom>
          <a:noFill/>
        </p:spPr>
        <p:txBody>
          <a:bodyPr wrap="square">
            <a:spAutoFit/>
          </a:bodyPr>
          <a:lstStyle/>
          <a:p>
            <a:pPr marL="0" indent="0">
              <a:buClr>
                <a:schemeClr val="accent1"/>
              </a:buClr>
              <a:buNone/>
            </a:pPr>
            <a:r>
              <a:rPr lang="en-US" sz="1400" b="1" dirty="0"/>
              <a:t>Principle:</a:t>
            </a:r>
            <a:r>
              <a:rPr lang="en-US" sz="1400" dirty="0"/>
              <a:t> </a:t>
            </a:r>
            <a:r>
              <a:rPr lang="en-US" sz="1400" dirty="0">
                <a:solidFill>
                  <a:srgbClr val="EEB02B"/>
                </a:solidFill>
              </a:rPr>
              <a:t>Curiosity </a:t>
            </a:r>
          </a:p>
          <a:p>
            <a:pPr marL="0" indent="0">
              <a:buClr>
                <a:schemeClr val="accent1"/>
              </a:buClr>
              <a:buNone/>
            </a:pPr>
            <a:r>
              <a:rPr lang="en-US" dirty="0"/>
              <a:t>When you explore the thinking of others, you achieve better results together.</a:t>
            </a:r>
            <a:endParaRPr lang="en-US" sz="1400" dirty="0"/>
          </a:p>
        </p:txBody>
      </p:sp>
    </p:spTree>
    <p:extLst>
      <p:ext uri="{BB962C8B-B14F-4D97-AF65-F5344CB8AC3E}">
        <p14:creationId xmlns:p14="http://schemas.microsoft.com/office/powerpoint/2010/main" val="22578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041058" y="1146075"/>
            <a:ext cx="4402855" cy="3012546"/>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400" dirty="0"/>
              <a:t>What is the purpose of checking your intent when choosing questions? </a:t>
            </a:r>
          </a:p>
          <a:p>
            <a:r>
              <a:rPr lang="en-US" sz="1400" dirty="0"/>
              <a:t>Describe a time when a question became an accidental diminisher.  What was the situation?  How could it be improved? </a:t>
            </a:r>
          </a:p>
          <a:p>
            <a:endParaRPr lang="en-US" sz="1400" dirty="0"/>
          </a:p>
          <a:p>
            <a:pPr marL="0" indent="0">
              <a:buNone/>
            </a:pPr>
            <a:r>
              <a:rPr lang="en-US" sz="1400" dirty="0"/>
              <a:t>2. </a:t>
            </a:r>
            <a:r>
              <a:rPr lang="en-US" sz="1400" b="1" dirty="0"/>
              <a:t>Discussion Questions (10 – 15 minutes) </a:t>
            </a:r>
          </a:p>
          <a:p>
            <a:r>
              <a:rPr lang="en-US" sz="1400" dirty="0"/>
              <a:t>What is your accidental diminisher tendency?  How does asking better questions impact this tendency?</a:t>
            </a:r>
          </a:p>
          <a:p>
            <a:r>
              <a:rPr lang="en-US" sz="1400" dirty="0"/>
              <a:t>What are some of the key takeaways from this shift?  What was the most interesting and impactful to you?</a:t>
            </a:r>
          </a:p>
          <a:p>
            <a:r>
              <a:rPr lang="en-US" sz="1400" dirty="0"/>
              <a:t>How will you set out to Ask Better Questions?</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16</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Ask Better Questions </a:t>
            </a:r>
            <a:br>
              <a:rPr lang="en-US" dirty="0"/>
            </a:br>
            <a:r>
              <a:rPr lang="en-US" sz="1600" dirty="0"/>
              <a:t>Weeks 3 &amp; 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6" name="Picture 5">
            <a:extLst>
              <a:ext uri="{FF2B5EF4-FFF2-40B4-BE49-F238E27FC236}">
                <a16:creationId xmlns:a16="http://schemas.microsoft.com/office/drawing/2014/main" id="{4B58C814-F3F3-1C6A-9335-098D7A1DE7BE}"/>
              </a:ext>
            </a:extLst>
          </p:cNvPr>
          <p:cNvPicPr>
            <a:picLocks noChangeAspect="1"/>
          </p:cNvPicPr>
          <p:nvPr/>
        </p:nvPicPr>
        <p:blipFill>
          <a:blip r:embed="rId3"/>
          <a:stretch>
            <a:fillRect/>
          </a:stretch>
        </p:blipFill>
        <p:spPr>
          <a:xfrm>
            <a:off x="700087" y="1486581"/>
            <a:ext cx="2669614" cy="2624212"/>
          </a:xfrm>
          <a:prstGeom prst="rect">
            <a:avLst/>
          </a:prstGeom>
        </p:spPr>
      </p:pic>
    </p:spTree>
    <p:extLst>
      <p:ext uri="{BB962C8B-B14F-4D97-AF65-F5344CB8AC3E}">
        <p14:creationId xmlns:p14="http://schemas.microsoft.com/office/powerpoint/2010/main" val="29693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17</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Looking for Genius</a:t>
            </a:r>
            <a:br>
              <a:rPr lang="en-US" dirty="0"/>
            </a:br>
            <a:r>
              <a:rPr lang="en-US" sz="1600" dirty="0"/>
              <a:t>Weeks 5 &amp; 6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5" name="Picture 4">
            <a:extLst>
              <a:ext uri="{FF2B5EF4-FFF2-40B4-BE49-F238E27FC236}">
                <a16:creationId xmlns:a16="http://schemas.microsoft.com/office/drawing/2014/main" id="{59A810C6-587B-43B4-F624-9403E4897CD5}"/>
              </a:ext>
            </a:extLst>
          </p:cNvPr>
          <p:cNvPicPr>
            <a:picLocks noChangeAspect="1"/>
          </p:cNvPicPr>
          <p:nvPr/>
        </p:nvPicPr>
        <p:blipFill>
          <a:blip r:embed="rId3"/>
          <a:stretch>
            <a:fillRect/>
          </a:stretch>
        </p:blipFill>
        <p:spPr>
          <a:xfrm>
            <a:off x="1770346" y="1636117"/>
            <a:ext cx="5372100" cy="2807790"/>
          </a:xfrm>
          <a:prstGeom prst="rect">
            <a:avLst/>
          </a:prstGeom>
        </p:spPr>
      </p:pic>
      <p:sp>
        <p:nvSpPr>
          <p:cNvPr id="11" name="TextBox 10">
            <a:extLst>
              <a:ext uri="{FF2B5EF4-FFF2-40B4-BE49-F238E27FC236}">
                <a16:creationId xmlns:a16="http://schemas.microsoft.com/office/drawing/2014/main" id="{D2B9CDB7-02B4-D536-464B-6028EDC72873}"/>
              </a:ext>
            </a:extLst>
          </p:cNvPr>
          <p:cNvSpPr txBox="1"/>
          <p:nvPr/>
        </p:nvSpPr>
        <p:spPr>
          <a:xfrm>
            <a:off x="383458" y="1125536"/>
            <a:ext cx="7787147" cy="523220"/>
          </a:xfrm>
          <a:prstGeom prst="rect">
            <a:avLst/>
          </a:prstGeom>
          <a:noFill/>
        </p:spPr>
        <p:txBody>
          <a:bodyPr wrap="square">
            <a:spAutoFit/>
          </a:bodyPr>
          <a:lstStyle/>
          <a:p>
            <a:pPr marL="0" indent="0">
              <a:buClr>
                <a:schemeClr val="accent1"/>
              </a:buClr>
              <a:buNone/>
            </a:pPr>
            <a:r>
              <a:rPr lang="en-US" sz="1400" b="1" dirty="0"/>
              <a:t>Principle:</a:t>
            </a:r>
            <a:r>
              <a:rPr lang="en-US" sz="1400" dirty="0"/>
              <a:t> </a:t>
            </a:r>
            <a:r>
              <a:rPr lang="en-US" sz="1400" dirty="0">
                <a:solidFill>
                  <a:srgbClr val="EEB02B"/>
                </a:solidFill>
              </a:rPr>
              <a:t>Individuality </a:t>
            </a:r>
          </a:p>
          <a:p>
            <a:pPr marL="0" indent="0">
              <a:buClr>
                <a:schemeClr val="accent1"/>
              </a:buClr>
              <a:buNone/>
            </a:pPr>
            <a:r>
              <a:rPr lang="en-US" dirty="0"/>
              <a:t>People want to contribute their unique abilities in ways that are seen and valued.</a:t>
            </a:r>
            <a:endParaRPr lang="en-US" sz="1400" dirty="0"/>
          </a:p>
        </p:txBody>
      </p:sp>
    </p:spTree>
    <p:extLst>
      <p:ext uri="{BB962C8B-B14F-4D97-AF65-F5344CB8AC3E}">
        <p14:creationId xmlns:p14="http://schemas.microsoft.com/office/powerpoint/2010/main" val="264754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57200" y="1279425"/>
            <a:ext cx="7986713" cy="3264000"/>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400" dirty="0"/>
              <a:t>What is the best way to identify someone’s natural genius?</a:t>
            </a:r>
          </a:p>
          <a:p>
            <a:r>
              <a:rPr lang="en-US" sz="1400" dirty="0"/>
              <a:t>Name the genius of someone on your team.  How do you know? What behaviors do they display?</a:t>
            </a:r>
          </a:p>
          <a:p>
            <a:r>
              <a:rPr lang="en-US" sz="1400" dirty="0"/>
              <a:t>What is your genius?  How does it feel to be known that way? </a:t>
            </a:r>
          </a:p>
          <a:p>
            <a:pPr marL="0" indent="0">
              <a:buNone/>
            </a:pPr>
            <a:endParaRPr lang="en-US" sz="1400" dirty="0"/>
          </a:p>
          <a:p>
            <a:pPr marL="0" indent="0">
              <a:buNone/>
            </a:pPr>
            <a:r>
              <a:rPr lang="en-US" sz="1400" b="1" dirty="0"/>
              <a:t>2. Discussion Questions (10 – 15 minutes) </a:t>
            </a:r>
          </a:p>
          <a:p>
            <a:r>
              <a:rPr lang="en-US" sz="1400" dirty="0"/>
              <a:t>Describe a time when you identified someone’s personal genius.  What did you notice? How did you use this information when interacting with this person? </a:t>
            </a:r>
          </a:p>
          <a:p>
            <a:r>
              <a:rPr lang="en-US" sz="1400" dirty="0"/>
              <a:t>Describe a time when you were able to put your natural genius to work.  What did it look and feel like?  How did that impact your interactions and working relationships?</a:t>
            </a:r>
          </a:p>
          <a:p>
            <a:r>
              <a:rPr lang="en-US" sz="1400" dirty="0"/>
              <a:t>How will you take action to Look for Genius in your role? </a:t>
            </a:r>
          </a:p>
          <a:p>
            <a:pPr marL="0" indent="0">
              <a:buNone/>
            </a:pPr>
            <a:endParaRPr lang="en-US" sz="1400"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18</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Looking for Genius</a:t>
            </a:r>
            <a:br>
              <a:rPr lang="en-US" dirty="0"/>
            </a:br>
            <a:r>
              <a:rPr lang="en-US" sz="1600" dirty="0"/>
              <a:t>Weeks 5 &amp; 6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8144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19</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Create Space For Others </a:t>
            </a:r>
            <a:br>
              <a:rPr lang="en-US" dirty="0"/>
            </a:br>
            <a:r>
              <a:rPr lang="en-US" sz="1600" dirty="0"/>
              <a:t>Weeks 7 &amp; 8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457200" y="1125536"/>
            <a:ext cx="7886700" cy="523220"/>
          </a:xfrm>
          <a:prstGeom prst="rect">
            <a:avLst/>
          </a:prstGeom>
          <a:noFill/>
        </p:spPr>
        <p:txBody>
          <a:bodyPr wrap="square">
            <a:spAutoFit/>
          </a:bodyPr>
          <a:lstStyle/>
          <a:p>
            <a:pPr marL="0" indent="0">
              <a:buClr>
                <a:schemeClr val="accent1"/>
              </a:buClr>
              <a:buNone/>
            </a:pPr>
            <a:r>
              <a:rPr lang="en-US" sz="1400" b="1" dirty="0"/>
              <a:t>Principle:</a:t>
            </a:r>
            <a:r>
              <a:rPr lang="en-US" sz="1400" dirty="0"/>
              <a:t> </a:t>
            </a:r>
            <a:r>
              <a:rPr lang="en-US" dirty="0">
                <a:solidFill>
                  <a:srgbClr val="EEB02B"/>
                </a:solidFill>
              </a:rPr>
              <a:t>Opportunity</a:t>
            </a:r>
          </a:p>
          <a:p>
            <a:pPr marL="0" indent="0">
              <a:buClr>
                <a:schemeClr val="accent1"/>
              </a:buClr>
              <a:buNone/>
            </a:pPr>
            <a:r>
              <a:rPr lang="en-US" sz="1400" dirty="0"/>
              <a:t>People do their best when they have space to take initiative and are encouraged to excel.</a:t>
            </a:r>
          </a:p>
        </p:txBody>
      </p:sp>
      <p:pic>
        <p:nvPicPr>
          <p:cNvPr id="5" name="Picture 4">
            <a:extLst>
              <a:ext uri="{FF2B5EF4-FFF2-40B4-BE49-F238E27FC236}">
                <a16:creationId xmlns:a16="http://schemas.microsoft.com/office/drawing/2014/main" id="{44E701D0-04C8-CC66-CF08-C024820E19B6}"/>
              </a:ext>
            </a:extLst>
          </p:cNvPr>
          <p:cNvPicPr>
            <a:picLocks noChangeAspect="1"/>
          </p:cNvPicPr>
          <p:nvPr/>
        </p:nvPicPr>
        <p:blipFill>
          <a:blip r:embed="rId3"/>
          <a:stretch>
            <a:fillRect/>
          </a:stretch>
        </p:blipFill>
        <p:spPr>
          <a:xfrm>
            <a:off x="1799708" y="1648756"/>
            <a:ext cx="5001142" cy="2872664"/>
          </a:xfrm>
          <a:prstGeom prst="rect">
            <a:avLst/>
          </a:prstGeom>
        </p:spPr>
      </p:pic>
    </p:spTree>
    <p:extLst>
      <p:ext uri="{BB962C8B-B14F-4D97-AF65-F5344CB8AC3E}">
        <p14:creationId xmlns:p14="http://schemas.microsoft.com/office/powerpoint/2010/main" val="222427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Clr>
                <a:schemeClr val="accent1"/>
              </a:buClr>
              <a:buNone/>
            </a:pPr>
            <a:r>
              <a:rPr lang="en-US" sz="1600" dirty="0"/>
              <a:t>A type of </a:t>
            </a:r>
            <a:r>
              <a:rPr lang="en-US" sz="1600" b="1" dirty="0"/>
              <a:t>blended learning</a:t>
            </a:r>
            <a:r>
              <a:rPr lang="en-US" sz="1600" dirty="0"/>
              <a:t>, which aims to increase engagement by having learners complete course content independently first and then gather live with colleagues to </a:t>
            </a:r>
            <a:r>
              <a:rPr lang="en-US" sz="1600" b="1" dirty="0"/>
              <a:t>debrief learnings and discuss application.</a:t>
            </a:r>
            <a:r>
              <a:rPr lang="en-US" sz="1600" dirty="0"/>
              <a:t> </a:t>
            </a:r>
          </a:p>
          <a:p>
            <a:pPr marL="0" indent="0">
              <a:buNone/>
            </a:pPr>
            <a:endParaRPr lang="en-US" sz="1600" dirty="0"/>
          </a:p>
          <a:p>
            <a:pPr marL="0" indent="0">
              <a:buNone/>
            </a:pPr>
            <a:r>
              <a:rPr lang="en-US" sz="1600" b="1" dirty="0"/>
              <a:t>Benefits of the flipped classroom approach with OnDemand courses:</a:t>
            </a:r>
          </a:p>
          <a:p>
            <a:r>
              <a:rPr lang="en-US" sz="1600" dirty="0"/>
              <a:t>Saves facilitation resources by leveraging OnDemand content </a:t>
            </a:r>
          </a:p>
          <a:p>
            <a:r>
              <a:rPr lang="en-US" sz="1600" dirty="0"/>
              <a:t>Provides flexibility for learners to have access to courses at any time</a:t>
            </a:r>
          </a:p>
          <a:p>
            <a:r>
              <a:rPr lang="en-US" sz="1600" dirty="0"/>
              <a:t>Maximizes the time spent together live with discussion and application </a:t>
            </a:r>
          </a:p>
          <a:p>
            <a:r>
              <a:rPr lang="en-US" sz="1600" dirty="0"/>
              <a:t>Creates a sense of community for learners that want to develop their skills </a:t>
            </a:r>
          </a:p>
          <a:p>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2</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p:txBody>
          <a:bodyPr/>
          <a:lstStyle/>
          <a:p>
            <a:r>
              <a:rPr lang="en-US" dirty="0"/>
              <a:t>What is The Flipped Classroom approach?</a:t>
            </a:r>
          </a:p>
        </p:txBody>
      </p:sp>
    </p:spTree>
    <p:extLst>
      <p:ext uri="{BB962C8B-B14F-4D97-AF65-F5344CB8AC3E}">
        <p14:creationId xmlns:p14="http://schemas.microsoft.com/office/powerpoint/2010/main" val="32778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57201" y="1133475"/>
            <a:ext cx="8229600" cy="3409950"/>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400" dirty="0"/>
              <a:t>Discuss the concept Play Big or Play Small.  How does this create space for others to think, speak and learn? </a:t>
            </a:r>
          </a:p>
          <a:p>
            <a:r>
              <a:rPr lang="en-US" sz="1400" dirty="0"/>
              <a:t>What is the purpose of talking up your mistakes? </a:t>
            </a:r>
          </a:p>
          <a:p>
            <a:r>
              <a:rPr lang="en-US" sz="1400" dirty="0"/>
              <a:t>Consider your natural diminisher tendency.  How does Creating Space For Others help prevent this?</a:t>
            </a:r>
          </a:p>
          <a:p>
            <a:pPr marL="0" indent="0">
              <a:buNone/>
            </a:pPr>
            <a:r>
              <a:rPr lang="en-US" sz="1400" dirty="0"/>
              <a:t>2. </a:t>
            </a:r>
            <a:r>
              <a:rPr lang="en-US" sz="1400" b="1" dirty="0"/>
              <a:t>Discussion Questions (10 – 15 minutes) </a:t>
            </a:r>
          </a:p>
          <a:p>
            <a:r>
              <a:rPr lang="en-US" sz="1400" dirty="0"/>
              <a:t>Do you typically Play Big or Play Small when working with your team? What might you do differently after completing this content?</a:t>
            </a:r>
          </a:p>
          <a:p>
            <a:r>
              <a:rPr lang="en-US" sz="1400" dirty="0"/>
              <a:t>Reflect on a mistake you made. What happened? Where did you go wrong and what did you learn?  How might sharing this mistake help others? </a:t>
            </a:r>
          </a:p>
          <a:p>
            <a:r>
              <a:rPr lang="en-US" sz="1400" dirty="0"/>
              <a:t>Describe a time when you’ve been given space to experiment and take risks.  How did this opportunity impact you?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Create Space For Others </a:t>
            </a:r>
            <a:br>
              <a:rPr lang="en-US" dirty="0"/>
            </a:br>
            <a:r>
              <a:rPr lang="en-US" sz="1600" dirty="0"/>
              <a:t>Weeks 7 &amp; 8 of OnDemand Course</a:t>
            </a:r>
            <a:br>
              <a:rPr lang="en-US" dirty="0"/>
            </a:br>
            <a:endParaRPr lang="en-US" sz="2000" dirty="0"/>
          </a:p>
        </p:txBody>
      </p:sp>
    </p:spTree>
    <p:extLst>
      <p:ext uri="{BB962C8B-B14F-4D97-AF65-F5344CB8AC3E}">
        <p14:creationId xmlns:p14="http://schemas.microsoft.com/office/powerpoint/2010/main" val="24828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21</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Create Space For Others </a:t>
            </a:r>
            <a:br>
              <a:rPr lang="en-US" dirty="0"/>
            </a:br>
            <a:r>
              <a:rPr lang="en-US" sz="1600" dirty="0"/>
              <a:t>Weeks 7 &amp; 8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5" name="Picture 4">
            <a:extLst>
              <a:ext uri="{FF2B5EF4-FFF2-40B4-BE49-F238E27FC236}">
                <a16:creationId xmlns:a16="http://schemas.microsoft.com/office/drawing/2014/main" id="{15F43787-E135-7D67-A2DA-3AD48BEF4414}"/>
              </a:ext>
            </a:extLst>
          </p:cNvPr>
          <p:cNvPicPr>
            <a:picLocks noChangeAspect="1"/>
          </p:cNvPicPr>
          <p:nvPr/>
        </p:nvPicPr>
        <p:blipFill>
          <a:blip r:embed="rId3"/>
          <a:stretch>
            <a:fillRect/>
          </a:stretch>
        </p:blipFill>
        <p:spPr>
          <a:xfrm>
            <a:off x="1695450" y="1279425"/>
            <a:ext cx="5524499" cy="2830286"/>
          </a:xfrm>
          <a:prstGeom prst="rect">
            <a:avLst/>
          </a:prstGeom>
        </p:spPr>
      </p:pic>
    </p:spTree>
    <p:extLst>
      <p:ext uri="{BB962C8B-B14F-4D97-AF65-F5344CB8AC3E}">
        <p14:creationId xmlns:p14="http://schemas.microsoft.com/office/powerpoint/2010/main" val="136967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22</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Offer Bigger Challenges </a:t>
            </a:r>
            <a:br>
              <a:rPr lang="en-US" dirty="0"/>
            </a:br>
            <a:r>
              <a:rPr lang="en-US" sz="1600" dirty="0"/>
              <a:t>Weeks 9 &amp; 10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457200" y="1125536"/>
            <a:ext cx="7886700" cy="523220"/>
          </a:xfrm>
          <a:prstGeom prst="rect">
            <a:avLst/>
          </a:prstGeom>
          <a:noFill/>
        </p:spPr>
        <p:txBody>
          <a:bodyPr wrap="square">
            <a:spAutoFit/>
          </a:bodyPr>
          <a:lstStyle/>
          <a:p>
            <a:pPr marL="0" indent="0">
              <a:buClr>
                <a:schemeClr val="accent1"/>
              </a:buClr>
              <a:buNone/>
            </a:pPr>
            <a:r>
              <a:rPr lang="en-US" sz="1400" b="1" dirty="0"/>
              <a:t>Principle:</a:t>
            </a:r>
            <a:r>
              <a:rPr lang="en-US" sz="1400" dirty="0"/>
              <a:t> </a:t>
            </a:r>
            <a:r>
              <a:rPr lang="en-US" sz="1400" dirty="0">
                <a:solidFill>
                  <a:srgbClr val="EEB02B"/>
                </a:solidFill>
              </a:rPr>
              <a:t>Growth</a:t>
            </a:r>
            <a:endParaRPr lang="en-US" dirty="0">
              <a:solidFill>
                <a:srgbClr val="EEB02B"/>
              </a:solidFill>
            </a:endParaRPr>
          </a:p>
          <a:p>
            <a:pPr marL="0" indent="0">
              <a:buClr>
                <a:schemeClr val="accent1"/>
              </a:buClr>
              <a:buNone/>
            </a:pPr>
            <a:r>
              <a:rPr lang="en-US" sz="1400" dirty="0"/>
              <a:t>People are wired for challenge and built for growth.</a:t>
            </a:r>
          </a:p>
        </p:txBody>
      </p:sp>
      <p:pic>
        <p:nvPicPr>
          <p:cNvPr id="9" name="Picture 8">
            <a:extLst>
              <a:ext uri="{FF2B5EF4-FFF2-40B4-BE49-F238E27FC236}">
                <a16:creationId xmlns:a16="http://schemas.microsoft.com/office/drawing/2014/main" id="{FC72B155-D551-736F-7481-507A5C5EBF03}"/>
              </a:ext>
            </a:extLst>
          </p:cNvPr>
          <p:cNvPicPr>
            <a:picLocks noChangeAspect="1"/>
          </p:cNvPicPr>
          <p:nvPr/>
        </p:nvPicPr>
        <p:blipFill>
          <a:blip r:embed="rId3"/>
          <a:stretch>
            <a:fillRect/>
          </a:stretch>
        </p:blipFill>
        <p:spPr>
          <a:xfrm>
            <a:off x="2141566" y="1648756"/>
            <a:ext cx="4860867" cy="2874021"/>
          </a:xfrm>
          <a:prstGeom prst="rect">
            <a:avLst/>
          </a:prstGeom>
        </p:spPr>
      </p:pic>
    </p:spTree>
    <p:extLst>
      <p:ext uri="{BB962C8B-B14F-4D97-AF65-F5344CB8AC3E}">
        <p14:creationId xmlns:p14="http://schemas.microsoft.com/office/powerpoint/2010/main" val="236171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038600" y="923926"/>
            <a:ext cx="4648200" cy="4019550"/>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200" dirty="0"/>
              <a:t>How does Offering Bigger Challenges Multiply the intelligence of a person or team? </a:t>
            </a:r>
          </a:p>
          <a:p>
            <a:r>
              <a:rPr lang="en-US" sz="1200" dirty="0"/>
              <a:t>Review the four Multiplier Challenges.  Which challenge will help with your natural diminisher tendencies? </a:t>
            </a:r>
          </a:p>
          <a:p>
            <a:r>
              <a:rPr lang="en-US" sz="1200" dirty="0"/>
              <a:t>Where do you see opportunities to Offer Bigger Challenges with your team? </a:t>
            </a:r>
          </a:p>
          <a:p>
            <a:pPr marL="0" indent="0">
              <a:buNone/>
            </a:pPr>
            <a:r>
              <a:rPr lang="en-US" sz="1400" dirty="0"/>
              <a:t>2. </a:t>
            </a:r>
            <a:r>
              <a:rPr lang="en-US" sz="1400" b="1" dirty="0"/>
              <a:t>Discussion Questions (10 – 15 minutes) </a:t>
            </a:r>
          </a:p>
          <a:p>
            <a:r>
              <a:rPr lang="en-US" sz="1200" dirty="0"/>
              <a:t>Describe a situation when a leader created a stretch challenge or gave you a Level Up opportunity.  What was the opportunity?  How was it aligned to your natural genius?  What was the result?</a:t>
            </a:r>
          </a:p>
          <a:p>
            <a:r>
              <a:rPr lang="en-US" sz="1200" dirty="0"/>
              <a:t>Describe a time when you’ve Offered a Bigger Challenge to someone on your team.  What was the opportunity?  How did it align to their natural genius?  </a:t>
            </a:r>
          </a:p>
          <a:p>
            <a:r>
              <a:rPr lang="en-US" sz="1200" dirty="0"/>
              <a:t>What experiment will you try to Offer Bigger Challenges to your team? </a:t>
            </a:r>
          </a:p>
          <a:p>
            <a:pPr marL="0" indent="0">
              <a:buNone/>
            </a:pPr>
            <a:endParaRPr lang="en-US" sz="1400" b="1"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23</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Offer Bigger Challenges </a:t>
            </a:r>
            <a:br>
              <a:rPr lang="en-US" dirty="0"/>
            </a:br>
            <a:r>
              <a:rPr lang="en-US" sz="1600" dirty="0"/>
              <a:t>Weeks 9 &amp; 10 of OnDemand Course</a:t>
            </a:r>
            <a:br>
              <a:rPr lang="en-US" dirty="0"/>
            </a:br>
            <a:endParaRPr lang="en-US" sz="2000" dirty="0"/>
          </a:p>
        </p:txBody>
      </p:sp>
      <p:pic>
        <p:nvPicPr>
          <p:cNvPr id="14" name="Picture 13">
            <a:extLst>
              <a:ext uri="{FF2B5EF4-FFF2-40B4-BE49-F238E27FC236}">
                <a16:creationId xmlns:a16="http://schemas.microsoft.com/office/drawing/2014/main" id="{255E4732-D1A7-F1F4-1B7E-221DAF72C151}"/>
              </a:ext>
            </a:extLst>
          </p:cNvPr>
          <p:cNvPicPr>
            <a:picLocks noChangeAspect="1"/>
          </p:cNvPicPr>
          <p:nvPr/>
        </p:nvPicPr>
        <p:blipFill>
          <a:blip r:embed="rId3"/>
          <a:stretch>
            <a:fillRect/>
          </a:stretch>
        </p:blipFill>
        <p:spPr>
          <a:xfrm>
            <a:off x="771200" y="1279425"/>
            <a:ext cx="3054908" cy="3067377"/>
          </a:xfrm>
          <a:prstGeom prst="rect">
            <a:avLst/>
          </a:prstGeom>
        </p:spPr>
      </p:pic>
    </p:spTree>
    <p:extLst>
      <p:ext uri="{BB962C8B-B14F-4D97-AF65-F5344CB8AC3E}">
        <p14:creationId xmlns:p14="http://schemas.microsoft.com/office/powerpoint/2010/main" val="27541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24</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Offer Bigger Challenges </a:t>
            </a:r>
            <a:br>
              <a:rPr lang="en-US" dirty="0"/>
            </a:br>
            <a:r>
              <a:rPr lang="en-US" sz="1600" dirty="0"/>
              <a:t>Weeks 9 &amp; 10 of OnDemand Course</a:t>
            </a:r>
            <a:br>
              <a:rPr lang="en-US" dirty="0"/>
            </a:br>
            <a:endParaRPr lang="en-US" sz="2000" dirty="0"/>
          </a:p>
        </p:txBody>
      </p:sp>
      <p:pic>
        <p:nvPicPr>
          <p:cNvPr id="6" name="Picture 5">
            <a:extLst>
              <a:ext uri="{FF2B5EF4-FFF2-40B4-BE49-F238E27FC236}">
                <a16:creationId xmlns:a16="http://schemas.microsoft.com/office/drawing/2014/main" id="{46BF31D0-7819-0D78-D629-D21D8C75E8C2}"/>
              </a:ext>
            </a:extLst>
          </p:cNvPr>
          <p:cNvPicPr>
            <a:picLocks noChangeAspect="1"/>
          </p:cNvPicPr>
          <p:nvPr/>
        </p:nvPicPr>
        <p:blipFill>
          <a:blip r:embed="rId3"/>
          <a:stretch>
            <a:fillRect/>
          </a:stretch>
        </p:blipFill>
        <p:spPr>
          <a:xfrm>
            <a:off x="557571" y="1161852"/>
            <a:ext cx="1446049" cy="1417320"/>
          </a:xfrm>
          <a:prstGeom prst="rect">
            <a:avLst/>
          </a:prstGeom>
        </p:spPr>
      </p:pic>
      <p:pic>
        <p:nvPicPr>
          <p:cNvPr id="8" name="Picture 7">
            <a:extLst>
              <a:ext uri="{FF2B5EF4-FFF2-40B4-BE49-F238E27FC236}">
                <a16:creationId xmlns:a16="http://schemas.microsoft.com/office/drawing/2014/main" id="{96F1CE88-598B-BD87-ADB6-585D3C648B02}"/>
              </a:ext>
            </a:extLst>
          </p:cNvPr>
          <p:cNvPicPr>
            <a:picLocks noChangeAspect="1"/>
          </p:cNvPicPr>
          <p:nvPr/>
        </p:nvPicPr>
        <p:blipFill>
          <a:blip r:embed="rId4"/>
          <a:stretch>
            <a:fillRect/>
          </a:stretch>
        </p:blipFill>
        <p:spPr>
          <a:xfrm>
            <a:off x="581511" y="2939906"/>
            <a:ext cx="1398167" cy="1417320"/>
          </a:xfrm>
          <a:prstGeom prst="rect">
            <a:avLst/>
          </a:prstGeom>
        </p:spPr>
      </p:pic>
      <p:pic>
        <p:nvPicPr>
          <p:cNvPr id="10" name="Picture 9">
            <a:extLst>
              <a:ext uri="{FF2B5EF4-FFF2-40B4-BE49-F238E27FC236}">
                <a16:creationId xmlns:a16="http://schemas.microsoft.com/office/drawing/2014/main" id="{F1586F03-8578-324E-0F50-C32DF9F05C06}"/>
              </a:ext>
            </a:extLst>
          </p:cNvPr>
          <p:cNvPicPr>
            <a:picLocks noChangeAspect="1"/>
          </p:cNvPicPr>
          <p:nvPr/>
        </p:nvPicPr>
        <p:blipFill>
          <a:blip r:embed="rId5"/>
          <a:stretch>
            <a:fillRect/>
          </a:stretch>
        </p:blipFill>
        <p:spPr>
          <a:xfrm>
            <a:off x="4572000" y="1161852"/>
            <a:ext cx="1388591" cy="1379145"/>
          </a:xfrm>
          <a:prstGeom prst="rect">
            <a:avLst/>
          </a:prstGeom>
        </p:spPr>
      </p:pic>
      <p:pic>
        <p:nvPicPr>
          <p:cNvPr id="12" name="Picture 11">
            <a:extLst>
              <a:ext uri="{FF2B5EF4-FFF2-40B4-BE49-F238E27FC236}">
                <a16:creationId xmlns:a16="http://schemas.microsoft.com/office/drawing/2014/main" id="{61D4DDE5-D7F0-0128-B3A2-9BF019F1A4A7}"/>
              </a:ext>
            </a:extLst>
          </p:cNvPr>
          <p:cNvPicPr>
            <a:picLocks noChangeAspect="1"/>
          </p:cNvPicPr>
          <p:nvPr/>
        </p:nvPicPr>
        <p:blipFill>
          <a:blip r:embed="rId6"/>
          <a:stretch>
            <a:fillRect/>
          </a:stretch>
        </p:blipFill>
        <p:spPr>
          <a:xfrm>
            <a:off x="4572000" y="2939906"/>
            <a:ext cx="1388591" cy="1417320"/>
          </a:xfrm>
          <a:prstGeom prst="rect">
            <a:avLst/>
          </a:prstGeom>
        </p:spPr>
      </p:pic>
      <p:sp>
        <p:nvSpPr>
          <p:cNvPr id="7" name="Content Placeholder 6">
            <a:extLst>
              <a:ext uri="{FF2B5EF4-FFF2-40B4-BE49-F238E27FC236}">
                <a16:creationId xmlns:a16="http://schemas.microsoft.com/office/drawing/2014/main" id="{9B644620-78B1-DBDB-3BB2-46B18C725F83}"/>
              </a:ext>
            </a:extLst>
          </p:cNvPr>
          <p:cNvSpPr>
            <a:spLocks noGrp="1"/>
          </p:cNvSpPr>
          <p:nvPr>
            <p:ph idx="1"/>
          </p:nvPr>
        </p:nvSpPr>
        <p:spPr>
          <a:xfrm>
            <a:off x="2103991" y="1310035"/>
            <a:ext cx="2134634" cy="1200352"/>
          </a:xfrm>
        </p:spPr>
        <p:txBody>
          <a:bodyPr/>
          <a:lstStyle/>
          <a:p>
            <a:pPr marL="0" indent="0">
              <a:buNone/>
            </a:pPr>
            <a:r>
              <a:rPr lang="en-US" dirty="0"/>
              <a:t>Create a Stretch </a:t>
            </a:r>
          </a:p>
          <a:p>
            <a:pPr marL="0" indent="0">
              <a:buNone/>
            </a:pPr>
            <a:r>
              <a:rPr lang="en-US" sz="1200" dirty="0"/>
              <a:t>Help your team grow by offering them a challenge that will stretch them and achieve something significant.</a:t>
            </a:r>
          </a:p>
        </p:txBody>
      </p:sp>
      <p:sp>
        <p:nvSpPr>
          <p:cNvPr id="9" name="Content Placeholder 6">
            <a:extLst>
              <a:ext uri="{FF2B5EF4-FFF2-40B4-BE49-F238E27FC236}">
                <a16:creationId xmlns:a16="http://schemas.microsoft.com/office/drawing/2014/main" id="{7CA5F8FB-08CD-9A52-D1F0-8A9884F17C67}"/>
              </a:ext>
            </a:extLst>
          </p:cNvPr>
          <p:cNvSpPr txBox="1">
            <a:spLocks/>
          </p:cNvSpPr>
          <p:nvPr/>
        </p:nvSpPr>
        <p:spPr>
          <a:xfrm>
            <a:off x="6142591" y="1310035"/>
            <a:ext cx="2443838" cy="1200352"/>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Give 51% of the Vote </a:t>
            </a:r>
          </a:p>
          <a:p>
            <a:pPr marL="0" indent="0">
              <a:buFont typeface="Arial" panose="020B0604020202020204" pitchFamily="34" charset="0"/>
              <a:buNone/>
            </a:pPr>
            <a:r>
              <a:rPr lang="en-US" sz="1200" dirty="0"/>
              <a:t>Put someone else in charge by giving that person the majority vote.</a:t>
            </a:r>
          </a:p>
        </p:txBody>
      </p:sp>
      <p:sp>
        <p:nvSpPr>
          <p:cNvPr id="11" name="Content Placeholder 6">
            <a:extLst>
              <a:ext uri="{FF2B5EF4-FFF2-40B4-BE49-F238E27FC236}">
                <a16:creationId xmlns:a16="http://schemas.microsoft.com/office/drawing/2014/main" id="{B4EF1A9D-9A11-7D32-1CA8-4E505EC1C590}"/>
              </a:ext>
            </a:extLst>
          </p:cNvPr>
          <p:cNvSpPr txBox="1">
            <a:spLocks/>
          </p:cNvSpPr>
          <p:nvPr/>
        </p:nvSpPr>
        <p:spPr>
          <a:xfrm>
            <a:off x="2103991" y="3156874"/>
            <a:ext cx="1830078" cy="1200352"/>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Level Up </a:t>
            </a:r>
          </a:p>
          <a:p>
            <a:pPr marL="0" indent="0">
              <a:buFont typeface="Arial" panose="020B0604020202020204" pitchFamily="34" charset="0"/>
              <a:buNone/>
            </a:pPr>
            <a:r>
              <a:rPr lang="en-US" sz="1200" dirty="0"/>
              <a:t>Give someone a job that is a size too big.</a:t>
            </a:r>
          </a:p>
        </p:txBody>
      </p:sp>
      <p:sp>
        <p:nvSpPr>
          <p:cNvPr id="13" name="Content Placeholder 6">
            <a:extLst>
              <a:ext uri="{FF2B5EF4-FFF2-40B4-BE49-F238E27FC236}">
                <a16:creationId xmlns:a16="http://schemas.microsoft.com/office/drawing/2014/main" id="{865949DC-0C21-4026-4EBA-11E01B3E0A0E}"/>
              </a:ext>
            </a:extLst>
          </p:cNvPr>
          <p:cNvSpPr txBox="1">
            <a:spLocks/>
          </p:cNvSpPr>
          <p:nvPr/>
        </p:nvSpPr>
        <p:spPr>
          <a:xfrm>
            <a:off x="6142591" y="3053109"/>
            <a:ext cx="2134634" cy="1200352"/>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Give it Back </a:t>
            </a:r>
          </a:p>
          <a:p>
            <a:pPr marL="0" indent="0">
              <a:buFont typeface="Arial" panose="020B0604020202020204" pitchFamily="34" charset="0"/>
              <a:buNone/>
            </a:pPr>
            <a:r>
              <a:rPr lang="en-US" sz="1200" dirty="0"/>
              <a:t>Give ownership of a project or task back to the person who should have it rather than fixing it for them.</a:t>
            </a:r>
          </a:p>
        </p:txBody>
      </p:sp>
    </p:spTree>
    <p:extLst>
      <p:ext uri="{BB962C8B-B14F-4D97-AF65-F5344CB8AC3E}">
        <p14:creationId xmlns:p14="http://schemas.microsoft.com/office/powerpoint/2010/main" val="17017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25</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Multipliers in Action</a:t>
            </a:r>
            <a:br>
              <a:rPr lang="en-US" dirty="0"/>
            </a:br>
            <a:r>
              <a:rPr lang="en-US" sz="1600" dirty="0"/>
              <a:t>Weeks 11 &amp; 12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457200" y="1125536"/>
            <a:ext cx="7886700" cy="307777"/>
          </a:xfrm>
          <a:prstGeom prst="rect">
            <a:avLst/>
          </a:prstGeom>
          <a:noFill/>
        </p:spPr>
        <p:txBody>
          <a:bodyPr wrap="square">
            <a:spAutoFit/>
          </a:bodyPr>
          <a:lstStyle/>
          <a:p>
            <a:pPr marL="0" indent="0">
              <a:buClr>
                <a:schemeClr val="accent1"/>
              </a:buClr>
              <a:buNone/>
            </a:pPr>
            <a:r>
              <a:rPr lang="en-US" sz="1400" dirty="0"/>
              <a:t>Understand how to become an Intentional Multiplier and plan your first steps to take.</a:t>
            </a:r>
          </a:p>
        </p:txBody>
      </p:sp>
      <p:pic>
        <p:nvPicPr>
          <p:cNvPr id="2" name="LEA2062015_Multipliers_Flex_PPT_v1.0.3_HR 148.jpeg" descr="LEA2062015_Multipliers_Flex_PPT_v1.0.3_HR 148.jpeg">
            <a:extLst>
              <a:ext uri="{FF2B5EF4-FFF2-40B4-BE49-F238E27FC236}">
                <a16:creationId xmlns:a16="http://schemas.microsoft.com/office/drawing/2014/main" id="{236F0FC6-B0C9-90E9-61ED-C9D32E31C946}"/>
              </a:ext>
            </a:extLst>
          </p:cNvPr>
          <p:cNvPicPr>
            <a:picLocks noChangeAspect="1"/>
          </p:cNvPicPr>
          <p:nvPr/>
        </p:nvPicPr>
        <p:blipFill>
          <a:blip r:embed="rId3"/>
          <a:stretch>
            <a:fillRect/>
          </a:stretch>
        </p:blipFill>
        <p:spPr>
          <a:xfrm>
            <a:off x="1984190" y="1614313"/>
            <a:ext cx="5017294" cy="2823699"/>
          </a:xfrm>
          <a:prstGeom prst="rect">
            <a:avLst/>
          </a:prstGeom>
          <a:ln w="12700">
            <a:miter lim="400000"/>
          </a:ln>
        </p:spPr>
      </p:pic>
    </p:spTree>
    <p:extLst>
      <p:ext uri="{BB962C8B-B14F-4D97-AF65-F5344CB8AC3E}">
        <p14:creationId xmlns:p14="http://schemas.microsoft.com/office/powerpoint/2010/main" val="420954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219574" y="1315704"/>
            <a:ext cx="4467226" cy="3484896"/>
          </a:xfrm>
        </p:spPr>
        <p:txBody>
          <a:bodyPr/>
          <a:lstStyle/>
          <a:p>
            <a:pPr marL="0" indent="0">
              <a:buNone/>
            </a:pPr>
            <a:r>
              <a:rPr lang="en-US" sz="1400" b="1" u="sng" dirty="0">
                <a:solidFill>
                  <a:srgbClr val="FF0000"/>
                </a:solidFill>
              </a:rPr>
              <a:t>Breakouts – Groups of 3 </a:t>
            </a:r>
          </a:p>
          <a:p>
            <a:pPr marL="0" indent="0">
              <a:buNone/>
            </a:pPr>
            <a:r>
              <a:rPr lang="en-US" sz="1400" b="1" dirty="0"/>
              <a:t>Discussion Questions (10 – 15 minutes)</a:t>
            </a:r>
          </a:p>
          <a:p>
            <a:r>
              <a:rPr lang="en-US" sz="1400" dirty="0"/>
              <a:t>What is the Multiplier Mindset?  How is this different than a diminisher mindset.</a:t>
            </a:r>
          </a:p>
          <a:p>
            <a:r>
              <a:rPr lang="en-US" sz="1400" dirty="0"/>
              <a:t>Describe the Multiplier Effect. How will this be beneficial to your team? </a:t>
            </a:r>
          </a:p>
          <a:p>
            <a:r>
              <a:rPr lang="en-US" sz="1400" dirty="0"/>
              <a:t>How does Asking Better Questions help counter accidental diminishing behaviors? </a:t>
            </a:r>
          </a:p>
          <a:p>
            <a:r>
              <a:rPr lang="en-US" sz="1400" dirty="0"/>
              <a:t>Consider your Accidental Diminisher tendency.  Based on this, what Multiplier Experiment will you commit to trying, and why?</a:t>
            </a:r>
          </a:p>
          <a:p>
            <a:r>
              <a:rPr lang="en-US" sz="1400" dirty="0"/>
              <a:t>What does it take to become an Intentional Multiplier? </a:t>
            </a:r>
          </a:p>
          <a:p>
            <a:endParaRPr lang="en-US" sz="1400" dirty="0"/>
          </a:p>
          <a:p>
            <a:pPr marL="0" indent="0">
              <a:buNone/>
            </a:pPr>
            <a:endParaRPr lang="en-US" sz="1400" b="1" dirty="0"/>
          </a:p>
          <a:p>
            <a:pPr marL="0" indent="0">
              <a:buNone/>
            </a:pPr>
            <a:endParaRPr lang="en-US" sz="1400" b="1"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26</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Multipliers in Action</a:t>
            </a:r>
            <a:br>
              <a:rPr lang="en-US" dirty="0"/>
            </a:br>
            <a:r>
              <a:rPr lang="en-US" sz="1600" dirty="0"/>
              <a:t>Weeks 11 &amp; 12 of OnDemand Course</a:t>
            </a:r>
            <a:br>
              <a:rPr lang="en-US" dirty="0"/>
            </a:br>
            <a:endParaRPr lang="en-US" sz="2000" dirty="0"/>
          </a:p>
        </p:txBody>
      </p:sp>
      <p:pic>
        <p:nvPicPr>
          <p:cNvPr id="6" name="Picture 5">
            <a:extLst>
              <a:ext uri="{FF2B5EF4-FFF2-40B4-BE49-F238E27FC236}">
                <a16:creationId xmlns:a16="http://schemas.microsoft.com/office/drawing/2014/main" id="{A768AEFB-C99B-B1F5-909B-C7E883480C79}"/>
              </a:ext>
            </a:extLst>
          </p:cNvPr>
          <p:cNvPicPr>
            <a:picLocks noChangeAspect="1"/>
          </p:cNvPicPr>
          <p:nvPr/>
        </p:nvPicPr>
        <p:blipFill>
          <a:blip r:embed="rId3"/>
          <a:stretch>
            <a:fillRect/>
          </a:stretch>
        </p:blipFill>
        <p:spPr>
          <a:xfrm>
            <a:off x="371475" y="1752600"/>
            <a:ext cx="3590795" cy="1638300"/>
          </a:xfrm>
          <a:prstGeom prst="rect">
            <a:avLst/>
          </a:prstGeom>
        </p:spPr>
      </p:pic>
    </p:spTree>
    <p:extLst>
      <p:ext uri="{BB962C8B-B14F-4D97-AF65-F5344CB8AC3E}">
        <p14:creationId xmlns:p14="http://schemas.microsoft.com/office/powerpoint/2010/main" val="112899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3857624" y="1345681"/>
            <a:ext cx="4829176" cy="3245369"/>
          </a:xfrm>
        </p:spPr>
        <p:txBody>
          <a:bodyPr/>
          <a:lstStyle/>
          <a:p>
            <a:pPr marL="0" indent="0">
              <a:buNone/>
            </a:pPr>
            <a:r>
              <a:rPr lang="en-US" sz="1400" b="1" dirty="0"/>
              <a:t>Create an action plan:</a:t>
            </a:r>
          </a:p>
          <a:p>
            <a:r>
              <a:rPr lang="en-US" sz="1400" dirty="0"/>
              <a:t>What action steps will you take to become an </a:t>
            </a:r>
            <a:br>
              <a:rPr lang="en-US" sz="1400" dirty="0"/>
            </a:br>
            <a:r>
              <a:rPr lang="en-US" sz="1400" dirty="0"/>
              <a:t>Intentional Multiplier? </a:t>
            </a:r>
          </a:p>
          <a:p>
            <a:r>
              <a:rPr lang="en-US" sz="1400" dirty="0"/>
              <a:t>Which Multiplier Shift will you use to create a space where we all feel valued and able to contribute our best?</a:t>
            </a:r>
          </a:p>
          <a:p>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How will you do it?  Be specific.</a:t>
            </a:r>
            <a:br>
              <a:rPr lang="en-US" sz="1400" kern="0" noProof="0" dirty="0">
                <a:solidFill>
                  <a:sysClr val="windowText" lastClr="000000"/>
                </a:solidFill>
                <a:latin typeface="Helvetica Neue LT Pro" panose="020B0604020202020204" pitchFamily="34" charset="77"/>
                <a:sym typeface="Helvetica Neue"/>
              </a:rPr>
            </a:br>
            <a:r>
              <a:rPr lang="en-US" sz="1400" b="1" kern="0" dirty="0">
                <a:solidFill>
                  <a:sysClr val="windowText" lastClr="000000"/>
                </a:solidFill>
                <a:latin typeface="Helvetica Neue LT Pro" panose="020B0604020202020204" pitchFamily="34" charset="77"/>
                <a:sym typeface="Helvetica Neue"/>
              </a:rPr>
              <a:t>Example</a:t>
            </a:r>
            <a:r>
              <a:rPr lang="en-US" sz="1400" kern="0" dirty="0">
                <a:solidFill>
                  <a:sysClr val="windowText" lastClr="000000"/>
                </a:solidFill>
                <a:latin typeface="Helvetica Neue LT Pro" panose="020B0604020202020204" pitchFamily="34" charset="77"/>
                <a:sym typeface="Helvetica Neue"/>
              </a:rPr>
              <a:t> – I will create a stretch challenge for my team. </a:t>
            </a:r>
            <a:endParaRPr kumimoji="0" lang="en-US" sz="11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endParaRPr>
          </a:p>
          <a:p>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What support will you need?</a:t>
            </a:r>
          </a:p>
          <a:p>
            <a:r>
              <a:rPr lang="en-US" sz="1400" kern="0" dirty="0">
                <a:solidFill>
                  <a:sysClr val="windowText" lastClr="000000"/>
                </a:solidFill>
                <a:latin typeface="Helvetica Neue LT Pro" panose="020B0604020202020204" pitchFamily="34" charset="77"/>
                <a:sym typeface="Helvetica Neue"/>
              </a:rPr>
              <a:t>Share with an accountability partner.</a:t>
            </a:r>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 </a:t>
            </a:r>
          </a:p>
          <a:p>
            <a:endParaRPr lang="en-US" sz="1400" dirty="0"/>
          </a:p>
          <a:p>
            <a:pPr marL="0" indent="0">
              <a:buNone/>
            </a:pPr>
            <a:r>
              <a:rPr lang="en-US" sz="1400" dirty="0"/>
              <a:t>If you are a manager, what will you put into practice</a:t>
            </a:r>
            <a:r>
              <a:rPr lang="en-US" sz="1400" b="1" dirty="0"/>
              <a:t> today </a:t>
            </a:r>
            <a:r>
              <a:rPr lang="en-US" sz="1400" dirty="0"/>
              <a:t>to ignite the full intelligence of those on your team?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27</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650947"/>
          </a:xfrm>
        </p:spPr>
        <p:txBody>
          <a:bodyPr/>
          <a:lstStyle/>
          <a:p>
            <a:r>
              <a:rPr lang="en-US" dirty="0"/>
              <a:t>Multiplier Action Plan </a:t>
            </a:r>
            <a:br>
              <a:rPr lang="en-US" dirty="0"/>
            </a:br>
            <a:endParaRPr lang="en-US" sz="2000" dirty="0"/>
          </a:p>
        </p:txBody>
      </p:sp>
      <p:pic>
        <p:nvPicPr>
          <p:cNvPr id="6" name="Picture 5">
            <a:extLst>
              <a:ext uri="{FF2B5EF4-FFF2-40B4-BE49-F238E27FC236}">
                <a16:creationId xmlns:a16="http://schemas.microsoft.com/office/drawing/2014/main" id="{7FF432F3-33F3-241B-D7ED-63042D5F08B4}"/>
              </a:ext>
            </a:extLst>
          </p:cNvPr>
          <p:cNvPicPr>
            <a:picLocks noChangeAspect="1"/>
          </p:cNvPicPr>
          <p:nvPr/>
        </p:nvPicPr>
        <p:blipFill>
          <a:blip r:embed="rId3"/>
          <a:stretch>
            <a:fillRect/>
          </a:stretch>
        </p:blipFill>
        <p:spPr>
          <a:xfrm>
            <a:off x="1040300" y="1345681"/>
            <a:ext cx="2093425" cy="2686050"/>
          </a:xfrm>
          <a:prstGeom prst="rect">
            <a:avLst/>
          </a:prstGeom>
        </p:spPr>
      </p:pic>
    </p:spTree>
    <p:extLst>
      <p:ext uri="{BB962C8B-B14F-4D97-AF65-F5344CB8AC3E}">
        <p14:creationId xmlns:p14="http://schemas.microsoft.com/office/powerpoint/2010/main" val="273352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CA205-12DA-905C-8F3A-78D4C734AA96}"/>
              </a:ext>
            </a:extLst>
          </p:cNvPr>
          <p:cNvSpPr>
            <a:spLocks noGrp="1"/>
          </p:cNvSpPr>
          <p:nvPr>
            <p:ph type="sldNum" sz="quarter" idx="11"/>
          </p:nvPr>
        </p:nvSpPr>
        <p:spPr/>
        <p:txBody>
          <a:bodyPr/>
          <a:lstStyle/>
          <a:p>
            <a:fld id="{51C557F5-C807-6C4C-A9D5-F8000D407BA5}" type="slidenum">
              <a:rPr lang="en-US" smtClean="0"/>
              <a:pPr/>
              <a:t>28</a:t>
            </a:fld>
            <a:endParaRPr lang="en-US"/>
          </a:p>
        </p:txBody>
      </p:sp>
      <p:pic>
        <p:nvPicPr>
          <p:cNvPr id="5" name="Picture 4">
            <a:extLst>
              <a:ext uri="{FF2B5EF4-FFF2-40B4-BE49-F238E27FC236}">
                <a16:creationId xmlns:a16="http://schemas.microsoft.com/office/drawing/2014/main" id="{F99916E9-33AB-0473-5E43-C28851AA3883}"/>
              </a:ext>
            </a:extLst>
          </p:cNvPr>
          <p:cNvPicPr>
            <a:picLocks noChangeAspect="1"/>
          </p:cNvPicPr>
          <p:nvPr/>
        </p:nvPicPr>
        <p:blipFill>
          <a:blip r:embed="rId3"/>
          <a:stretch>
            <a:fillRect/>
          </a:stretch>
        </p:blipFill>
        <p:spPr>
          <a:xfrm>
            <a:off x="0" y="933450"/>
            <a:ext cx="9144000" cy="3476625"/>
          </a:xfrm>
          <a:prstGeom prst="rect">
            <a:avLst/>
          </a:prstGeom>
        </p:spPr>
      </p:pic>
    </p:spTree>
    <p:extLst>
      <p:ext uri="{BB962C8B-B14F-4D97-AF65-F5344CB8AC3E}">
        <p14:creationId xmlns:p14="http://schemas.microsoft.com/office/powerpoint/2010/main" val="121973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29</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301978" y="336846"/>
            <a:ext cx="7382934" cy="332399"/>
          </a:xfrm>
        </p:spPr>
        <p:txBody>
          <a:bodyPr/>
          <a:lstStyle/>
          <a:p>
            <a:r>
              <a:rPr lang="en-US" sz="2400" dirty="0">
                <a:latin typeface="Times New Roman"/>
                <a:cs typeface="Times New Roman"/>
              </a:rPr>
              <a:t>What’s Next? Track Alternative Usage</a:t>
            </a:r>
            <a:r>
              <a:rPr lang="en-US" sz="2400" dirty="0">
                <a:latin typeface="Tiempos Fine Light"/>
                <a:cs typeface="Times New Roman"/>
              </a:rPr>
              <a:t> </a:t>
            </a:r>
            <a:endParaRPr lang="en-US" sz="2400"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7966CD65-7BEC-8348-06D8-F90E73FA7BB4}"/>
              </a:ext>
            </a:extLst>
          </p:cNvPr>
          <p:cNvSpPr txBox="1"/>
          <p:nvPr/>
        </p:nvSpPr>
        <p:spPr>
          <a:xfrm>
            <a:off x="373944" y="740833"/>
            <a:ext cx="7083777" cy="477054"/>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IMPORTANT! Tracking Alternative Usage</a:t>
            </a:r>
            <a:endParaRPr lang="en-US" b="1">
              <a:ea typeface="Calibri"/>
              <a:cs typeface="Calibri"/>
            </a:endParaRPr>
          </a:p>
          <a:p>
            <a:r>
              <a:rPr lang="en-US" sz="1100" dirty="0"/>
              <a:t>Once you are done with the Flipped Classroom, you will need to make sure you are tracking usage for the VHA contract. </a:t>
            </a:r>
            <a:endParaRPr lang="en-US" sz="1100" dirty="0">
              <a:ea typeface="Calibri"/>
              <a:cs typeface="Calibri"/>
            </a:endParaRPr>
          </a:p>
        </p:txBody>
      </p:sp>
      <p:sp>
        <p:nvSpPr>
          <p:cNvPr id="8" name="Content Placeholder 2">
            <a:extLst>
              <a:ext uri="{FF2B5EF4-FFF2-40B4-BE49-F238E27FC236}">
                <a16:creationId xmlns:a16="http://schemas.microsoft.com/office/drawing/2014/main" id="{14DB1AF7-703B-4DD3-607C-92CBA46139F5}"/>
              </a:ext>
            </a:extLst>
          </p:cNvPr>
          <p:cNvSpPr>
            <a:spLocks noGrp="1"/>
          </p:cNvSpPr>
          <p:nvPr>
            <p:ph idx="1"/>
          </p:nvPr>
        </p:nvSpPr>
        <p:spPr>
          <a:xfrm>
            <a:off x="323144" y="1453668"/>
            <a:ext cx="4236699" cy="2692005"/>
          </a:xfrm>
        </p:spPr>
        <p:txBody>
          <a:bodyPr/>
          <a:lstStyle/>
          <a:p>
            <a:pPr marL="7620" indent="0">
              <a:lnSpc>
                <a:spcPct val="100000"/>
              </a:lnSpc>
              <a:spcBef>
                <a:spcPts val="0"/>
              </a:spcBef>
              <a:spcAft>
                <a:spcPts val="225"/>
              </a:spcAft>
              <a:buNone/>
            </a:pPr>
            <a:r>
              <a:rPr lang="en-US" sz="1200" b="1" dirty="0">
                <a:latin typeface="Arial"/>
                <a:cs typeface="Arial"/>
              </a:rPr>
              <a:t>What qualifies as Alternative Usage? </a:t>
            </a:r>
            <a:endParaRPr lang="en-US" sz="1200" b="1" dirty="0"/>
          </a:p>
          <a:p>
            <a:pPr marL="7620" indent="0">
              <a:lnSpc>
                <a:spcPct val="100000"/>
              </a:lnSpc>
              <a:spcBef>
                <a:spcPts val="0"/>
              </a:spcBef>
              <a:spcAft>
                <a:spcPts val="225"/>
              </a:spcAft>
              <a:buNone/>
            </a:pPr>
            <a:r>
              <a:rPr lang="en-US" sz="1200" dirty="0">
                <a:latin typeface="Arial"/>
                <a:cs typeface="Arial"/>
              </a:rPr>
              <a:t>Below are a few examples of the types of usage we need your help tracking! </a:t>
            </a:r>
          </a:p>
          <a:p>
            <a:pPr marL="261620" lvl="1" indent="-130810">
              <a:lnSpc>
                <a:spcPct val="100000"/>
              </a:lnSpc>
              <a:spcBef>
                <a:spcPts val="0"/>
              </a:spcBef>
              <a:spcAft>
                <a:spcPts val="225"/>
              </a:spcAft>
            </a:pPr>
            <a:r>
              <a:rPr lang="en-US" sz="1200" dirty="0">
                <a:solidFill>
                  <a:schemeClr val="accent1"/>
                </a:solidFill>
                <a:latin typeface="Arial"/>
                <a:cs typeface="Arial"/>
              </a:rPr>
              <a:t>Instructor Led </a:t>
            </a:r>
            <a:r>
              <a:rPr lang="en-US" sz="1200" dirty="0">
                <a:latin typeface="Arial"/>
                <a:cs typeface="Arial"/>
              </a:rPr>
              <a:t>(In-person or Online) - Full or portions of courses. If you track in TMS, no need to double report. </a:t>
            </a:r>
          </a:p>
          <a:p>
            <a:pPr marL="261620" lvl="1" indent="-130810">
              <a:lnSpc>
                <a:spcPct val="100000"/>
              </a:lnSpc>
              <a:spcBef>
                <a:spcPts val="0"/>
              </a:spcBef>
              <a:spcAft>
                <a:spcPts val="225"/>
              </a:spcAft>
            </a:pPr>
            <a:r>
              <a:rPr lang="en-US" sz="1200" dirty="0">
                <a:latin typeface="Arial"/>
                <a:cs typeface="Arial"/>
              </a:rPr>
              <a:t>Facilitator Certification Completion of any FranklinCovey Course</a:t>
            </a:r>
            <a:endParaRPr lang="en-US" sz="1200" dirty="0"/>
          </a:p>
          <a:p>
            <a:pPr marL="261620" lvl="1" indent="-130810">
              <a:lnSpc>
                <a:spcPct val="100000"/>
              </a:lnSpc>
              <a:spcBef>
                <a:spcPts val="0"/>
              </a:spcBef>
              <a:spcAft>
                <a:spcPts val="225"/>
              </a:spcAft>
            </a:pPr>
            <a:r>
              <a:rPr lang="en-US" sz="1200" dirty="0">
                <a:latin typeface="Arial"/>
                <a:cs typeface="Arial"/>
              </a:rPr>
              <a:t>If you share </a:t>
            </a:r>
            <a:r>
              <a:rPr lang="en-US" sz="1200" dirty="0">
                <a:solidFill>
                  <a:schemeClr val="accent1"/>
                </a:solidFill>
                <a:latin typeface="Arial"/>
                <a:cs typeface="Arial"/>
              </a:rPr>
              <a:t>ANY</a:t>
            </a:r>
            <a:r>
              <a:rPr lang="en-US" sz="1200" dirty="0">
                <a:latin typeface="Arial"/>
                <a:cs typeface="Arial"/>
              </a:rPr>
              <a:t> content from FranklinCovey (Articles, videos, tools, etc.) during any of the below forums, please let us know:</a:t>
            </a:r>
            <a:endParaRPr lang="en-US" sz="1200" dirty="0"/>
          </a:p>
          <a:p>
            <a:pPr marL="604520" lvl="2">
              <a:lnSpc>
                <a:spcPct val="100000"/>
              </a:lnSpc>
              <a:spcBef>
                <a:spcPts val="0"/>
              </a:spcBef>
              <a:spcAft>
                <a:spcPts val="225"/>
              </a:spcAft>
            </a:pPr>
            <a:r>
              <a:rPr lang="en-US" sz="1050" dirty="0">
                <a:latin typeface="Arial"/>
                <a:cs typeface="Arial"/>
              </a:rPr>
              <a:t>Lunch and Learns</a:t>
            </a:r>
            <a:endParaRPr lang="en-US" sz="1050" dirty="0"/>
          </a:p>
          <a:p>
            <a:pPr marL="604520" lvl="2">
              <a:lnSpc>
                <a:spcPct val="100000"/>
              </a:lnSpc>
              <a:spcBef>
                <a:spcPts val="0"/>
              </a:spcBef>
              <a:spcAft>
                <a:spcPts val="225"/>
              </a:spcAft>
            </a:pPr>
            <a:r>
              <a:rPr lang="en-US" sz="1050" dirty="0">
                <a:latin typeface="Arial"/>
                <a:cs typeface="Arial"/>
              </a:rPr>
              <a:t>Flipped Classrooms</a:t>
            </a:r>
          </a:p>
          <a:p>
            <a:pPr marL="604520" lvl="2">
              <a:lnSpc>
                <a:spcPct val="100000"/>
              </a:lnSpc>
              <a:spcBef>
                <a:spcPts val="0"/>
              </a:spcBef>
              <a:spcAft>
                <a:spcPts val="225"/>
              </a:spcAft>
            </a:pPr>
            <a:r>
              <a:rPr lang="en-US" sz="1050" dirty="0">
                <a:latin typeface="Arial"/>
                <a:cs typeface="Arial"/>
              </a:rPr>
              <a:t>Town Halls</a:t>
            </a:r>
          </a:p>
          <a:p>
            <a:pPr marL="604520" lvl="2">
              <a:lnSpc>
                <a:spcPct val="100000"/>
              </a:lnSpc>
              <a:spcBef>
                <a:spcPts val="0"/>
              </a:spcBef>
              <a:spcAft>
                <a:spcPts val="225"/>
              </a:spcAft>
            </a:pPr>
            <a:r>
              <a:rPr lang="en-US" sz="1050" dirty="0">
                <a:latin typeface="Arial"/>
                <a:cs typeface="Arial"/>
              </a:rPr>
              <a:t>Newsletters</a:t>
            </a:r>
            <a:endParaRPr lang="en-US" sz="1050" dirty="0"/>
          </a:p>
          <a:p>
            <a:pPr marL="604520" lvl="2">
              <a:lnSpc>
                <a:spcPct val="100000"/>
              </a:lnSpc>
              <a:spcBef>
                <a:spcPts val="0"/>
              </a:spcBef>
              <a:spcAft>
                <a:spcPts val="225"/>
              </a:spcAft>
            </a:pPr>
            <a:r>
              <a:rPr lang="en-US" sz="1050" dirty="0">
                <a:latin typeface="Arial"/>
                <a:cs typeface="Arial"/>
              </a:rPr>
              <a:t>Sent via email, MS Teams and other platforms</a:t>
            </a:r>
            <a:endParaRPr lang="en-US" sz="1050" dirty="0"/>
          </a:p>
          <a:p>
            <a:pPr marL="604520" lvl="2">
              <a:lnSpc>
                <a:spcPct val="100000"/>
              </a:lnSpc>
              <a:spcBef>
                <a:spcPts val="0"/>
              </a:spcBef>
              <a:spcAft>
                <a:spcPts val="225"/>
              </a:spcAft>
            </a:pPr>
            <a:r>
              <a:rPr lang="en-US" sz="1050" dirty="0">
                <a:latin typeface="Arial"/>
                <a:cs typeface="Arial"/>
              </a:rPr>
              <a:t>Posted in digital platform</a:t>
            </a:r>
            <a:endParaRPr lang="en-US" sz="1050" dirty="0"/>
          </a:p>
          <a:p>
            <a:pPr marL="261620" lvl="1" indent="-130810">
              <a:buNone/>
            </a:pPr>
            <a:endParaRPr lang="en-US" sz="1125" dirty="0"/>
          </a:p>
          <a:p>
            <a:pPr marL="261620" lvl="1" indent="-130810"/>
            <a:endParaRPr lang="en-US" sz="1125" dirty="0"/>
          </a:p>
          <a:p>
            <a:pPr marL="261620" lvl="1" indent="-130810"/>
            <a:endParaRPr lang="en-US" sz="1125" dirty="0"/>
          </a:p>
          <a:p>
            <a:pPr marL="261620" lvl="1" indent="-130810"/>
            <a:endParaRPr lang="en-US" sz="1125" dirty="0"/>
          </a:p>
          <a:p>
            <a:pPr marL="261620" indent="-130810"/>
            <a:endParaRPr lang="en-US" sz="1125" dirty="0"/>
          </a:p>
        </p:txBody>
      </p:sp>
      <p:sp>
        <p:nvSpPr>
          <p:cNvPr id="10" name="Rectangle: Rounded Corners 9">
            <a:extLst>
              <a:ext uri="{FF2B5EF4-FFF2-40B4-BE49-F238E27FC236}">
                <a16:creationId xmlns:a16="http://schemas.microsoft.com/office/drawing/2014/main" id="{C48BDA46-8BC0-F456-BFB6-7B871CD536DF}"/>
              </a:ext>
            </a:extLst>
          </p:cNvPr>
          <p:cNvSpPr/>
          <p:nvPr/>
        </p:nvSpPr>
        <p:spPr>
          <a:xfrm>
            <a:off x="4630038" y="1648441"/>
            <a:ext cx="4430948" cy="2762419"/>
          </a:xfrm>
          <a:prstGeom prst="roundRect">
            <a:avLst>
              <a:gd name="adj" fmla="val 4838"/>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2" name="TextBox 11">
            <a:extLst>
              <a:ext uri="{FF2B5EF4-FFF2-40B4-BE49-F238E27FC236}">
                <a16:creationId xmlns:a16="http://schemas.microsoft.com/office/drawing/2014/main" id="{8672CA06-9A73-4E2C-FD36-482EFE9F0B74}"/>
              </a:ext>
            </a:extLst>
          </p:cNvPr>
          <p:cNvSpPr txBox="1"/>
          <p:nvPr/>
        </p:nvSpPr>
        <p:spPr>
          <a:xfrm>
            <a:off x="4926765" y="1958523"/>
            <a:ext cx="3828631" cy="2146742"/>
          </a:xfrm>
          <a:prstGeom prst="rect">
            <a:avLst/>
          </a:prstGeom>
          <a:noFill/>
        </p:spPr>
        <p:txBody>
          <a:bodyPr wrap="square" lIns="68580" tIns="34290" rIns="68580" bIns="34290" rtlCol="0" anchor="t">
            <a:spAutoFit/>
          </a:bodyPr>
          <a:lstStyle/>
          <a:p>
            <a:r>
              <a:rPr lang="en-US" sz="1125" b="1">
                <a:latin typeface="Arial"/>
                <a:cs typeface="Arial"/>
              </a:rPr>
              <a:t>How to track Alternative Usage: </a:t>
            </a:r>
            <a:endParaRPr lang="en-US" sz="1125" b="1">
              <a:latin typeface="Arial" panose="020B0604020202020204" pitchFamily="34" charset="0"/>
              <a:cs typeface="Arial" panose="020B0604020202020204" pitchFamily="34" charset="0"/>
            </a:endParaRPr>
          </a:p>
          <a:p>
            <a:r>
              <a:rPr lang="en-US" sz="1125">
                <a:latin typeface="Arial"/>
                <a:cs typeface="Arial"/>
              </a:rPr>
              <a:t>Any time you identify Alternative Usage within your facility, please let us know so we can award usage to your facility. </a:t>
            </a:r>
            <a:endParaRPr lang="en-US" sz="1125">
              <a:latin typeface="Arial" panose="020B0604020202020204" pitchFamily="34" charset="0"/>
              <a:cs typeface="Arial" panose="020B0604020202020204" pitchFamily="34" charset="0"/>
            </a:endParaRPr>
          </a:p>
          <a:p>
            <a:endParaRPr lang="en-US" sz="1125">
              <a:latin typeface="Arial" panose="020B0604020202020204" pitchFamily="34" charset="0"/>
              <a:cs typeface="Arial" panose="020B0604020202020204" pitchFamily="34" charset="0"/>
            </a:endParaRPr>
          </a:p>
          <a:p>
            <a:pPr marL="285274" lvl="1" indent="-285274">
              <a:buFont typeface="Arial" panose="020B0604020202020204" pitchFamily="34" charset="0"/>
              <a:buChar char="•"/>
            </a:pPr>
            <a:r>
              <a:rPr lang="en-US" sz="1125">
                <a:latin typeface="Arial"/>
                <a:cs typeface="Arial"/>
              </a:rPr>
              <a:t>Complete the simple survey </a:t>
            </a:r>
            <a:r>
              <a:rPr lang="en-US" sz="1125">
                <a:latin typeface="Arial"/>
                <a:cs typeface="Arial"/>
                <a:hlinkClick r:id="rId3"/>
              </a:rPr>
              <a:t>here.</a:t>
            </a:r>
            <a:endParaRPr lang="en-US" sz="1125">
              <a:latin typeface="Arial" panose="020B0604020202020204" pitchFamily="34" charset="0"/>
              <a:cs typeface="Arial" panose="020B0604020202020204" pitchFamily="34" charset="0"/>
            </a:endParaRPr>
          </a:p>
          <a:p>
            <a:pPr marL="628174" lvl="2" indent="-285274">
              <a:buFont typeface="Arial" panose="020B0604020202020204" pitchFamily="34" charset="0"/>
              <a:buChar char="•"/>
            </a:pPr>
            <a:r>
              <a:rPr lang="en-US" sz="1125">
                <a:latin typeface="Arial"/>
                <a:cs typeface="Arial"/>
              </a:rPr>
              <a:t>Approximately when was the content delivered?</a:t>
            </a:r>
          </a:p>
          <a:p>
            <a:pPr marL="628174" lvl="2" indent="-285274">
              <a:buFont typeface="Arial,Sans-Serif" panose="020B0604020202020204" pitchFamily="34" charset="0"/>
              <a:buChar char="•"/>
            </a:pPr>
            <a:r>
              <a:rPr lang="en-US" sz="1125">
                <a:latin typeface="Arial"/>
                <a:cs typeface="Arial"/>
              </a:rPr>
              <a:t>How many VHA Employees participated in the training?</a:t>
            </a:r>
          </a:p>
          <a:p>
            <a:pPr marL="628174" lvl="2" indent="-285274">
              <a:buFont typeface="Arial" panose="020B0604020202020204" pitchFamily="34" charset="0"/>
              <a:buChar char="•"/>
            </a:pPr>
            <a:r>
              <a:rPr lang="en-US" sz="1125">
                <a:latin typeface="Arial"/>
                <a:cs typeface="Arial"/>
              </a:rPr>
              <a:t>What and how did you share the information? </a:t>
            </a:r>
          </a:p>
          <a:p>
            <a:pPr marL="285274" lvl="1" indent="-285274">
              <a:buFont typeface="Arial" panose="020B0604020202020204" pitchFamily="34" charset="0"/>
              <a:buChar char="•"/>
            </a:pPr>
            <a:r>
              <a:rPr lang="en-US" sz="1125">
                <a:latin typeface="Arial"/>
                <a:cs typeface="Arial"/>
              </a:rPr>
              <a:t>Please reach out to </a:t>
            </a:r>
            <a:r>
              <a:rPr lang="en-US" sz="1125">
                <a:latin typeface="Arial"/>
                <a:cs typeface="Arial"/>
                <a:hlinkClick r:id="rId4"/>
              </a:rPr>
              <a:t>VACare@FranklinCovey.com</a:t>
            </a:r>
            <a:r>
              <a:rPr lang="en-US" sz="1125">
                <a:latin typeface="Arial"/>
                <a:cs typeface="Arial"/>
              </a:rPr>
              <a:t> if you have any questions  </a:t>
            </a:r>
            <a:endParaRPr lang="en-US"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53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3</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Preparation</a:t>
            </a:r>
          </a:p>
        </p:txBody>
      </p:sp>
    </p:spTree>
    <p:extLst>
      <p:ext uri="{BB962C8B-B14F-4D97-AF65-F5344CB8AC3E}">
        <p14:creationId xmlns:p14="http://schemas.microsoft.com/office/powerpoint/2010/main" val="42012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218DFCE-8D67-8FC0-1C9D-92513DF8B4FC}"/>
              </a:ext>
            </a:extLst>
          </p:cNvPr>
          <p:cNvGraphicFramePr>
            <a:graphicFrameLocks noGrp="1"/>
          </p:cNvGraphicFramePr>
          <p:nvPr>
            <p:ph idx="1"/>
            <p:extLst>
              <p:ext uri="{D42A27DB-BD31-4B8C-83A1-F6EECF244321}">
                <p14:modId xmlns:p14="http://schemas.microsoft.com/office/powerpoint/2010/main" val="4100037290"/>
              </p:ext>
            </p:extLst>
          </p:nvPr>
        </p:nvGraphicFramePr>
        <p:xfrm>
          <a:off x="457200" y="1149350"/>
          <a:ext cx="7881938"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4</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4162"/>
            <a:ext cx="8229600" cy="332399"/>
          </a:xfrm>
        </p:spPr>
        <p:txBody>
          <a:bodyPr/>
          <a:lstStyle/>
          <a:p>
            <a:r>
              <a:rPr lang="en-US" sz="2400" dirty="0"/>
              <a:t>End-to-End Impact Platform Flipped Class Process  </a:t>
            </a:r>
          </a:p>
        </p:txBody>
      </p:sp>
    </p:spTree>
    <p:extLst>
      <p:ext uri="{BB962C8B-B14F-4D97-AF65-F5344CB8AC3E}">
        <p14:creationId xmlns:p14="http://schemas.microsoft.com/office/powerpoint/2010/main" val="64895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65CFD-AE48-6B44-E006-6F3119EFCCD1}"/>
              </a:ext>
            </a:extLst>
          </p:cNvPr>
          <p:cNvSpPr/>
          <p:nvPr/>
        </p:nvSpPr>
        <p:spPr>
          <a:xfrm>
            <a:off x="3045542" y="2559741"/>
            <a:ext cx="1356852" cy="1311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BFB4CDF-C5BD-7BE7-C04C-07D86816AA5A}"/>
              </a:ext>
            </a:extLst>
          </p:cNvPr>
          <p:cNvSpPr>
            <a:spLocks noGrp="1"/>
          </p:cNvSpPr>
          <p:nvPr>
            <p:ph type="sldNum" sz="quarter" idx="11"/>
          </p:nvPr>
        </p:nvSpPr>
        <p:spPr/>
        <p:txBody>
          <a:bodyPr/>
          <a:lstStyle/>
          <a:p>
            <a:fld id="{00000000-1234-1234-1234-123412341234}" type="slidenum">
              <a:rPr lang="en-US" smtClean="0"/>
              <a:pPr/>
              <a:t>5</a:t>
            </a:fld>
            <a:endParaRPr lang="en-US"/>
          </a:p>
        </p:txBody>
      </p:sp>
      <p:sp>
        <p:nvSpPr>
          <p:cNvPr id="79" name="Text Placeholder 78">
            <a:extLst>
              <a:ext uri="{FF2B5EF4-FFF2-40B4-BE49-F238E27FC236}">
                <a16:creationId xmlns:a16="http://schemas.microsoft.com/office/drawing/2014/main" id="{8221BDD4-3549-3721-1920-B1508FA06A06}"/>
              </a:ext>
            </a:extLst>
          </p:cNvPr>
          <p:cNvSpPr>
            <a:spLocks noGrp="1"/>
          </p:cNvSpPr>
          <p:nvPr>
            <p:ph type="body" sz="quarter" idx="17"/>
          </p:nvPr>
        </p:nvSpPr>
        <p:spPr/>
        <p:txBody>
          <a:bodyPr/>
          <a:lstStyle/>
          <a:p>
            <a:r>
              <a:rPr lang="en-US"/>
              <a:t>1</a:t>
            </a:r>
          </a:p>
        </p:txBody>
      </p:sp>
      <p:sp>
        <p:nvSpPr>
          <p:cNvPr id="5" name="Text Placeholder 4">
            <a:extLst>
              <a:ext uri="{FF2B5EF4-FFF2-40B4-BE49-F238E27FC236}">
                <a16:creationId xmlns:a16="http://schemas.microsoft.com/office/drawing/2014/main" id="{43F93723-C8F4-4537-76A3-BC68AC7CFF21}"/>
              </a:ext>
            </a:extLst>
          </p:cNvPr>
          <p:cNvSpPr>
            <a:spLocks noGrp="1"/>
          </p:cNvSpPr>
          <p:nvPr>
            <p:ph type="body" sz="quarter" idx="18"/>
          </p:nvPr>
        </p:nvSpPr>
        <p:spPr/>
        <p:txBody>
          <a:bodyPr/>
          <a:lstStyle/>
          <a:p>
            <a:r>
              <a:rPr lang="en-US"/>
              <a:t>Leaders redirect their diminishing tendencies and allow teams to accelerate performance, for greater impact.  </a:t>
            </a:r>
          </a:p>
          <a:p>
            <a:r>
              <a:rPr lang="en-US"/>
              <a:t>Employees are focused on the right problems and opportunities to accelerate progress and find the best solutions. </a:t>
            </a:r>
          </a:p>
          <a:p>
            <a:r>
              <a:rPr lang="en-US"/>
              <a:t>People’s natural aptitudes at work are unlocked, rekindling energy and enthusiasm for stronger team results. </a:t>
            </a:r>
          </a:p>
          <a:p>
            <a:r>
              <a:rPr lang="en-US"/>
              <a:t>Team members are stretched to grow, innovate, and share bold thinking.  </a:t>
            </a:r>
            <a:br>
              <a:rPr lang="en-US"/>
            </a:br>
            <a:endParaRPr lang="en-US"/>
          </a:p>
          <a:p>
            <a:endParaRPr lang="en-US"/>
          </a:p>
          <a:p>
            <a:endParaRPr lang="en-US"/>
          </a:p>
        </p:txBody>
      </p:sp>
      <p:sp>
        <p:nvSpPr>
          <p:cNvPr id="7" name="Text Placeholder 6">
            <a:extLst>
              <a:ext uri="{FF2B5EF4-FFF2-40B4-BE49-F238E27FC236}">
                <a16:creationId xmlns:a16="http://schemas.microsoft.com/office/drawing/2014/main" id="{22725722-3027-F952-EEF2-A1C8A785B01E}"/>
              </a:ext>
            </a:extLst>
          </p:cNvPr>
          <p:cNvSpPr>
            <a:spLocks noGrp="1"/>
          </p:cNvSpPr>
          <p:nvPr>
            <p:ph type="body" sz="quarter" idx="19"/>
          </p:nvPr>
        </p:nvSpPr>
        <p:spPr/>
        <p:txBody>
          <a:bodyPr/>
          <a:lstStyle/>
          <a:p>
            <a:r>
              <a:rPr lang="en-US"/>
              <a:t>Outcomes</a:t>
            </a:r>
          </a:p>
        </p:txBody>
      </p:sp>
      <p:sp>
        <p:nvSpPr>
          <p:cNvPr id="80" name="Text Placeholder 79">
            <a:extLst>
              <a:ext uri="{FF2B5EF4-FFF2-40B4-BE49-F238E27FC236}">
                <a16:creationId xmlns:a16="http://schemas.microsoft.com/office/drawing/2014/main" id="{79CF07E6-8A52-3CD1-3FC8-E37917268E66}"/>
              </a:ext>
            </a:extLst>
          </p:cNvPr>
          <p:cNvSpPr>
            <a:spLocks noGrp="1"/>
          </p:cNvSpPr>
          <p:nvPr>
            <p:ph type="body" sz="quarter" idx="20"/>
          </p:nvPr>
        </p:nvSpPr>
        <p:spPr/>
        <p:txBody>
          <a:bodyPr/>
          <a:lstStyle/>
          <a:p>
            <a:r>
              <a:rPr lang="en-US"/>
              <a:t>2</a:t>
            </a:r>
          </a:p>
        </p:txBody>
      </p:sp>
      <p:sp>
        <p:nvSpPr>
          <p:cNvPr id="9" name="Text Placeholder 18">
            <a:extLst>
              <a:ext uri="{FF2B5EF4-FFF2-40B4-BE49-F238E27FC236}">
                <a16:creationId xmlns:a16="http://schemas.microsoft.com/office/drawing/2014/main" id="{6ED90084-0796-5542-ED2C-5F7FA0C1C5F5}"/>
              </a:ext>
            </a:extLst>
          </p:cNvPr>
          <p:cNvSpPr>
            <a:spLocks noGrp="1"/>
          </p:cNvSpPr>
          <p:nvPr>
            <p:ph type="body" sz="quarter" idx="21"/>
          </p:nvPr>
        </p:nvSpPr>
        <p:spPr/>
        <p:txBody>
          <a:bodyPr/>
          <a:lstStyle/>
          <a:p>
            <a:r>
              <a:rPr lang="en-US" sz="900" dirty="0">
                <a:solidFill>
                  <a:srgbClr val="143746"/>
                </a:solidFill>
                <a:highlight>
                  <a:srgbClr val="FFFF00"/>
                </a:highlight>
              </a:rPr>
              <a:t>DATE RANGE 12 WEEKS</a:t>
            </a:r>
          </a:p>
          <a:p>
            <a:pPr marL="171450" indent="-171450">
              <a:buFont typeface="Arial" panose="020B0604020202020204" pitchFamily="34" charset="0"/>
              <a:buChar char="•"/>
            </a:pPr>
            <a:r>
              <a:rPr lang="en-US" sz="900" dirty="0">
                <a:solidFill>
                  <a:srgbClr val="143746"/>
                </a:solidFill>
              </a:rPr>
              <a:t>Weekly Automated assignments: 30-minutes</a:t>
            </a:r>
          </a:p>
          <a:p>
            <a:pPr marL="171450" indent="-171450">
              <a:buFont typeface="Arial" panose="020B0604020202020204" pitchFamily="34" charset="0"/>
              <a:buChar char="•"/>
            </a:pPr>
            <a:r>
              <a:rPr lang="en-US" sz="900" dirty="0">
                <a:solidFill>
                  <a:srgbClr val="143746"/>
                </a:solidFill>
              </a:rPr>
              <a:t>Bi-weekly live debrief sessions: 1-hour </a:t>
            </a:r>
          </a:p>
          <a:p>
            <a:endParaRPr lang="en-US" dirty="0"/>
          </a:p>
        </p:txBody>
      </p:sp>
      <p:sp>
        <p:nvSpPr>
          <p:cNvPr id="77" name="Text Placeholder 76">
            <a:extLst>
              <a:ext uri="{FF2B5EF4-FFF2-40B4-BE49-F238E27FC236}">
                <a16:creationId xmlns:a16="http://schemas.microsoft.com/office/drawing/2014/main" id="{8F040FC0-2ABE-8275-2781-8A70E2D71DA1}"/>
              </a:ext>
            </a:extLst>
          </p:cNvPr>
          <p:cNvSpPr>
            <a:spLocks noGrp="1"/>
          </p:cNvSpPr>
          <p:nvPr>
            <p:ph type="body" sz="quarter" idx="22"/>
          </p:nvPr>
        </p:nvSpPr>
        <p:spPr>
          <a:xfrm>
            <a:off x="3454488" y="1580844"/>
            <a:ext cx="2979218" cy="285750"/>
          </a:xfrm>
        </p:spPr>
        <p:txBody>
          <a:bodyPr/>
          <a:lstStyle/>
          <a:p>
            <a:r>
              <a:rPr lang="en-US" dirty="0"/>
              <a:t>Schedule and Commitment </a:t>
            </a:r>
          </a:p>
        </p:txBody>
      </p:sp>
      <p:sp>
        <p:nvSpPr>
          <p:cNvPr id="81" name="Text Placeholder 80">
            <a:extLst>
              <a:ext uri="{FF2B5EF4-FFF2-40B4-BE49-F238E27FC236}">
                <a16:creationId xmlns:a16="http://schemas.microsoft.com/office/drawing/2014/main" id="{8AF7235D-880B-10E3-D176-C0225572CBD4}"/>
              </a:ext>
            </a:extLst>
          </p:cNvPr>
          <p:cNvSpPr>
            <a:spLocks noGrp="1"/>
          </p:cNvSpPr>
          <p:nvPr>
            <p:ph type="body" sz="quarter" idx="23"/>
          </p:nvPr>
        </p:nvSpPr>
        <p:spPr>
          <a:xfrm>
            <a:off x="6044685" y="1468441"/>
            <a:ext cx="308715" cy="347595"/>
          </a:xfrm>
        </p:spPr>
        <p:txBody>
          <a:bodyPr/>
          <a:lstStyle/>
          <a:p>
            <a:r>
              <a:rPr lang="en-US"/>
              <a:t>3</a:t>
            </a:r>
          </a:p>
        </p:txBody>
      </p:sp>
      <p:sp>
        <p:nvSpPr>
          <p:cNvPr id="65" name="Text Placeholder 64">
            <a:extLst>
              <a:ext uri="{FF2B5EF4-FFF2-40B4-BE49-F238E27FC236}">
                <a16:creationId xmlns:a16="http://schemas.microsoft.com/office/drawing/2014/main" id="{81B8562B-B7F8-DF89-05A8-65B545BCBD98}"/>
              </a:ext>
            </a:extLst>
          </p:cNvPr>
          <p:cNvSpPr>
            <a:spLocks noGrp="1"/>
          </p:cNvSpPr>
          <p:nvPr>
            <p:ph type="body" sz="quarter" idx="24"/>
          </p:nvPr>
        </p:nvSpPr>
        <p:spPr>
          <a:xfrm>
            <a:off x="6006445" y="1911038"/>
            <a:ext cx="2648523" cy="648703"/>
          </a:xfrm>
        </p:spPr>
        <p:txBody>
          <a:bodyPr/>
          <a:lstStyle/>
          <a:p>
            <a:pPr marL="128587" lvl="1" indent="0">
              <a:buNone/>
            </a:pPr>
            <a:r>
              <a:rPr lang="en-US" dirty="0">
                <a:hlinkClick r:id="rId3"/>
              </a:rPr>
              <a:t>Multipliers: How the Best Leaders Ignite Everyone's Intelligence</a:t>
            </a:r>
            <a:endParaRPr lang="en-US" dirty="0"/>
          </a:p>
          <a:p>
            <a:endParaRPr lang="en-US" dirty="0"/>
          </a:p>
          <a:p>
            <a:endParaRPr lang="en-US" dirty="0"/>
          </a:p>
          <a:p>
            <a:endParaRPr lang="en-US" dirty="0"/>
          </a:p>
        </p:txBody>
      </p:sp>
      <p:sp>
        <p:nvSpPr>
          <p:cNvPr id="66" name="Text Placeholder 65">
            <a:extLst>
              <a:ext uri="{FF2B5EF4-FFF2-40B4-BE49-F238E27FC236}">
                <a16:creationId xmlns:a16="http://schemas.microsoft.com/office/drawing/2014/main" id="{78F17FCF-C72D-1AC9-A6FF-BCA896A8A8C9}"/>
              </a:ext>
            </a:extLst>
          </p:cNvPr>
          <p:cNvSpPr>
            <a:spLocks noGrp="1"/>
          </p:cNvSpPr>
          <p:nvPr>
            <p:ph type="body" sz="quarter" idx="25"/>
          </p:nvPr>
        </p:nvSpPr>
        <p:spPr>
          <a:xfrm>
            <a:off x="6287796" y="1525478"/>
            <a:ext cx="1898444" cy="285750"/>
          </a:xfrm>
        </p:spPr>
        <p:txBody>
          <a:bodyPr/>
          <a:lstStyle/>
          <a:p>
            <a:r>
              <a:rPr lang="en-US" dirty="0"/>
              <a:t>Course Link</a:t>
            </a:r>
          </a:p>
        </p:txBody>
      </p:sp>
      <p:sp>
        <p:nvSpPr>
          <p:cNvPr id="30" name="Text Placeholder 29">
            <a:extLst>
              <a:ext uri="{FF2B5EF4-FFF2-40B4-BE49-F238E27FC236}">
                <a16:creationId xmlns:a16="http://schemas.microsoft.com/office/drawing/2014/main" id="{62151D17-3D80-6A3E-4A7F-53538A88A53C}"/>
              </a:ext>
            </a:extLst>
          </p:cNvPr>
          <p:cNvSpPr>
            <a:spLocks noGrp="1"/>
          </p:cNvSpPr>
          <p:nvPr>
            <p:ph type="body" sz="quarter" idx="26"/>
          </p:nvPr>
        </p:nvSpPr>
        <p:spPr/>
        <p:txBody>
          <a:bodyPr/>
          <a:lstStyle/>
          <a:p>
            <a:r>
              <a:rPr lang="en-US"/>
              <a:t>Leaders can’t afford to waste talent. They need people to innovate, to solve problems, to deliver results—and to be excited and engaged as they do so. Introducing Multipliers: How the Best Leaders Ignite Everyone’s Intelligence. In her research, leadership expert Liz Wiseman made a crucial discovery: There’s far more intelligence and energy inside organizations than we realize. Leaders are key to unlocking these capabilities.</a:t>
            </a:r>
          </a:p>
        </p:txBody>
      </p:sp>
      <p:sp>
        <p:nvSpPr>
          <p:cNvPr id="3" name="Title 2">
            <a:extLst>
              <a:ext uri="{FF2B5EF4-FFF2-40B4-BE49-F238E27FC236}">
                <a16:creationId xmlns:a16="http://schemas.microsoft.com/office/drawing/2014/main" id="{499425CC-AFF7-E574-C159-72A68F2E1AF1}"/>
              </a:ext>
            </a:extLst>
          </p:cNvPr>
          <p:cNvSpPr>
            <a:spLocks noGrp="1"/>
          </p:cNvSpPr>
          <p:nvPr>
            <p:ph type="title"/>
          </p:nvPr>
        </p:nvSpPr>
        <p:spPr/>
        <p:txBody>
          <a:bodyPr/>
          <a:lstStyle/>
          <a:p>
            <a:r>
              <a:rPr lang="en-US"/>
              <a:t>Multipliers</a:t>
            </a:r>
            <a:r>
              <a:rPr lang="en-US" baseline="30000"/>
              <a:t>®</a:t>
            </a:r>
            <a:r>
              <a:rPr lang="en-US"/>
              <a:t>: How the Best Leaders Ignite Everyone’s Intelligence</a:t>
            </a:r>
          </a:p>
        </p:txBody>
      </p:sp>
      <p:pic>
        <p:nvPicPr>
          <p:cNvPr id="12" name="LEA2062758_Multipliers_F2F_PPT_v1.0.1_HR 14.jpeg" descr="LEA2062758_Multipliers_F2F_PPT_v1.0.1_HR 14.jpeg">
            <a:extLst>
              <a:ext uri="{FF2B5EF4-FFF2-40B4-BE49-F238E27FC236}">
                <a16:creationId xmlns:a16="http://schemas.microsoft.com/office/drawing/2014/main" id="{741AA1A4-BC7C-457B-585C-AA4528D55164}"/>
              </a:ext>
            </a:extLst>
          </p:cNvPr>
          <p:cNvPicPr>
            <a:picLocks noChangeAspect="1"/>
          </p:cNvPicPr>
          <p:nvPr/>
        </p:nvPicPr>
        <p:blipFill rotWithShape="1">
          <a:blip r:embed="rId4"/>
          <a:srcRect t="7759" b="9472"/>
          <a:stretch/>
        </p:blipFill>
        <p:spPr>
          <a:xfrm>
            <a:off x="3911924" y="2592786"/>
            <a:ext cx="4036383" cy="1880189"/>
          </a:xfrm>
          <a:prstGeom prst="rect">
            <a:avLst/>
          </a:prstGeom>
          <a:ln w="12700">
            <a:miter lim="400000"/>
          </a:ln>
        </p:spPr>
      </p:pic>
      <p:pic>
        <p:nvPicPr>
          <p:cNvPr id="4" name="Picture 3" descr="A picture containing text&#10;&#10;Description automatically generated">
            <a:extLst>
              <a:ext uri="{FF2B5EF4-FFF2-40B4-BE49-F238E27FC236}">
                <a16:creationId xmlns:a16="http://schemas.microsoft.com/office/drawing/2014/main" id="{403D28E0-0D85-4D33-1148-071A64CEB84A}"/>
              </a:ext>
            </a:extLst>
          </p:cNvPr>
          <p:cNvPicPr>
            <a:picLocks noChangeAspect="1"/>
          </p:cNvPicPr>
          <p:nvPr/>
        </p:nvPicPr>
        <p:blipFill>
          <a:blip r:embed="rId5"/>
          <a:stretch>
            <a:fillRect/>
          </a:stretch>
        </p:blipFill>
        <p:spPr>
          <a:xfrm>
            <a:off x="8201025" y="371475"/>
            <a:ext cx="485775" cy="485775"/>
          </a:xfrm>
          <a:prstGeom prst="rect">
            <a:avLst/>
          </a:prstGeom>
        </p:spPr>
      </p:pic>
      <p:cxnSp>
        <p:nvCxnSpPr>
          <p:cNvPr id="20" name="Straight Connector 19">
            <a:extLst>
              <a:ext uri="{FF2B5EF4-FFF2-40B4-BE49-F238E27FC236}">
                <a16:creationId xmlns:a16="http://schemas.microsoft.com/office/drawing/2014/main" id="{7BE57489-84B7-9A6B-E1BB-90B3FCE05A73}"/>
              </a:ext>
            </a:extLst>
          </p:cNvPr>
          <p:cNvCxnSpPr/>
          <p:nvPr/>
        </p:nvCxnSpPr>
        <p:spPr>
          <a:xfrm>
            <a:off x="6044685" y="1833350"/>
            <a:ext cx="221441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1262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000" dirty="0">
                <a:latin typeface="+mn-lt"/>
              </a:rPr>
              <a:t>Hello Leaders, </a:t>
            </a:r>
          </a:p>
          <a:p>
            <a:pPr marL="0" indent="0">
              <a:buNone/>
            </a:pPr>
            <a:r>
              <a:rPr lang="en-US" sz="1000" dirty="0">
                <a:effectLst/>
                <a:latin typeface="+mn-lt"/>
                <a:ea typeface="Calibri" panose="020F0502020204030204" pitchFamily="34" charset="0"/>
              </a:rPr>
              <a:t>We are excited to share that we’ve invested in a relationship </a:t>
            </a:r>
            <a:r>
              <a:rPr lang="en-US" sz="1000" u="sng" dirty="0" err="1">
                <a:solidFill>
                  <a:srgbClr val="0000FF"/>
                </a:solidFill>
                <a:effectLst/>
                <a:latin typeface="+mn-lt"/>
                <a:ea typeface="Calibri" panose="020F0502020204030204" pitchFamily="34" charset="0"/>
                <a:hlinkClick r:id="rId3"/>
              </a:rPr>
              <a:t>FranklinCovey</a:t>
            </a:r>
            <a:r>
              <a:rPr lang="en-US" sz="1000" dirty="0">
                <a:effectLst/>
                <a:latin typeface="+mn-lt"/>
                <a:ea typeface="Calibri" panose="020F0502020204030204" pitchFamily="34" charset="0"/>
              </a:rPr>
              <a:t>  to support your development! </a:t>
            </a:r>
            <a:r>
              <a:rPr lang="en-US" sz="1000" dirty="0" err="1">
                <a:effectLst/>
                <a:latin typeface="+mn-lt"/>
                <a:ea typeface="Calibri" panose="020F0502020204030204" pitchFamily="34" charset="0"/>
              </a:rPr>
              <a:t>FranklinCovey</a:t>
            </a:r>
            <a:r>
              <a:rPr lang="en-US" sz="1000" dirty="0">
                <a:effectLst/>
                <a:latin typeface="+mn-lt"/>
                <a:ea typeface="Calibri" panose="020F0502020204030204" pitchFamily="34" charset="0"/>
              </a:rPr>
              <a:t> is a leader in impacting the four areas that matter most to our long-term success:  leadership, individual effectiveness, culture, and achieving strategic goals.  </a:t>
            </a:r>
          </a:p>
          <a:p>
            <a:pPr marL="0" indent="0">
              <a:buNone/>
            </a:pPr>
            <a:r>
              <a:rPr lang="en-US" sz="1000" dirty="0">
                <a:effectLst/>
                <a:latin typeface="+mn-lt"/>
                <a:ea typeface="Calibri" panose="020F0502020204030204" pitchFamily="34" charset="0"/>
              </a:rPr>
              <a:t>You’ve been assigned </a:t>
            </a:r>
            <a:r>
              <a:rPr lang="en-US" sz="1000" dirty="0">
                <a:effectLst/>
                <a:latin typeface="+mn-lt"/>
                <a:ea typeface="Calibri" panose="020F0502020204030204" pitchFamily="34" charset="0"/>
                <a:hlinkClick r:id="rId4"/>
              </a:rPr>
              <a:t>Multipliers: How the Best Leaders Ignite Everyone’s Intelligence </a:t>
            </a:r>
            <a:r>
              <a:rPr lang="en-US" sz="1000" dirty="0">
                <a:latin typeface="+mn-lt"/>
              </a:rPr>
              <a:t>OnDemand course in their Impact Platform. You will learn to: </a:t>
            </a:r>
          </a:p>
          <a:p>
            <a:pPr marL="214313" indent="-214313" fontAlgn="base"/>
            <a:r>
              <a:rPr lang="en-US" sz="1000" dirty="0">
                <a:latin typeface="+mn-lt"/>
              </a:rPr>
              <a:t>Drive growth by accessing people’s full intelligence.</a:t>
            </a:r>
          </a:p>
          <a:p>
            <a:pPr marL="214313" indent="-214313" fontAlgn="base"/>
            <a:r>
              <a:rPr lang="en-US" sz="1000" dirty="0">
                <a:latin typeface="+mn-lt"/>
              </a:rPr>
              <a:t>Innovate by encouraging new and bold thinking.</a:t>
            </a:r>
          </a:p>
          <a:p>
            <a:pPr marL="214313" indent="-214313" fontAlgn="base"/>
            <a:r>
              <a:rPr lang="en-US" sz="1000" dirty="0">
                <a:latin typeface="+mn-lt"/>
              </a:rPr>
              <a:t>Rekindle people’s energy and enthusiasm.</a:t>
            </a:r>
          </a:p>
          <a:p>
            <a:pPr marL="214313" indent="-214313" fontAlgn="base"/>
            <a:r>
              <a:rPr lang="en-US" sz="1000" dirty="0">
                <a:latin typeface="+mn-lt"/>
              </a:rPr>
              <a:t>Access and use the untapped capabilities on your team.</a:t>
            </a:r>
          </a:p>
          <a:p>
            <a:pPr marL="0" indent="0" fontAlgn="base">
              <a:buNone/>
            </a:pPr>
            <a:r>
              <a:rPr lang="en-US" sz="1000" dirty="0">
                <a:effectLst/>
                <a:latin typeface="+mn-lt"/>
                <a:ea typeface="Calibri" panose="020F0502020204030204" pitchFamily="34" charset="0"/>
              </a:rPr>
              <a:t>This 12-week course consists of engaging content, application challenges and educational articles.  The time commitment is only 30-minutes a week for OnDemand completion and 1-hour every two weeks to attend a live debrief session.  Please prioritize this investment in yourself! </a:t>
            </a:r>
            <a:r>
              <a:rPr lang="en-US" sz="1000" dirty="0">
                <a:effectLst/>
                <a:highlight>
                  <a:srgbClr val="FFFF00"/>
                </a:highlight>
                <a:latin typeface="+mn-lt"/>
                <a:ea typeface="Calibri" panose="020F0502020204030204" pitchFamily="34" charset="0"/>
              </a:rPr>
              <a:t>(If </a:t>
            </a:r>
            <a:r>
              <a:rPr lang="en-US" sz="1000" dirty="0">
                <a:highlight>
                  <a:srgbClr val="FFFF00"/>
                </a:highlight>
                <a:latin typeface="+mn-lt"/>
                <a:ea typeface="Calibri" panose="020F0502020204030204" pitchFamily="34" charset="0"/>
              </a:rPr>
              <a:t>relevant, i</a:t>
            </a:r>
            <a:r>
              <a:rPr lang="en-US" sz="1000" dirty="0">
                <a:effectLst/>
                <a:highlight>
                  <a:srgbClr val="FFFF00"/>
                </a:highlight>
                <a:latin typeface="+mn-lt"/>
                <a:ea typeface="Calibri" panose="020F0502020204030204" pitchFamily="34" charset="0"/>
              </a:rPr>
              <a:t>nclude language on the Capstone Presentation here). </a:t>
            </a:r>
          </a:p>
          <a:p>
            <a:pPr marL="0" indent="0">
              <a:buNone/>
            </a:pPr>
            <a:endParaRPr lang="en-US" sz="1000" dirty="0">
              <a:latin typeface="+mn-lt"/>
            </a:endParaRPr>
          </a:p>
          <a:p>
            <a:pPr marL="0" marR="0" indent="0">
              <a:spcBef>
                <a:spcPts val="0"/>
              </a:spcBef>
              <a:spcAft>
                <a:spcPts val="0"/>
              </a:spcAft>
              <a:buNone/>
            </a:pPr>
            <a:r>
              <a:rPr lang="en-US" sz="1000" dirty="0">
                <a:effectLst/>
                <a:latin typeface="+mn-lt"/>
                <a:ea typeface="Calibri" panose="020F0502020204030204" pitchFamily="34" charset="0"/>
              </a:rPr>
              <a:t>To access the </a:t>
            </a:r>
            <a:r>
              <a:rPr lang="en-US" sz="1000" u="sng" dirty="0">
                <a:solidFill>
                  <a:srgbClr val="0563C1"/>
                </a:solidFill>
                <a:effectLst/>
                <a:latin typeface="+mn-lt"/>
                <a:ea typeface="Calibri" panose="020F0502020204030204" pitchFamily="34" charset="0"/>
                <a:hlinkClick r:id="rId5"/>
              </a:rPr>
              <a:t>Impact Platform</a:t>
            </a:r>
            <a:r>
              <a:rPr lang="en-US" sz="1000" dirty="0">
                <a:effectLst/>
                <a:latin typeface="+mn-lt"/>
                <a:ea typeface="Calibri" panose="020F0502020204030204" pitchFamily="34" charset="0"/>
              </a:rPr>
              <a:t>, you should have received an email from </a:t>
            </a:r>
            <a:r>
              <a:rPr lang="en-US" sz="1000" u="sng" dirty="0">
                <a:solidFill>
                  <a:srgbClr val="0563C1"/>
                </a:solidFill>
                <a:effectLst/>
                <a:latin typeface="+mn-lt"/>
                <a:ea typeface="Calibri" panose="020F0502020204030204" pitchFamily="34" charset="0"/>
                <a:hlinkClick r:id="rId6"/>
              </a:rPr>
              <a:t>learning@app.franklincovey.com</a:t>
            </a:r>
            <a:r>
              <a:rPr lang="en-US" sz="1000" dirty="0">
                <a:effectLst/>
                <a:latin typeface="+mn-lt"/>
                <a:ea typeface="Calibri" panose="020F0502020204030204" pitchFamily="34" charset="0"/>
              </a:rPr>
              <a:t> alerting you that you’ve been assigned to the course.   Please login and follow the prompts to activate your account and then bookmark the site as a favorite in your browser for easy access in the future.  If you have trouble please refer </a:t>
            </a:r>
            <a:r>
              <a:rPr lang="en-US" sz="1000" u="sng" dirty="0">
                <a:solidFill>
                  <a:srgbClr val="0563C1"/>
                </a:solidFill>
                <a:effectLst/>
                <a:latin typeface="+mn-lt"/>
                <a:ea typeface="Calibri" panose="020F0502020204030204" pitchFamily="34" charset="0"/>
                <a:hlinkClick r:id="rId7"/>
              </a:rPr>
              <a:t>here</a:t>
            </a:r>
            <a:r>
              <a:rPr lang="en-US" sz="1000" dirty="0">
                <a:effectLst/>
                <a:latin typeface="+mn-lt"/>
                <a:ea typeface="Calibri" panose="020F0502020204030204" pitchFamily="34" charset="0"/>
              </a:rPr>
              <a:t> or send me a note.  </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Please reach out with any questions.</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Thank you for your engagement and participation!</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6</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Participant Email </a:t>
            </a:r>
            <a:br>
              <a:rPr lang="en-US" dirty="0"/>
            </a:br>
            <a:r>
              <a:rPr lang="en-US" sz="1600" dirty="0"/>
              <a:t>Send directly after course is assigned in the Impact Platform</a:t>
            </a:r>
          </a:p>
        </p:txBody>
      </p:sp>
    </p:spTree>
    <p:extLst>
      <p:ext uri="{BB962C8B-B14F-4D97-AF65-F5344CB8AC3E}">
        <p14:creationId xmlns:p14="http://schemas.microsoft.com/office/powerpoint/2010/main" val="252895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457200" y="1259697"/>
            <a:ext cx="7881395" cy="3153155"/>
          </a:xfrm>
        </p:spPr>
        <p:txBody>
          <a:bodyPr/>
          <a:lstStyle/>
          <a:p>
            <a:pPr marL="0" indent="0">
              <a:buNone/>
            </a:pPr>
            <a:r>
              <a:rPr lang="en-US" sz="1000" b="1" dirty="0">
                <a:latin typeface="+mn-lt"/>
              </a:rPr>
              <a:t>Purpose/Benefits: </a:t>
            </a:r>
          </a:p>
          <a:p>
            <a:r>
              <a:rPr lang="en-US" sz="1000" dirty="0">
                <a:latin typeface="+mn-lt"/>
              </a:rPr>
              <a:t>Participants share their key takeaways and how they will apply the new tools they’ve learned to their work</a:t>
            </a:r>
          </a:p>
          <a:p>
            <a:r>
              <a:rPr lang="en-US" sz="1000" dirty="0">
                <a:latin typeface="+mn-lt"/>
              </a:rPr>
              <a:t>Instills deeper engagement and commitment to learning the tools and changing behavior</a:t>
            </a:r>
          </a:p>
          <a:p>
            <a:r>
              <a:rPr lang="en-US" sz="1000" dirty="0">
                <a:latin typeface="+mn-lt"/>
              </a:rPr>
              <a:t>Participants gain exposure with leadership and celebrate their commitment to development</a:t>
            </a:r>
          </a:p>
          <a:p>
            <a:r>
              <a:rPr lang="en-US" sz="1000" dirty="0">
                <a:latin typeface="+mn-lt"/>
              </a:rPr>
              <a:t>Generate interest from other leaders/departments  to participant in a future course</a:t>
            </a:r>
          </a:p>
          <a:p>
            <a:pPr marL="0" indent="0">
              <a:buNone/>
            </a:pPr>
            <a:r>
              <a:rPr lang="en-US" sz="1000" b="1" dirty="0">
                <a:effectLst/>
                <a:latin typeface="+mn-lt"/>
                <a:ea typeface="Calibri" panose="020F0502020204030204" pitchFamily="34" charset="0"/>
              </a:rPr>
              <a:t>Timing: </a:t>
            </a:r>
          </a:p>
          <a:p>
            <a:r>
              <a:rPr lang="en-US" sz="1000" dirty="0">
                <a:latin typeface="+mn-lt"/>
                <a:ea typeface="Calibri" panose="020F0502020204030204" pitchFamily="34" charset="0"/>
              </a:rPr>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r>
              <a:rPr lang="en-US" sz="1000" dirty="0">
                <a:latin typeface="+mn-lt"/>
                <a:ea typeface="Calibri" panose="020F0502020204030204" pitchFamily="34" charset="0"/>
              </a:rPr>
              <a:t>Presentations should only be about 7-10 minutes. </a:t>
            </a:r>
            <a:endParaRPr lang="en-US" sz="1000" dirty="0">
              <a:effectLst/>
              <a:latin typeface="+mn-lt"/>
              <a:ea typeface="Calibri" panose="020F0502020204030204" pitchFamily="34" charset="0"/>
            </a:endParaRPr>
          </a:p>
          <a:p>
            <a:pPr marL="0" indent="0">
              <a:buNone/>
            </a:pPr>
            <a:r>
              <a:rPr lang="en-US" sz="1000" b="1" dirty="0">
                <a:latin typeface="+mn-lt"/>
                <a:ea typeface="Calibri" panose="020F0502020204030204" pitchFamily="34" charset="0"/>
              </a:rPr>
              <a:t>Instructions: </a:t>
            </a:r>
          </a:p>
          <a:p>
            <a:pPr rtl="0"/>
            <a:r>
              <a:rPr lang="en-US" sz="1000" dirty="0">
                <a:latin typeface="+mn-lt"/>
              </a:rPr>
              <a:t>Choose the Multiplier shift that was the most impactful to you</a:t>
            </a:r>
          </a:p>
          <a:p>
            <a:pPr rtl="0"/>
            <a:r>
              <a:rPr lang="en-US" sz="1000" dirty="0">
                <a:latin typeface="+mn-lt"/>
              </a:rPr>
              <a:t>Share how you’ve applied learnings with your team</a:t>
            </a:r>
          </a:p>
          <a:p>
            <a:pPr rtl="0"/>
            <a:r>
              <a:rPr lang="en-US" sz="1000" dirty="0">
                <a:latin typeface="+mn-lt"/>
              </a:rPr>
              <a:t>Describe the impact from applying the tools on your team</a:t>
            </a:r>
            <a:endParaRPr lang="en-US" sz="1000" b="1" dirty="0">
              <a:latin typeface="+mn-lt"/>
            </a:endParaRPr>
          </a:p>
          <a:p>
            <a:pPr rtl="0"/>
            <a:r>
              <a:rPr lang="en-US" sz="1000" dirty="0">
                <a:latin typeface="+mn-lt"/>
              </a:rPr>
              <a:t>Discuss any benefits these tools have to the entire organization </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7</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0735"/>
            <a:ext cx="8229600" cy="817147"/>
          </a:xfrm>
        </p:spPr>
        <p:txBody>
          <a:bodyPr/>
          <a:lstStyle/>
          <a:p>
            <a:r>
              <a:rPr lang="en-US" dirty="0"/>
              <a:t>Capstone Presentation - Optional</a:t>
            </a:r>
            <a:br>
              <a:rPr lang="en-US" dirty="0"/>
            </a:br>
            <a:r>
              <a:rPr lang="en-US" sz="1600" dirty="0"/>
              <a:t>Participants present to leadership after the course is complete </a:t>
            </a:r>
            <a:br>
              <a:rPr lang="en-US" dirty="0"/>
            </a:br>
            <a:endParaRPr lang="en-US" sz="1600" dirty="0"/>
          </a:p>
        </p:txBody>
      </p:sp>
    </p:spTree>
    <p:extLst>
      <p:ext uri="{BB962C8B-B14F-4D97-AF65-F5344CB8AC3E}">
        <p14:creationId xmlns:p14="http://schemas.microsoft.com/office/powerpoint/2010/main" val="229826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8</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Discussion Sessions</a:t>
            </a:r>
          </a:p>
        </p:txBody>
      </p:sp>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9</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The Multiplier Effect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6" name="Picture 5">
            <a:extLst>
              <a:ext uri="{FF2B5EF4-FFF2-40B4-BE49-F238E27FC236}">
                <a16:creationId xmlns:a16="http://schemas.microsoft.com/office/drawing/2014/main" id="{96486C63-FFF8-F0EB-4F08-B3149BC1E322}"/>
              </a:ext>
            </a:extLst>
          </p:cNvPr>
          <p:cNvPicPr>
            <a:picLocks noChangeAspect="1"/>
          </p:cNvPicPr>
          <p:nvPr/>
        </p:nvPicPr>
        <p:blipFill>
          <a:blip r:embed="rId3"/>
          <a:stretch>
            <a:fillRect/>
          </a:stretch>
        </p:blipFill>
        <p:spPr>
          <a:xfrm>
            <a:off x="1224115" y="1142213"/>
            <a:ext cx="6592529" cy="3437178"/>
          </a:xfrm>
          <a:prstGeom prst="rect">
            <a:avLst/>
          </a:prstGeom>
        </p:spPr>
      </p:pic>
    </p:spTree>
    <p:extLst>
      <p:ext uri="{BB962C8B-B14F-4D97-AF65-F5344CB8AC3E}">
        <p14:creationId xmlns:p14="http://schemas.microsoft.com/office/powerpoint/2010/main" val="454673432"/>
      </p:ext>
    </p:extLst>
  </p:cSld>
  <p:clrMapOvr>
    <a:masterClrMapping/>
  </p:clrMapOvr>
</p:sld>
</file>

<file path=ppt/theme/theme1.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C50BAF57CE5C4F85FA705FEAC643A0" ma:contentTypeVersion="5" ma:contentTypeDescription="Create a new document." ma:contentTypeScope="" ma:versionID="1d49905c29a4cc0dbcdbcce9f01c4376">
  <xsd:schema xmlns:xsd="http://www.w3.org/2001/XMLSchema" xmlns:xs="http://www.w3.org/2001/XMLSchema" xmlns:p="http://schemas.microsoft.com/office/2006/metadata/properties" xmlns:ns2="e58438a1-81ab-4747-ad9a-77c43e84c7f8" xmlns:ns3="bf191f00-627b-423c-9f11-5dd424d9d49d" targetNamespace="http://schemas.microsoft.com/office/2006/metadata/properties" ma:root="true" ma:fieldsID="d7aa65541ac51621a4032bfb8f5ee0b1" ns2:_="" ns3:_="">
    <xsd:import namespace="e58438a1-81ab-4747-ad9a-77c43e84c7f8"/>
    <xsd:import namespace="bf191f00-627b-423c-9f11-5dd424d9d4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438a1-81ab-4747-ad9a-77c43e84c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1f00-627b-423c-9f11-5dd424d9d4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1172A2-A829-4260-B6E6-07FC06FE4517}">
  <ds:schemaRefs>
    <ds:schemaRef ds:uri="http://schemas.microsoft.com/office/2006/documentManagement/types"/>
    <ds:schemaRef ds:uri="http://schemas.microsoft.com/office/2006/metadata/properties"/>
    <ds:schemaRef ds:uri="bd601eb8-31f0-4418-bf89-e885979e72f9"/>
    <ds:schemaRef ds:uri="http://schemas.openxmlformats.org/package/2006/metadata/core-properties"/>
    <ds:schemaRef ds:uri="http://purl.org/dc/dcmitype/"/>
    <ds:schemaRef ds:uri="b90fc357-6dde-4db9-ab02-ffb00de62bbc"/>
    <ds:schemaRef ds:uri="http://purl.org/dc/elements/1.1/"/>
    <ds:schemaRef ds:uri="http://schemas.microsoft.com/office/infopath/2007/PartnerControls"/>
    <ds:schemaRef ds:uri="http://www.w3.org/XML/1998/namespace"/>
    <ds:schemaRef ds:uri="http://purl.org/dc/terms/"/>
    <ds:schemaRef ds:uri="f7ed3e87-6186-4039-acbc-78cab5ad9ba2"/>
    <ds:schemaRef ds:uri="a024779c-3f96-4afb-9df3-5aba050c4c08"/>
  </ds:schemaRefs>
</ds:datastoreItem>
</file>

<file path=customXml/itemProps2.xml><?xml version="1.0" encoding="utf-8"?>
<ds:datastoreItem xmlns:ds="http://schemas.openxmlformats.org/officeDocument/2006/customXml" ds:itemID="{6292827D-E741-4B75-90D6-EF31F1A2E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438a1-81ab-4747-ad9a-77c43e84c7f8"/>
    <ds:schemaRef ds:uri="bf191f00-627b-423c-9f11-5dd424d9d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E1D8A-7E1D-47D3-A521-243C46770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39599</TotalTime>
  <Words>4862</Words>
  <Application>Microsoft Office PowerPoint</Application>
  <PresentationFormat>On-screen Show (16:9)</PresentationFormat>
  <Paragraphs>319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Primary Master</vt:lpstr>
      <vt:lpstr>Greatness Starts Here. </vt:lpstr>
      <vt:lpstr>What is The Flipped Classroom approach?</vt:lpstr>
      <vt:lpstr>PowerPoint Presentation</vt:lpstr>
      <vt:lpstr>End-to-End Impact Platform Flipped Class Process  </vt:lpstr>
      <vt:lpstr>Multipliers®: How the Best Leaders Ignite Everyone’s Intelligence</vt:lpstr>
      <vt:lpstr>Participant Email  Send directly after course is assigned in the Impact Platform</vt:lpstr>
      <vt:lpstr>Capstone Presentation - Optional Participants present to leadership after the course is complete  </vt:lpstr>
      <vt:lpstr>PowerPoint Presentation</vt:lpstr>
      <vt:lpstr>The Multiplier Effect  Weeks 1 &amp; 2 of OnDemand Course </vt:lpstr>
      <vt:lpstr>PowerPoint Presentation</vt:lpstr>
      <vt:lpstr>The Multiplier Effect  Weeks 1 &amp; 2 of OnDemand Course </vt:lpstr>
      <vt:lpstr>The Multiplier Effect  Weeks 1 &amp; 2 of OnDemand Course </vt:lpstr>
      <vt:lpstr>The Multiplier Effect Weeks 1 &amp; 2 of OnDemand Course </vt:lpstr>
      <vt:lpstr>The Multiplier Effect – Accidental Diminishers  Weeks 1 &amp; 2 of OnDemand Course </vt:lpstr>
      <vt:lpstr>Ask Better Questions  Weeks 3 &amp; 4 of OnDemand Course </vt:lpstr>
      <vt:lpstr>Ask Better Questions  Weeks 3 &amp; 4 of OnDemand Course </vt:lpstr>
      <vt:lpstr>Looking for Genius Weeks 5 &amp; 6 OnDemand Course </vt:lpstr>
      <vt:lpstr>Looking for Genius Weeks 5 &amp; 6 of OnDemand Course </vt:lpstr>
      <vt:lpstr>Create Space For Others  Weeks 7 &amp; 8 of OnDemand Course </vt:lpstr>
      <vt:lpstr>Create Space For Others  Weeks 7 &amp; 8 of OnDemand Course </vt:lpstr>
      <vt:lpstr>Create Space For Others  Weeks 7 &amp; 8 of OnDemand Course </vt:lpstr>
      <vt:lpstr>Offer Bigger Challenges  Weeks 9 &amp; 10 of OnDemand Course </vt:lpstr>
      <vt:lpstr>Offer Bigger Challenges  Weeks 9 &amp; 10 of OnDemand Course </vt:lpstr>
      <vt:lpstr>Offer Bigger Challenges  Weeks 9 &amp; 10 of OnDemand Course </vt:lpstr>
      <vt:lpstr>Multipliers in Action Weeks 11 &amp; 12 of OnDemand Course </vt:lpstr>
      <vt:lpstr>Multipliers in Action Weeks 11 &amp; 12 of OnDemand Course </vt:lpstr>
      <vt:lpstr>Multiplier Action Plan  </vt:lpstr>
      <vt:lpstr>PowerPoint Presentation</vt:lpstr>
      <vt:lpstr>What’s Next? Track Alternative Usage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McKinney</dc:creator>
  <cp:lastModifiedBy>Lindsay Jaremba</cp:lastModifiedBy>
  <cp:revision>14</cp:revision>
  <dcterms:modified xsi:type="dcterms:W3CDTF">2023-10-03T15:05:05Z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0x0101004AC50BAF57CE5C4F85FA705FEAC643A0</vt:lpwstr>
  </property>
</Properties>
</file>