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4"/>
  </p:sldMasterIdLst>
  <p:notesMasterIdLst>
    <p:notesMasterId r:id="rId24"/>
  </p:notesMasterIdLst>
  <p:sldIdLst>
    <p:sldId id="299" r:id="rId5"/>
    <p:sldId id="2147377146" r:id="rId6"/>
    <p:sldId id="2147377168" r:id="rId7"/>
    <p:sldId id="2147377153" r:id="rId8"/>
    <p:sldId id="2147377202" r:id="rId9"/>
    <p:sldId id="2147377154" r:id="rId10"/>
    <p:sldId id="2147377193" r:id="rId11"/>
    <p:sldId id="2147377155" r:id="rId12"/>
    <p:sldId id="2147377169" r:id="rId13"/>
    <p:sldId id="2147377194" r:id="rId14"/>
    <p:sldId id="2147377145" r:id="rId15"/>
    <p:sldId id="2147377195" r:id="rId16"/>
    <p:sldId id="2147377196" r:id="rId17"/>
    <p:sldId id="2147377197" r:id="rId18"/>
    <p:sldId id="2147377200" r:id="rId19"/>
    <p:sldId id="2147377198" r:id="rId20"/>
    <p:sldId id="2147377201" r:id="rId21"/>
    <p:sldId id="2147377199" r:id="rId22"/>
    <p:sldId id="214737720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Tiempos Fine Light" panose="020B060402020202020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5652">
          <p15:clr>
            <a:srgbClr val="9AA0A6"/>
          </p15:clr>
        </p15:guide>
        <p15:guide id="3" pos="72">
          <p15:clr>
            <a:srgbClr val="9AA0A6"/>
          </p15:clr>
        </p15:guide>
        <p15:guide id="5" orient="horz" pos="3024">
          <p15:clr>
            <a:srgbClr val="9AA0A6"/>
          </p15:clr>
        </p15:guide>
        <p15:guide id="6" orient="horz" pos="2916">
          <p15:clr>
            <a:srgbClr val="9AA0A6"/>
          </p15:clr>
        </p15:guide>
        <p15:guide id="7" orient="horz" pos="120">
          <p15:clr>
            <a:srgbClr val="9AA0A6"/>
          </p15:clr>
        </p15:guide>
        <p15:guide id="9" orient="horz" pos="2261">
          <p15:clr>
            <a:srgbClr val="9AA0A6"/>
          </p15:clr>
        </p15:guide>
        <p15:guide id="10"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E6C765-CF3F-F26D-A0C8-E86A1F74D474}" name="Will Houghteling" initials="WH" userId="S::will.houghteling@franklincovey.com::9499b97d-6032-478d-af8d-ec12bf05490c" providerId="AD"/>
  <p188:author id="{6DC6FCCC-3F8F-514A-D388-40F0EA684C64}" name="Matt Murdoch" initials="MM" userId="S::matt.murdoch@franklincovey.com::ecb67f68-30ae-44a2-b6a0-dbd9b9e98b28" providerId="AD"/>
  <p188:author id="{5BCE1CD1-8377-E543-1CE6-717D84D3C284}" name="Troy Cosey" initials="TC" userId="oPY+iuJbGhp/qxCu/UcolOVuoY1MEC4oltesK6PntPo=" providerId="None"/>
  <p188:author id="{477608DC-C22D-0348-B892-75D0EFBF1BB6}" name="Christine Trost" initials="CT" userId="S::christine.trost@franklincovey.com::8d3a3322-8503-4f5d-8c81-20529e464a8a" providerId="AD"/>
  <p188:author id="{F2F42AE9-E51E-A440-8E33-8395DD135D92}" name="Tammie McKenzie" initials="TM" userId="S::tammie.mckenzie@franklincovey.com::0fd103a3-ba6c-4a04-81a5-f2ed85e51b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7946C-5BA1-71CF-CCB3-8F777697A671}" v="1" dt="2023-10-03T15:05:26.998"/>
    <p1510:client id="{7F61CBE3-2EAB-4CE0-BADF-8A3F6644F41C}" v="1139" dt="2023-06-14T14:27:50.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05" autoAdjust="0"/>
  </p:normalViewPr>
  <p:slideViewPr>
    <p:cSldViewPr snapToGrid="0">
      <p:cViewPr varScale="1">
        <p:scale>
          <a:sx n="113" d="100"/>
          <a:sy n="113" d="100"/>
        </p:scale>
        <p:origin x="1554" y="102"/>
      </p:cViewPr>
      <p:guideLst>
        <p:guide orient="horz"/>
        <p:guide pos="5652"/>
        <p:guide pos="72"/>
        <p:guide orient="horz" pos="3024"/>
        <p:guide orient="horz" pos="2916"/>
        <p:guide orient="horz" pos="120"/>
        <p:guide orient="horz" pos="226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Jaremba" userId="S::lindsay.jaremba@franklincovey.com::92e81fd7-4692-4938-a6b4-ad14b3eacb01" providerId="AD" clId="Web-{32A7946C-5BA1-71CF-CCB3-8F777697A671}"/>
    <pc:docChg chg="addSld">
      <pc:chgData name="Lindsay Jaremba" userId="S::lindsay.jaremba@franklincovey.com::92e81fd7-4692-4938-a6b4-ad14b3eacb01" providerId="AD" clId="Web-{32A7946C-5BA1-71CF-CCB3-8F777697A671}" dt="2023-10-03T15:05:26.998" v="0"/>
      <pc:docMkLst>
        <pc:docMk/>
      </pc:docMkLst>
      <pc:sldChg chg="add">
        <pc:chgData name="Lindsay Jaremba" userId="S::lindsay.jaremba@franklincovey.com::92e81fd7-4692-4938-a6b4-ad14b3eacb01" providerId="AD" clId="Web-{32A7946C-5BA1-71CF-CCB3-8F777697A671}" dt="2023-10-03T15:05:26.998" v="0"/>
        <pc:sldMkLst>
          <pc:docMk/>
          <pc:sldMk cId="201569233" sldId="21473772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BE46-EB31-4D90-A5D8-5C19B30C91A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EB7847E-A987-492D-8D49-012D4849FA85}">
      <dgm:prSet phldrT="[Text]"/>
      <dgm:spPr/>
      <dgm:t>
        <a:bodyPr/>
        <a:lstStyle/>
        <a:p>
          <a:r>
            <a:rPr lang="en-US" dirty="0"/>
            <a:t>Create Team in Impact Platform</a:t>
          </a:r>
        </a:p>
      </dgm:t>
    </dgm:pt>
    <dgm:pt modelId="{D833FE73-C197-407D-83D2-CB2E59A246B9}" type="parTrans" cxnId="{ADF195FB-8217-4C2E-8AA6-04E881D2E534}">
      <dgm:prSet/>
      <dgm:spPr/>
      <dgm:t>
        <a:bodyPr/>
        <a:lstStyle/>
        <a:p>
          <a:endParaRPr lang="en-US"/>
        </a:p>
      </dgm:t>
    </dgm:pt>
    <dgm:pt modelId="{CDFF75FF-01CD-49B7-A59A-9959B73D3E68}" type="sibTrans" cxnId="{ADF195FB-8217-4C2E-8AA6-04E881D2E534}">
      <dgm:prSet/>
      <dgm:spPr/>
      <dgm:t>
        <a:bodyPr/>
        <a:lstStyle/>
        <a:p>
          <a:endParaRPr lang="en-US"/>
        </a:p>
      </dgm:t>
    </dgm:pt>
    <dgm:pt modelId="{1F2BDC51-C383-4F99-8FE5-ED8C47D714B5}">
      <dgm:prSet phldrT="[Text]"/>
      <dgm:spPr/>
      <dgm:t>
        <a:bodyPr/>
        <a:lstStyle/>
        <a:p>
          <a:r>
            <a:rPr lang="en-US" dirty="0"/>
            <a:t>Assign Course in Impact Platform</a:t>
          </a:r>
        </a:p>
      </dgm:t>
    </dgm:pt>
    <dgm:pt modelId="{B5CF4711-110A-4088-B61C-0093F7E91749}" type="parTrans" cxnId="{B73D95E9-6305-4D17-88C4-FE2E75EC3A0C}">
      <dgm:prSet/>
      <dgm:spPr/>
      <dgm:t>
        <a:bodyPr/>
        <a:lstStyle/>
        <a:p>
          <a:endParaRPr lang="en-US"/>
        </a:p>
      </dgm:t>
    </dgm:pt>
    <dgm:pt modelId="{530BC3EF-3CB7-49FB-AE26-369804386DE9}" type="sibTrans" cxnId="{B73D95E9-6305-4D17-88C4-FE2E75EC3A0C}">
      <dgm:prSet/>
      <dgm:spPr/>
      <dgm:t>
        <a:bodyPr/>
        <a:lstStyle/>
        <a:p>
          <a:endParaRPr lang="en-US"/>
        </a:p>
      </dgm:t>
    </dgm:pt>
    <dgm:pt modelId="{87174763-9924-4CEF-AF23-7ED1BE965241}">
      <dgm:prSet phldrT="[Text]"/>
      <dgm:spPr/>
      <dgm:t>
        <a:bodyPr/>
        <a:lstStyle/>
        <a:p>
          <a:r>
            <a:rPr lang="en-US" dirty="0"/>
            <a:t>Email Participants with Context  </a:t>
          </a:r>
        </a:p>
      </dgm:t>
    </dgm:pt>
    <dgm:pt modelId="{E22525B8-8656-448C-9167-A59DC52C1EF3}" type="parTrans" cxnId="{D4D5661B-4DF0-451F-B5C7-69CF73DDD691}">
      <dgm:prSet/>
      <dgm:spPr/>
      <dgm:t>
        <a:bodyPr/>
        <a:lstStyle/>
        <a:p>
          <a:endParaRPr lang="en-US"/>
        </a:p>
      </dgm:t>
    </dgm:pt>
    <dgm:pt modelId="{EA18A51A-6331-424B-89E7-0C7E45EC7141}" type="sibTrans" cxnId="{D4D5661B-4DF0-451F-B5C7-69CF73DDD691}">
      <dgm:prSet/>
      <dgm:spPr/>
      <dgm:t>
        <a:bodyPr/>
        <a:lstStyle/>
        <a:p>
          <a:endParaRPr lang="en-US"/>
        </a:p>
      </dgm:t>
    </dgm:pt>
    <dgm:pt modelId="{50EA8F36-9FA8-4CD5-887B-577236F360B1}">
      <dgm:prSet phldrT="[Text]"/>
      <dgm:spPr/>
      <dgm:t>
        <a:bodyPr/>
        <a:lstStyle/>
        <a:p>
          <a:r>
            <a:rPr lang="en-US" dirty="0"/>
            <a:t>Schedule Sessions and Send Invites</a:t>
          </a:r>
        </a:p>
      </dgm:t>
    </dgm:pt>
    <dgm:pt modelId="{4CE1EE40-552A-4745-BBB9-16E8EC56511F}" type="parTrans" cxnId="{07E6D8F1-4D7B-41ED-9B78-38328DF3063B}">
      <dgm:prSet/>
      <dgm:spPr/>
      <dgm:t>
        <a:bodyPr/>
        <a:lstStyle/>
        <a:p>
          <a:endParaRPr lang="en-US"/>
        </a:p>
      </dgm:t>
    </dgm:pt>
    <dgm:pt modelId="{74A7A920-1D2D-47FD-9EEA-010817B7985F}" type="sibTrans" cxnId="{07E6D8F1-4D7B-41ED-9B78-38328DF3063B}">
      <dgm:prSet/>
      <dgm:spPr/>
      <dgm:t>
        <a:bodyPr/>
        <a:lstStyle/>
        <a:p>
          <a:endParaRPr lang="en-US"/>
        </a:p>
      </dgm:t>
    </dgm:pt>
    <dgm:pt modelId="{1DBAD04B-A763-44D0-9064-97A7367F1745}">
      <dgm:prSet phldrT="[Text]"/>
      <dgm:spPr/>
      <dgm:t>
        <a:bodyPr/>
        <a:lstStyle/>
        <a:p>
          <a:r>
            <a:rPr lang="en-US" dirty="0"/>
            <a:t>Lead Discussion Sessions</a:t>
          </a:r>
        </a:p>
      </dgm:t>
    </dgm:pt>
    <dgm:pt modelId="{8400631F-5D56-4FEC-BCA6-04A6CD7FA36E}" type="parTrans" cxnId="{0CACFEF3-3FDF-4567-A676-B73F152358B6}">
      <dgm:prSet/>
      <dgm:spPr/>
      <dgm:t>
        <a:bodyPr/>
        <a:lstStyle/>
        <a:p>
          <a:endParaRPr lang="en-US"/>
        </a:p>
      </dgm:t>
    </dgm:pt>
    <dgm:pt modelId="{F230BB16-BD0E-43B2-8A6A-F4D3FBC833E4}" type="sibTrans" cxnId="{0CACFEF3-3FDF-4567-A676-B73F152358B6}">
      <dgm:prSet/>
      <dgm:spPr/>
      <dgm:t>
        <a:bodyPr/>
        <a:lstStyle/>
        <a:p>
          <a:endParaRPr lang="en-US"/>
        </a:p>
      </dgm:t>
    </dgm:pt>
    <dgm:pt modelId="{5E018707-C75B-4B86-A738-4350B51F6C4E}">
      <dgm:prSet phldrT="[Text]"/>
      <dgm:spPr/>
      <dgm:t>
        <a:bodyPr/>
        <a:lstStyle/>
        <a:p>
          <a:r>
            <a:rPr lang="en-US" dirty="0"/>
            <a:t>Celebrate/ Capstone Presentation</a:t>
          </a:r>
        </a:p>
      </dgm:t>
    </dgm:pt>
    <dgm:pt modelId="{24C3567F-D1AF-4822-A941-F7A9FD4776CA}" type="parTrans" cxnId="{6270A916-A183-4E73-8C2E-3F33FC3894B8}">
      <dgm:prSet/>
      <dgm:spPr/>
      <dgm:t>
        <a:bodyPr/>
        <a:lstStyle/>
        <a:p>
          <a:endParaRPr lang="en-US"/>
        </a:p>
      </dgm:t>
    </dgm:pt>
    <dgm:pt modelId="{C88F23DC-6A23-4B27-A111-6DBFD6FE48AB}" type="sibTrans" cxnId="{6270A916-A183-4E73-8C2E-3F33FC3894B8}">
      <dgm:prSet/>
      <dgm:spPr/>
      <dgm:t>
        <a:bodyPr/>
        <a:lstStyle/>
        <a:p>
          <a:endParaRPr lang="en-US"/>
        </a:p>
      </dgm:t>
    </dgm:pt>
    <dgm:pt modelId="{00DD830B-3517-4626-87A5-502843A321AC}" type="pres">
      <dgm:prSet presAssocID="{E263BE46-EB31-4D90-A5D8-5C19B30C91A3}" presName="Name0" presStyleCnt="0">
        <dgm:presLayoutVars>
          <dgm:chMax val="11"/>
          <dgm:chPref val="11"/>
          <dgm:dir/>
          <dgm:resizeHandles/>
        </dgm:presLayoutVars>
      </dgm:prSet>
      <dgm:spPr/>
    </dgm:pt>
    <dgm:pt modelId="{F77BD563-68C1-4AA6-8712-B22207E5DC4F}" type="pres">
      <dgm:prSet presAssocID="{5E018707-C75B-4B86-A738-4350B51F6C4E}" presName="Accent6" presStyleCnt="0"/>
      <dgm:spPr/>
    </dgm:pt>
    <dgm:pt modelId="{9A0109F1-DD98-4897-96D5-F34EC9AE00D1}" type="pres">
      <dgm:prSet presAssocID="{5E018707-C75B-4B86-A738-4350B51F6C4E}" presName="Accent" presStyleLbl="node1" presStyleIdx="0" presStyleCnt="6"/>
      <dgm:spPr/>
    </dgm:pt>
    <dgm:pt modelId="{8C6C014C-51D9-431A-9B5A-1CDE2D2DA4B3}" type="pres">
      <dgm:prSet presAssocID="{5E018707-C75B-4B86-A738-4350B51F6C4E}" presName="ParentBackground6" presStyleCnt="0"/>
      <dgm:spPr/>
    </dgm:pt>
    <dgm:pt modelId="{70495304-6B2D-46A4-A143-9F84E9003538}" type="pres">
      <dgm:prSet presAssocID="{5E018707-C75B-4B86-A738-4350B51F6C4E}" presName="ParentBackground" presStyleLbl="fgAcc1" presStyleIdx="0" presStyleCnt="6"/>
      <dgm:spPr/>
    </dgm:pt>
    <dgm:pt modelId="{B188EF50-4874-456B-8ED7-400D39EABD33}" type="pres">
      <dgm:prSet presAssocID="{5E018707-C75B-4B86-A738-4350B51F6C4E}" presName="Parent6" presStyleLbl="revTx" presStyleIdx="0" presStyleCnt="0">
        <dgm:presLayoutVars>
          <dgm:chMax val="1"/>
          <dgm:chPref val="1"/>
          <dgm:bulletEnabled val="1"/>
        </dgm:presLayoutVars>
      </dgm:prSet>
      <dgm:spPr/>
    </dgm:pt>
    <dgm:pt modelId="{988A8515-19A8-4715-B3C8-DE5661792B24}" type="pres">
      <dgm:prSet presAssocID="{1DBAD04B-A763-44D0-9064-97A7367F1745}" presName="Accent5" presStyleCnt="0"/>
      <dgm:spPr/>
    </dgm:pt>
    <dgm:pt modelId="{E4B7A8B1-EA73-4042-947B-F3921439C76C}" type="pres">
      <dgm:prSet presAssocID="{1DBAD04B-A763-44D0-9064-97A7367F1745}" presName="Accent" presStyleLbl="node1" presStyleIdx="1" presStyleCnt="6"/>
      <dgm:spPr/>
    </dgm:pt>
    <dgm:pt modelId="{5B05672B-16C8-41B1-9A05-7F08B840C83C}" type="pres">
      <dgm:prSet presAssocID="{1DBAD04B-A763-44D0-9064-97A7367F1745}" presName="ParentBackground5" presStyleCnt="0"/>
      <dgm:spPr/>
    </dgm:pt>
    <dgm:pt modelId="{B018E019-15C2-4435-96C2-1AAFE712F5F0}" type="pres">
      <dgm:prSet presAssocID="{1DBAD04B-A763-44D0-9064-97A7367F1745}" presName="ParentBackground" presStyleLbl="fgAcc1" presStyleIdx="1" presStyleCnt="6"/>
      <dgm:spPr/>
    </dgm:pt>
    <dgm:pt modelId="{1E4F2130-C0FB-461A-B424-7544C7B9277D}" type="pres">
      <dgm:prSet presAssocID="{1DBAD04B-A763-44D0-9064-97A7367F1745}" presName="Parent5" presStyleLbl="revTx" presStyleIdx="0" presStyleCnt="0">
        <dgm:presLayoutVars>
          <dgm:chMax val="1"/>
          <dgm:chPref val="1"/>
          <dgm:bulletEnabled val="1"/>
        </dgm:presLayoutVars>
      </dgm:prSet>
      <dgm:spPr/>
    </dgm:pt>
    <dgm:pt modelId="{1B345461-B4F1-432F-B8C0-AB3F1B51F83D}" type="pres">
      <dgm:prSet presAssocID="{50EA8F36-9FA8-4CD5-887B-577236F360B1}" presName="Accent4" presStyleCnt="0"/>
      <dgm:spPr/>
    </dgm:pt>
    <dgm:pt modelId="{076ED6C0-EA39-4D0E-9B73-0C96D7AF9945}" type="pres">
      <dgm:prSet presAssocID="{50EA8F36-9FA8-4CD5-887B-577236F360B1}" presName="Accent" presStyleLbl="node1" presStyleIdx="2" presStyleCnt="6"/>
      <dgm:spPr/>
    </dgm:pt>
    <dgm:pt modelId="{AE3F6C14-E490-4F00-B91E-9848FCDF5282}" type="pres">
      <dgm:prSet presAssocID="{50EA8F36-9FA8-4CD5-887B-577236F360B1}" presName="ParentBackground4" presStyleCnt="0"/>
      <dgm:spPr/>
    </dgm:pt>
    <dgm:pt modelId="{D8B135EA-D871-4EF1-8224-B8AAE5E66274}" type="pres">
      <dgm:prSet presAssocID="{50EA8F36-9FA8-4CD5-887B-577236F360B1}" presName="ParentBackground" presStyleLbl="fgAcc1" presStyleIdx="2" presStyleCnt="6"/>
      <dgm:spPr/>
    </dgm:pt>
    <dgm:pt modelId="{B2B6D0F5-1D30-4BD3-BA85-141DECEAAD63}" type="pres">
      <dgm:prSet presAssocID="{50EA8F36-9FA8-4CD5-887B-577236F360B1}" presName="Parent4" presStyleLbl="revTx" presStyleIdx="0" presStyleCnt="0">
        <dgm:presLayoutVars>
          <dgm:chMax val="1"/>
          <dgm:chPref val="1"/>
          <dgm:bulletEnabled val="1"/>
        </dgm:presLayoutVars>
      </dgm:prSet>
      <dgm:spPr/>
    </dgm:pt>
    <dgm:pt modelId="{034B4403-05F7-4310-8F56-DD9CC3775F80}" type="pres">
      <dgm:prSet presAssocID="{87174763-9924-4CEF-AF23-7ED1BE965241}" presName="Accent3" presStyleCnt="0"/>
      <dgm:spPr/>
    </dgm:pt>
    <dgm:pt modelId="{57C53758-FA49-460D-995F-A0E47DDC2964}" type="pres">
      <dgm:prSet presAssocID="{87174763-9924-4CEF-AF23-7ED1BE965241}" presName="Accent" presStyleLbl="node1" presStyleIdx="3" presStyleCnt="6"/>
      <dgm:spPr/>
    </dgm:pt>
    <dgm:pt modelId="{A96FB455-1161-45DB-B4E3-0E972CBBDB28}" type="pres">
      <dgm:prSet presAssocID="{87174763-9924-4CEF-AF23-7ED1BE965241}" presName="ParentBackground3" presStyleCnt="0"/>
      <dgm:spPr/>
    </dgm:pt>
    <dgm:pt modelId="{0608F1D3-CFD3-4EE3-AD94-B269F3E4E32C}" type="pres">
      <dgm:prSet presAssocID="{87174763-9924-4CEF-AF23-7ED1BE965241}" presName="ParentBackground" presStyleLbl="fgAcc1" presStyleIdx="3" presStyleCnt="6"/>
      <dgm:spPr/>
    </dgm:pt>
    <dgm:pt modelId="{536C1A53-8179-4B77-8C23-5769CF76FCA0}" type="pres">
      <dgm:prSet presAssocID="{87174763-9924-4CEF-AF23-7ED1BE965241}" presName="Parent3" presStyleLbl="revTx" presStyleIdx="0" presStyleCnt="0">
        <dgm:presLayoutVars>
          <dgm:chMax val="1"/>
          <dgm:chPref val="1"/>
          <dgm:bulletEnabled val="1"/>
        </dgm:presLayoutVars>
      </dgm:prSet>
      <dgm:spPr/>
    </dgm:pt>
    <dgm:pt modelId="{1B10B5AC-9289-4AC4-97A2-A84D08A8C76C}" type="pres">
      <dgm:prSet presAssocID="{1F2BDC51-C383-4F99-8FE5-ED8C47D714B5}" presName="Accent2" presStyleCnt="0"/>
      <dgm:spPr/>
    </dgm:pt>
    <dgm:pt modelId="{A6271E3A-9E97-4539-997D-B2079312C22A}" type="pres">
      <dgm:prSet presAssocID="{1F2BDC51-C383-4F99-8FE5-ED8C47D714B5}" presName="Accent" presStyleLbl="node1" presStyleIdx="4" presStyleCnt="6"/>
      <dgm:spPr/>
    </dgm:pt>
    <dgm:pt modelId="{1A81AF8D-4F05-47F7-A12C-96D492098ECB}" type="pres">
      <dgm:prSet presAssocID="{1F2BDC51-C383-4F99-8FE5-ED8C47D714B5}" presName="ParentBackground2" presStyleCnt="0"/>
      <dgm:spPr/>
    </dgm:pt>
    <dgm:pt modelId="{F199326E-746D-4FBB-8D47-3F7ABC216AE9}" type="pres">
      <dgm:prSet presAssocID="{1F2BDC51-C383-4F99-8FE5-ED8C47D714B5}" presName="ParentBackground" presStyleLbl="fgAcc1" presStyleIdx="4" presStyleCnt="6"/>
      <dgm:spPr/>
    </dgm:pt>
    <dgm:pt modelId="{6A35BA0D-4FE9-4F72-B1E3-BCA90514CB1B}" type="pres">
      <dgm:prSet presAssocID="{1F2BDC51-C383-4F99-8FE5-ED8C47D714B5}" presName="Parent2" presStyleLbl="revTx" presStyleIdx="0" presStyleCnt="0">
        <dgm:presLayoutVars>
          <dgm:chMax val="1"/>
          <dgm:chPref val="1"/>
          <dgm:bulletEnabled val="1"/>
        </dgm:presLayoutVars>
      </dgm:prSet>
      <dgm:spPr/>
    </dgm:pt>
    <dgm:pt modelId="{1D2B6886-88F7-412B-A3C9-FD6D523E5724}" type="pres">
      <dgm:prSet presAssocID="{AEB7847E-A987-492D-8D49-012D4849FA85}" presName="Accent1" presStyleCnt="0"/>
      <dgm:spPr/>
    </dgm:pt>
    <dgm:pt modelId="{676130B0-614E-482D-B898-CD3C19D4311C}" type="pres">
      <dgm:prSet presAssocID="{AEB7847E-A987-492D-8D49-012D4849FA85}" presName="Accent" presStyleLbl="node1" presStyleIdx="5" presStyleCnt="6"/>
      <dgm:spPr/>
    </dgm:pt>
    <dgm:pt modelId="{441A471C-68BB-467B-A819-E6729ABB7EE2}" type="pres">
      <dgm:prSet presAssocID="{AEB7847E-A987-492D-8D49-012D4849FA85}" presName="ParentBackground1" presStyleCnt="0"/>
      <dgm:spPr/>
    </dgm:pt>
    <dgm:pt modelId="{2A6819C5-17A9-4E37-96FB-7222764A6279}" type="pres">
      <dgm:prSet presAssocID="{AEB7847E-A987-492D-8D49-012D4849FA85}" presName="ParentBackground" presStyleLbl="fgAcc1" presStyleIdx="5" presStyleCnt="6"/>
      <dgm:spPr/>
    </dgm:pt>
    <dgm:pt modelId="{47215D72-6365-4662-B799-DAC024BDCD4D}" type="pres">
      <dgm:prSet presAssocID="{AEB7847E-A987-492D-8D49-012D4849FA85}" presName="Parent1" presStyleLbl="revTx" presStyleIdx="0" presStyleCnt="0">
        <dgm:presLayoutVars>
          <dgm:chMax val="1"/>
          <dgm:chPref val="1"/>
          <dgm:bulletEnabled val="1"/>
        </dgm:presLayoutVars>
      </dgm:prSet>
      <dgm:spPr/>
    </dgm:pt>
  </dgm:ptLst>
  <dgm:cxnLst>
    <dgm:cxn modelId="{B2E4B106-C228-4526-A0A3-C3DD19DC754D}" type="presOf" srcId="{E263BE46-EB31-4D90-A5D8-5C19B30C91A3}" destId="{00DD830B-3517-4626-87A5-502843A321AC}" srcOrd="0" destOrd="0" presId="urn:microsoft.com/office/officeart/2011/layout/CircleProcess"/>
    <dgm:cxn modelId="{71F59D13-A501-4ACC-9AD2-EAF57DE003E5}" type="presOf" srcId="{87174763-9924-4CEF-AF23-7ED1BE965241}" destId="{0608F1D3-CFD3-4EE3-AD94-B269F3E4E32C}" srcOrd="0" destOrd="0" presId="urn:microsoft.com/office/officeart/2011/layout/CircleProcess"/>
    <dgm:cxn modelId="{79939214-1AB1-4598-9DDD-E6EEA6EAD945}" type="presOf" srcId="{5E018707-C75B-4B86-A738-4350B51F6C4E}" destId="{70495304-6B2D-46A4-A143-9F84E9003538}" srcOrd="0" destOrd="0" presId="urn:microsoft.com/office/officeart/2011/layout/CircleProcess"/>
    <dgm:cxn modelId="{6270A916-A183-4E73-8C2E-3F33FC3894B8}" srcId="{E263BE46-EB31-4D90-A5D8-5C19B30C91A3}" destId="{5E018707-C75B-4B86-A738-4350B51F6C4E}" srcOrd="5" destOrd="0" parTransId="{24C3567F-D1AF-4822-A941-F7A9FD4776CA}" sibTransId="{C88F23DC-6A23-4B27-A111-6DBFD6FE48AB}"/>
    <dgm:cxn modelId="{D4D5661B-4DF0-451F-B5C7-69CF73DDD691}" srcId="{E263BE46-EB31-4D90-A5D8-5C19B30C91A3}" destId="{87174763-9924-4CEF-AF23-7ED1BE965241}" srcOrd="2" destOrd="0" parTransId="{E22525B8-8656-448C-9167-A59DC52C1EF3}" sibTransId="{EA18A51A-6331-424B-89E7-0C7E45EC7141}"/>
    <dgm:cxn modelId="{E8528644-DFC5-434D-B28F-7F61A9B90A70}" type="presOf" srcId="{1DBAD04B-A763-44D0-9064-97A7367F1745}" destId="{B018E019-15C2-4435-96C2-1AAFE712F5F0}" srcOrd="0" destOrd="0" presId="urn:microsoft.com/office/officeart/2011/layout/CircleProcess"/>
    <dgm:cxn modelId="{32EA7E7A-9242-4D58-9B0D-824C8270925D}" type="presOf" srcId="{1DBAD04B-A763-44D0-9064-97A7367F1745}" destId="{1E4F2130-C0FB-461A-B424-7544C7B9277D}" srcOrd="1" destOrd="0" presId="urn:microsoft.com/office/officeart/2011/layout/CircleProcess"/>
    <dgm:cxn modelId="{AF74C97D-2A67-4381-B175-B19114311C01}" type="presOf" srcId="{50EA8F36-9FA8-4CD5-887B-577236F360B1}" destId="{D8B135EA-D871-4EF1-8224-B8AAE5E66274}" srcOrd="0" destOrd="0" presId="urn:microsoft.com/office/officeart/2011/layout/CircleProcess"/>
    <dgm:cxn modelId="{B620F981-D5B8-4C42-80DC-327898E81808}" type="presOf" srcId="{1F2BDC51-C383-4F99-8FE5-ED8C47D714B5}" destId="{F199326E-746D-4FBB-8D47-3F7ABC216AE9}" srcOrd="0" destOrd="0" presId="urn:microsoft.com/office/officeart/2011/layout/CircleProcess"/>
    <dgm:cxn modelId="{A1C44886-68CA-471A-9A2D-8DEF80AD64B9}" type="presOf" srcId="{50EA8F36-9FA8-4CD5-887B-577236F360B1}" destId="{B2B6D0F5-1D30-4BD3-BA85-141DECEAAD63}" srcOrd="1" destOrd="0" presId="urn:microsoft.com/office/officeart/2011/layout/CircleProcess"/>
    <dgm:cxn modelId="{E39E0D8C-CE44-4C57-85A6-2EC8879D6F29}" type="presOf" srcId="{87174763-9924-4CEF-AF23-7ED1BE965241}" destId="{536C1A53-8179-4B77-8C23-5769CF76FCA0}" srcOrd="1" destOrd="0" presId="urn:microsoft.com/office/officeart/2011/layout/CircleProcess"/>
    <dgm:cxn modelId="{4750FDC6-7031-4E66-B3DE-9D2DEE49CB29}" type="presOf" srcId="{AEB7847E-A987-492D-8D49-012D4849FA85}" destId="{2A6819C5-17A9-4E37-96FB-7222764A6279}" srcOrd="0" destOrd="0" presId="urn:microsoft.com/office/officeart/2011/layout/CircleProcess"/>
    <dgm:cxn modelId="{30DB43C9-4BA8-4AB8-BA70-547D2B01ED83}" type="presOf" srcId="{AEB7847E-A987-492D-8D49-012D4849FA85}" destId="{47215D72-6365-4662-B799-DAC024BDCD4D}" srcOrd="1" destOrd="0" presId="urn:microsoft.com/office/officeart/2011/layout/CircleProcess"/>
    <dgm:cxn modelId="{165537DD-F661-49B9-BFC6-B53243398EB4}" type="presOf" srcId="{5E018707-C75B-4B86-A738-4350B51F6C4E}" destId="{B188EF50-4874-456B-8ED7-400D39EABD33}" srcOrd="1" destOrd="0" presId="urn:microsoft.com/office/officeart/2011/layout/CircleProcess"/>
    <dgm:cxn modelId="{116D5EDD-CD36-4E54-A98E-D35572AB0E8E}" type="presOf" srcId="{1F2BDC51-C383-4F99-8FE5-ED8C47D714B5}" destId="{6A35BA0D-4FE9-4F72-B1E3-BCA90514CB1B}" srcOrd="1" destOrd="0" presId="urn:microsoft.com/office/officeart/2011/layout/CircleProcess"/>
    <dgm:cxn modelId="{B73D95E9-6305-4D17-88C4-FE2E75EC3A0C}" srcId="{E263BE46-EB31-4D90-A5D8-5C19B30C91A3}" destId="{1F2BDC51-C383-4F99-8FE5-ED8C47D714B5}" srcOrd="1" destOrd="0" parTransId="{B5CF4711-110A-4088-B61C-0093F7E91749}" sibTransId="{530BC3EF-3CB7-49FB-AE26-369804386DE9}"/>
    <dgm:cxn modelId="{07E6D8F1-4D7B-41ED-9B78-38328DF3063B}" srcId="{E263BE46-EB31-4D90-A5D8-5C19B30C91A3}" destId="{50EA8F36-9FA8-4CD5-887B-577236F360B1}" srcOrd="3" destOrd="0" parTransId="{4CE1EE40-552A-4745-BBB9-16E8EC56511F}" sibTransId="{74A7A920-1D2D-47FD-9EEA-010817B7985F}"/>
    <dgm:cxn modelId="{0CACFEF3-3FDF-4567-A676-B73F152358B6}" srcId="{E263BE46-EB31-4D90-A5D8-5C19B30C91A3}" destId="{1DBAD04B-A763-44D0-9064-97A7367F1745}" srcOrd="4" destOrd="0" parTransId="{8400631F-5D56-4FEC-BCA6-04A6CD7FA36E}" sibTransId="{F230BB16-BD0E-43B2-8A6A-F4D3FBC833E4}"/>
    <dgm:cxn modelId="{ADF195FB-8217-4C2E-8AA6-04E881D2E534}" srcId="{E263BE46-EB31-4D90-A5D8-5C19B30C91A3}" destId="{AEB7847E-A987-492D-8D49-012D4849FA85}" srcOrd="0" destOrd="0" parTransId="{D833FE73-C197-407D-83D2-CB2E59A246B9}" sibTransId="{CDFF75FF-01CD-49B7-A59A-9959B73D3E68}"/>
    <dgm:cxn modelId="{005FD574-154B-44B4-B8D7-8819631DE9A9}" type="presParOf" srcId="{00DD830B-3517-4626-87A5-502843A321AC}" destId="{F77BD563-68C1-4AA6-8712-B22207E5DC4F}" srcOrd="0" destOrd="0" presId="urn:microsoft.com/office/officeart/2011/layout/CircleProcess"/>
    <dgm:cxn modelId="{6101DF1E-5B7F-427C-A630-513937DD5276}" type="presParOf" srcId="{F77BD563-68C1-4AA6-8712-B22207E5DC4F}" destId="{9A0109F1-DD98-4897-96D5-F34EC9AE00D1}" srcOrd="0" destOrd="0" presId="urn:microsoft.com/office/officeart/2011/layout/CircleProcess"/>
    <dgm:cxn modelId="{4A5AA36A-1B51-4E17-B6D4-D5C93745F6B9}" type="presParOf" srcId="{00DD830B-3517-4626-87A5-502843A321AC}" destId="{8C6C014C-51D9-431A-9B5A-1CDE2D2DA4B3}" srcOrd="1" destOrd="0" presId="urn:microsoft.com/office/officeart/2011/layout/CircleProcess"/>
    <dgm:cxn modelId="{E2865BE2-BE2B-4948-B5D5-191C99C1E09A}" type="presParOf" srcId="{8C6C014C-51D9-431A-9B5A-1CDE2D2DA4B3}" destId="{70495304-6B2D-46A4-A143-9F84E9003538}" srcOrd="0" destOrd="0" presId="urn:microsoft.com/office/officeart/2011/layout/CircleProcess"/>
    <dgm:cxn modelId="{6F79A2C4-DAC6-4325-9017-0183E4C6538D}" type="presParOf" srcId="{00DD830B-3517-4626-87A5-502843A321AC}" destId="{B188EF50-4874-456B-8ED7-400D39EABD33}" srcOrd="2" destOrd="0" presId="urn:microsoft.com/office/officeart/2011/layout/CircleProcess"/>
    <dgm:cxn modelId="{80E9EDB5-69D4-486E-A2FA-452A90FE3578}" type="presParOf" srcId="{00DD830B-3517-4626-87A5-502843A321AC}" destId="{988A8515-19A8-4715-B3C8-DE5661792B24}" srcOrd="3" destOrd="0" presId="urn:microsoft.com/office/officeart/2011/layout/CircleProcess"/>
    <dgm:cxn modelId="{E4301BA9-E93F-43DA-948C-DDF596D0F6A9}" type="presParOf" srcId="{988A8515-19A8-4715-B3C8-DE5661792B24}" destId="{E4B7A8B1-EA73-4042-947B-F3921439C76C}" srcOrd="0" destOrd="0" presId="urn:microsoft.com/office/officeart/2011/layout/CircleProcess"/>
    <dgm:cxn modelId="{3EBF2B3F-AFFE-491F-A067-90FEBA3C622A}" type="presParOf" srcId="{00DD830B-3517-4626-87A5-502843A321AC}" destId="{5B05672B-16C8-41B1-9A05-7F08B840C83C}" srcOrd="4" destOrd="0" presId="urn:microsoft.com/office/officeart/2011/layout/CircleProcess"/>
    <dgm:cxn modelId="{801DE1C5-10B7-4EB3-A33C-5F0563D8AE92}" type="presParOf" srcId="{5B05672B-16C8-41B1-9A05-7F08B840C83C}" destId="{B018E019-15C2-4435-96C2-1AAFE712F5F0}" srcOrd="0" destOrd="0" presId="urn:microsoft.com/office/officeart/2011/layout/CircleProcess"/>
    <dgm:cxn modelId="{9B83398C-1F23-4751-95BB-B59FC6B292B2}" type="presParOf" srcId="{00DD830B-3517-4626-87A5-502843A321AC}" destId="{1E4F2130-C0FB-461A-B424-7544C7B9277D}" srcOrd="5" destOrd="0" presId="urn:microsoft.com/office/officeart/2011/layout/CircleProcess"/>
    <dgm:cxn modelId="{1CCE5E3D-9677-4125-8590-D52641BE699D}" type="presParOf" srcId="{00DD830B-3517-4626-87A5-502843A321AC}" destId="{1B345461-B4F1-432F-B8C0-AB3F1B51F83D}" srcOrd="6" destOrd="0" presId="urn:microsoft.com/office/officeart/2011/layout/CircleProcess"/>
    <dgm:cxn modelId="{D98145B1-508F-43C7-932C-26239CECFC3D}" type="presParOf" srcId="{1B345461-B4F1-432F-B8C0-AB3F1B51F83D}" destId="{076ED6C0-EA39-4D0E-9B73-0C96D7AF9945}" srcOrd="0" destOrd="0" presId="urn:microsoft.com/office/officeart/2011/layout/CircleProcess"/>
    <dgm:cxn modelId="{BEC44C14-ABC5-4A32-9289-FAB5AA818CDB}" type="presParOf" srcId="{00DD830B-3517-4626-87A5-502843A321AC}" destId="{AE3F6C14-E490-4F00-B91E-9848FCDF5282}" srcOrd="7" destOrd="0" presId="urn:microsoft.com/office/officeart/2011/layout/CircleProcess"/>
    <dgm:cxn modelId="{A4DED494-2A50-47DF-AFF1-2B148194D8BC}" type="presParOf" srcId="{AE3F6C14-E490-4F00-B91E-9848FCDF5282}" destId="{D8B135EA-D871-4EF1-8224-B8AAE5E66274}" srcOrd="0" destOrd="0" presId="urn:microsoft.com/office/officeart/2011/layout/CircleProcess"/>
    <dgm:cxn modelId="{09FC405F-51E9-4A81-A477-06ACEE804327}" type="presParOf" srcId="{00DD830B-3517-4626-87A5-502843A321AC}" destId="{B2B6D0F5-1D30-4BD3-BA85-141DECEAAD63}" srcOrd="8" destOrd="0" presId="urn:microsoft.com/office/officeart/2011/layout/CircleProcess"/>
    <dgm:cxn modelId="{FDB00988-8DDB-40C5-B611-21C89A204ECA}" type="presParOf" srcId="{00DD830B-3517-4626-87A5-502843A321AC}" destId="{034B4403-05F7-4310-8F56-DD9CC3775F80}" srcOrd="9" destOrd="0" presId="urn:microsoft.com/office/officeart/2011/layout/CircleProcess"/>
    <dgm:cxn modelId="{84E02A85-9010-43D8-B55D-D433331D6727}" type="presParOf" srcId="{034B4403-05F7-4310-8F56-DD9CC3775F80}" destId="{57C53758-FA49-460D-995F-A0E47DDC2964}" srcOrd="0" destOrd="0" presId="urn:microsoft.com/office/officeart/2011/layout/CircleProcess"/>
    <dgm:cxn modelId="{B16ABBDF-F071-4EEC-A546-FB57B07961E9}" type="presParOf" srcId="{00DD830B-3517-4626-87A5-502843A321AC}" destId="{A96FB455-1161-45DB-B4E3-0E972CBBDB28}" srcOrd="10" destOrd="0" presId="urn:microsoft.com/office/officeart/2011/layout/CircleProcess"/>
    <dgm:cxn modelId="{521AA606-52EC-4660-B7F3-9752F2A99CA0}" type="presParOf" srcId="{A96FB455-1161-45DB-B4E3-0E972CBBDB28}" destId="{0608F1D3-CFD3-4EE3-AD94-B269F3E4E32C}" srcOrd="0" destOrd="0" presId="urn:microsoft.com/office/officeart/2011/layout/CircleProcess"/>
    <dgm:cxn modelId="{D5E92994-376A-4C04-AA36-BA05E957A07B}" type="presParOf" srcId="{00DD830B-3517-4626-87A5-502843A321AC}" destId="{536C1A53-8179-4B77-8C23-5769CF76FCA0}" srcOrd="11" destOrd="0" presId="urn:microsoft.com/office/officeart/2011/layout/CircleProcess"/>
    <dgm:cxn modelId="{9DF1A7E7-853D-451C-9238-D10FB794AB23}" type="presParOf" srcId="{00DD830B-3517-4626-87A5-502843A321AC}" destId="{1B10B5AC-9289-4AC4-97A2-A84D08A8C76C}" srcOrd="12" destOrd="0" presId="urn:microsoft.com/office/officeart/2011/layout/CircleProcess"/>
    <dgm:cxn modelId="{1E53FDC7-40FA-4316-8B59-1D343EBE0F4D}" type="presParOf" srcId="{1B10B5AC-9289-4AC4-97A2-A84D08A8C76C}" destId="{A6271E3A-9E97-4539-997D-B2079312C22A}" srcOrd="0" destOrd="0" presId="urn:microsoft.com/office/officeart/2011/layout/CircleProcess"/>
    <dgm:cxn modelId="{154396B0-3B44-4F86-A1F1-F6257109ADD6}" type="presParOf" srcId="{00DD830B-3517-4626-87A5-502843A321AC}" destId="{1A81AF8D-4F05-47F7-A12C-96D492098ECB}" srcOrd="13" destOrd="0" presId="urn:microsoft.com/office/officeart/2011/layout/CircleProcess"/>
    <dgm:cxn modelId="{6689CE82-EC30-457E-8308-4370BBDCA4AD}" type="presParOf" srcId="{1A81AF8D-4F05-47F7-A12C-96D492098ECB}" destId="{F199326E-746D-4FBB-8D47-3F7ABC216AE9}" srcOrd="0" destOrd="0" presId="urn:microsoft.com/office/officeart/2011/layout/CircleProcess"/>
    <dgm:cxn modelId="{81033C2C-6820-4790-8400-DE5C53425A47}" type="presParOf" srcId="{00DD830B-3517-4626-87A5-502843A321AC}" destId="{6A35BA0D-4FE9-4F72-B1E3-BCA90514CB1B}" srcOrd="14" destOrd="0" presId="urn:microsoft.com/office/officeart/2011/layout/CircleProcess"/>
    <dgm:cxn modelId="{98C067BA-7908-4B17-86F6-6201DED3E1AD}" type="presParOf" srcId="{00DD830B-3517-4626-87A5-502843A321AC}" destId="{1D2B6886-88F7-412B-A3C9-FD6D523E5724}" srcOrd="15" destOrd="0" presId="urn:microsoft.com/office/officeart/2011/layout/CircleProcess"/>
    <dgm:cxn modelId="{EBD810D9-D242-4F17-AE87-BE14C31C2E32}" type="presParOf" srcId="{1D2B6886-88F7-412B-A3C9-FD6D523E5724}" destId="{676130B0-614E-482D-B898-CD3C19D4311C}" srcOrd="0" destOrd="0" presId="urn:microsoft.com/office/officeart/2011/layout/CircleProcess"/>
    <dgm:cxn modelId="{6E81557B-E5EE-46CE-8540-921E7E061DC0}" type="presParOf" srcId="{00DD830B-3517-4626-87A5-502843A321AC}" destId="{441A471C-68BB-467B-A819-E6729ABB7EE2}" srcOrd="16" destOrd="0" presId="urn:microsoft.com/office/officeart/2011/layout/CircleProcess"/>
    <dgm:cxn modelId="{17AE6D05-7E50-4D2B-A8AD-62DD0CAC3BE4}" type="presParOf" srcId="{441A471C-68BB-467B-A819-E6729ABB7EE2}" destId="{2A6819C5-17A9-4E37-96FB-7222764A6279}" srcOrd="0" destOrd="0" presId="urn:microsoft.com/office/officeart/2011/layout/CircleProcess"/>
    <dgm:cxn modelId="{37DB6868-0E63-4E1C-BB6D-4BEED57C27AA}" type="presParOf" srcId="{00DD830B-3517-4626-87A5-502843A321AC}" destId="{47215D72-6365-4662-B799-DAC024BDCD4D}"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109F1-DD98-4897-96D5-F34EC9AE00D1}">
      <dsp:nvSpPr>
        <dsp:cNvPr id="0" name=""/>
        <dsp:cNvSpPr/>
      </dsp:nvSpPr>
      <dsp:spPr>
        <a:xfrm>
          <a:off x="6601227" y="1023737"/>
          <a:ext cx="1216869" cy="1216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95304-6B2D-46A4-A143-9F84E9003538}">
      <dsp:nvSpPr>
        <dsp:cNvPr id="0" name=""/>
        <dsp:cNvSpPr/>
      </dsp:nvSpPr>
      <dsp:spPr>
        <a:xfrm>
          <a:off x="664220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Celebrate/ Capstone Presentation</a:t>
          </a:r>
        </a:p>
      </dsp:txBody>
      <dsp:txXfrm>
        <a:off x="6804554" y="1226546"/>
        <a:ext cx="810988" cy="811020"/>
      </dsp:txXfrm>
    </dsp:sp>
    <dsp:sp modelId="{E4B7A8B1-EA73-4042-947B-F3921439C76C}">
      <dsp:nvSpPr>
        <dsp:cNvPr id="0" name=""/>
        <dsp:cNvSpPr/>
      </dsp:nvSpPr>
      <dsp:spPr>
        <a:xfrm rot="2700000">
          <a:off x="5344242"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E019-15C2-4435-96C2-1AAFE712F5F0}">
      <dsp:nvSpPr>
        <dsp:cNvPr id="0" name=""/>
        <dsp:cNvSpPr/>
      </dsp:nvSpPr>
      <dsp:spPr>
        <a:xfrm>
          <a:off x="538513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Lead Discussion Sessions</a:t>
          </a:r>
        </a:p>
      </dsp:txBody>
      <dsp:txXfrm>
        <a:off x="5547483" y="1226546"/>
        <a:ext cx="810988" cy="811020"/>
      </dsp:txXfrm>
    </dsp:sp>
    <dsp:sp modelId="{076ED6C0-EA39-4D0E-9B73-0C96D7AF9945}">
      <dsp:nvSpPr>
        <dsp:cNvPr id="0" name=""/>
        <dsp:cNvSpPr/>
      </dsp:nvSpPr>
      <dsp:spPr>
        <a:xfrm rot="2700000">
          <a:off x="408717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135EA-D871-4EF1-8224-B8AAE5E66274}">
      <dsp:nvSpPr>
        <dsp:cNvPr id="0" name=""/>
        <dsp:cNvSpPr/>
      </dsp:nvSpPr>
      <dsp:spPr>
        <a:xfrm>
          <a:off x="412806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Schedule Sessions and Send Invites</a:t>
          </a:r>
        </a:p>
      </dsp:txBody>
      <dsp:txXfrm>
        <a:off x="4290412" y="1226546"/>
        <a:ext cx="810988" cy="811020"/>
      </dsp:txXfrm>
    </dsp:sp>
    <dsp:sp modelId="{57C53758-FA49-460D-995F-A0E47DDC2964}">
      <dsp:nvSpPr>
        <dsp:cNvPr id="0" name=""/>
        <dsp:cNvSpPr/>
      </dsp:nvSpPr>
      <dsp:spPr>
        <a:xfrm rot="2700000">
          <a:off x="283010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8F1D3-CFD3-4EE3-AD94-B269F3E4E32C}">
      <dsp:nvSpPr>
        <dsp:cNvPr id="0" name=""/>
        <dsp:cNvSpPr/>
      </dsp:nvSpPr>
      <dsp:spPr>
        <a:xfrm>
          <a:off x="287099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Email Participants with Context  </a:t>
          </a:r>
        </a:p>
      </dsp:txBody>
      <dsp:txXfrm>
        <a:off x="3032569" y="1226546"/>
        <a:ext cx="810988" cy="811020"/>
      </dsp:txXfrm>
    </dsp:sp>
    <dsp:sp modelId="{A6271E3A-9E97-4539-997D-B2079312C22A}">
      <dsp:nvSpPr>
        <dsp:cNvPr id="0" name=""/>
        <dsp:cNvSpPr/>
      </dsp:nvSpPr>
      <dsp:spPr>
        <a:xfrm rot="2700000">
          <a:off x="1573030"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9326E-746D-4FBB-8D47-3F7ABC216AE9}">
      <dsp:nvSpPr>
        <dsp:cNvPr id="0" name=""/>
        <dsp:cNvSpPr/>
      </dsp:nvSpPr>
      <dsp:spPr>
        <a:xfrm>
          <a:off x="1613919"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Assign Course in Impact Platform</a:t>
          </a:r>
        </a:p>
      </dsp:txBody>
      <dsp:txXfrm>
        <a:off x="1775498" y="1226546"/>
        <a:ext cx="810988" cy="811020"/>
      </dsp:txXfrm>
    </dsp:sp>
    <dsp:sp modelId="{676130B0-614E-482D-B898-CD3C19D4311C}">
      <dsp:nvSpPr>
        <dsp:cNvPr id="0" name=""/>
        <dsp:cNvSpPr/>
      </dsp:nvSpPr>
      <dsp:spPr>
        <a:xfrm rot="2700000">
          <a:off x="315959"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819C5-17A9-4E37-96FB-7222764A6279}">
      <dsp:nvSpPr>
        <dsp:cNvPr id="0" name=""/>
        <dsp:cNvSpPr/>
      </dsp:nvSpPr>
      <dsp:spPr>
        <a:xfrm>
          <a:off x="356075"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Team in Impact Platform</a:t>
          </a:r>
        </a:p>
      </dsp:txBody>
      <dsp:txXfrm>
        <a:off x="518428" y="1226546"/>
        <a:ext cx="810988" cy="81102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ternal.allaccesspass.com/pluginfile.php/553040354/mod_scorm/content/4/course/en/assets/632b8eab5302e70b11727f44/fil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nternal.allaccesspass.com/pluginfile.php/553040354/mod_scorm/content/4/course/en/assets/6325369c5302e70b11700610/fil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nternal.allaccesspass.com/pluginfile.php/553040354/mod_scorm/content/4/course/en/assets/632536c35302e70b1170066e/file.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ternal.allaccesspass.com/pluginfile.php/553040354/mod_scorm/content/4/course/en/assets/6325370c5302e70b117006cc/file.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internal.allaccesspass.com/pluginfile.php/553040354/mod_scorm/content/4/course/en/assets/632537335302e70b1170072a/file.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ternal.allaccesspass.com/pluginfile.php/553040301/mod_scorm/content/5/course/en/assets/6324d3485302e70b116f834a/fil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0AE9B-3CC7-EA40-B687-F533EC1069F5}" type="slidenum">
              <a:rPr lang="en-US" smtClean="0"/>
              <a:t>1</a:t>
            </a:fld>
            <a:endParaRPr lang="en-US"/>
          </a:p>
        </p:txBody>
      </p:sp>
    </p:spTree>
    <p:extLst>
      <p:ext uri="{BB962C8B-B14F-4D97-AF65-F5344CB8AC3E}">
        <p14:creationId xmlns:p14="http://schemas.microsoft.com/office/powerpoint/2010/main" val="130133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responses from the OnDemand Course: Key Stakeholders Interview tool, Project Scope Statement, and Application Challenge </a:t>
            </a:r>
          </a:p>
          <a:p>
            <a:pPr marL="685800" indent="-457200">
              <a:buAutoNum type="arabicPeriod"/>
            </a:pPr>
            <a:r>
              <a:rPr lang="en-US" sz="2400" b="1" dirty="0"/>
              <a:t>Opening: </a:t>
            </a:r>
            <a:r>
              <a:rPr lang="en-US" sz="2400" b="0" dirty="0"/>
              <a:t>Provide context for why they are taking this course. Reiterate the investment in their learning and tie to larger organizational initiatives</a:t>
            </a:r>
          </a:p>
          <a:p>
            <a:pPr marL="685800" indent="-457200">
              <a:buAutoNum type="arabicPeriod"/>
            </a:pPr>
            <a:r>
              <a:rPr lang="en-US" sz="2400" b="1" dirty="0"/>
              <a:t>Introduction: (don’t show visual) </a:t>
            </a:r>
            <a:r>
              <a:rPr lang="en-US" sz="2000" dirty="0"/>
              <a:t>What are the three components in the project success formula? See who remembers and then share visual.  Walk through each:</a:t>
            </a:r>
          </a:p>
          <a:p>
            <a:pPr marL="1143000" lvl="1" indent="-457200">
              <a:buAutoNum type="arabicPeriod"/>
            </a:pPr>
            <a:r>
              <a:rPr lang="en-US" sz="2000" dirty="0"/>
              <a:t>Value:  What is the value of the project? </a:t>
            </a:r>
            <a:r>
              <a:rPr lang="en-US" sz="1600" b="1" i="0" dirty="0">
                <a:solidFill>
                  <a:srgbClr val="000000"/>
                </a:solidFill>
                <a:effectLst/>
                <a:latin typeface="HelveticaNeueLTPro-Lt"/>
              </a:rPr>
              <a:t>Why does this project matter? In other words, what problems will it solve, or what benefits will it provide the team, the organization, and the customer?</a:t>
            </a:r>
          </a:p>
          <a:p>
            <a:pPr marL="1143000" lvl="1" indent="-457200">
              <a:buAutoNum type="arabicPeriod"/>
            </a:pPr>
            <a:r>
              <a:rPr lang="en-US" sz="2000" dirty="0"/>
              <a:t>People: Who is involved and who do you need to influence? </a:t>
            </a:r>
          </a:p>
          <a:p>
            <a:pPr marL="1143000" lvl="1" indent="-457200">
              <a:buAutoNum type="arabicPeriod"/>
            </a:pPr>
            <a:r>
              <a:rPr lang="en-US" sz="2000" dirty="0"/>
              <a:t>Process:  How is going to get done? </a:t>
            </a:r>
            <a:endParaRPr lang="en-US" sz="2000" b="1" dirty="0"/>
          </a:p>
          <a:p>
            <a:pPr marL="0" indent="0">
              <a:buNone/>
            </a:pPr>
            <a:endParaRPr lang="en-US" sz="2000" b="1" dirty="0"/>
          </a:p>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sz="2000" b="1" i="0" dirty="0">
                <a:solidFill>
                  <a:srgbClr val="000000"/>
                </a:solidFill>
                <a:effectLst/>
                <a:latin typeface="HelveticaNeueLTPro-Lt"/>
              </a:rPr>
              <a:t>4. Success</a:t>
            </a:r>
            <a:r>
              <a:rPr lang="en-US" sz="2000" b="0" i="0" dirty="0">
                <a:solidFill>
                  <a:srgbClr val="000000"/>
                </a:solidFill>
                <a:effectLst/>
                <a:latin typeface="HelveticaNeueLTPro-Lt"/>
              </a:rPr>
              <a:t> in projects comes through pursuing </a:t>
            </a:r>
            <a:r>
              <a:rPr lang="en-US" sz="2000" b="1" i="0" dirty="0">
                <a:solidFill>
                  <a:srgbClr val="000000"/>
                </a:solidFill>
                <a:effectLst/>
                <a:latin typeface="HelveticaNeueLTPro-Lt"/>
              </a:rPr>
              <a:t>value</a:t>
            </a:r>
            <a:r>
              <a:rPr lang="en-US" sz="2000" b="0" i="0" dirty="0">
                <a:solidFill>
                  <a:srgbClr val="000000"/>
                </a:solidFill>
                <a:effectLst/>
                <a:latin typeface="HelveticaNeueLTPro-Lt"/>
              </a:rPr>
              <a:t> by inspiring </a:t>
            </a:r>
            <a:r>
              <a:rPr lang="en-US" sz="2000" b="1" i="0" dirty="0">
                <a:solidFill>
                  <a:srgbClr val="000000"/>
                </a:solidFill>
                <a:effectLst/>
                <a:latin typeface="HelveticaNeueLTPro-Lt"/>
              </a:rPr>
              <a:t>people </a:t>
            </a:r>
            <a:r>
              <a:rPr lang="en-US" sz="2000" b="0" i="0" dirty="0">
                <a:solidFill>
                  <a:srgbClr val="000000"/>
                </a:solidFill>
                <a:effectLst/>
                <a:latin typeface="HelveticaNeueLTPro-Lt"/>
              </a:rPr>
              <a:t>to give their best while working through a proven </a:t>
            </a:r>
            <a:r>
              <a:rPr lang="en-US" sz="2000" b="1" i="0" dirty="0">
                <a:solidFill>
                  <a:srgbClr val="000000"/>
                </a:solidFill>
                <a:effectLst/>
                <a:latin typeface="HelveticaNeueLTPro-Lt"/>
              </a:rPr>
              <a:t>process</a:t>
            </a:r>
            <a:r>
              <a:rPr lang="en-US" sz="2000" b="0" i="0" dirty="0">
                <a:solidFill>
                  <a:srgbClr val="000000"/>
                </a:solidFill>
                <a:effectLst/>
                <a:latin typeface="HelveticaNeueLTPro-Lt"/>
              </a:rPr>
              <a:t>. </a:t>
            </a:r>
            <a:r>
              <a:rPr lang="en-US" sz="2000" dirty="0"/>
              <a:t>Would anyone like to share now they connected the purpose of their project to organizational goals and communicated the value to the people involved? </a:t>
            </a:r>
          </a:p>
          <a:p>
            <a:pPr marL="228600" indent="0">
              <a:buFont typeface="+mj-lt"/>
              <a:buNone/>
            </a:pPr>
            <a:endParaRPr lang="en-US" sz="2400" dirty="0"/>
          </a:p>
        </p:txBody>
      </p:sp>
    </p:spTree>
    <p:extLst>
      <p:ext uri="{BB962C8B-B14F-4D97-AF65-F5344CB8AC3E}">
        <p14:creationId xmlns:p14="http://schemas.microsoft.com/office/powerpoint/2010/main" val="140417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800" b="1" dirty="0"/>
              <a:t>Introduction:  </a:t>
            </a:r>
            <a:r>
              <a:rPr lang="en-US" sz="2800" b="0" dirty="0"/>
              <a:t>What is the purpose of scoping a project? Hear from the group.   </a:t>
            </a:r>
            <a:r>
              <a:rPr lang="en-US" sz="2800" b="1" dirty="0"/>
              <a:t>Scope = </a:t>
            </a:r>
            <a:r>
              <a:rPr lang="en-US" sz="2800" b="0" i="0" dirty="0">
                <a:solidFill>
                  <a:srgbClr val="000000"/>
                </a:solidFill>
                <a:effectLst/>
                <a:latin typeface="Arial" panose="020B0604020202020204" pitchFamily="34" charset="0"/>
                <a:cs typeface="Arial" panose="020B0604020202020204" pitchFamily="34" charset="0"/>
              </a:rPr>
              <a:t>clarify shared and measurable expectations by identifying and interviewing key stakeholders and documenting a project scope everyone agrees with.</a:t>
            </a:r>
            <a:endParaRPr lang="en-US" sz="28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endParaRPr lang="en-US" sz="2000" b="1" dirty="0"/>
          </a:p>
          <a:p>
            <a:pPr marL="685800" indent="-457200">
              <a:buAutoNum type="arabicPeriod"/>
            </a:pPr>
            <a:r>
              <a:rPr lang="en-US" sz="2000" b="1" dirty="0"/>
              <a:t>Breakout 2: </a:t>
            </a:r>
            <a:r>
              <a:rPr lang="en-US" sz="2000" dirty="0"/>
              <a:t>(10 – 15 minutes)</a:t>
            </a:r>
          </a:p>
          <a:p>
            <a:pPr marL="685800" indent="-457200">
              <a:buAutoNum type="arabicPeriod"/>
            </a:pPr>
            <a:r>
              <a:rPr lang="en-US" sz="2000" b="1" dirty="0"/>
              <a:t>Whole Group Debrief: </a:t>
            </a:r>
            <a:r>
              <a:rPr lang="en-US" sz="2000" dirty="0"/>
              <a:t>(5-10 minuets) Who would like to share what they discussed and any insights they had?</a:t>
            </a:r>
          </a:p>
          <a:p>
            <a:pPr marL="685800" indent="-457200">
              <a:buAutoNum type="arabicPeriod"/>
            </a:pPr>
            <a:r>
              <a:rPr lang="en-US" sz="2000" b="1" dirty="0"/>
              <a:t>Closing: </a:t>
            </a:r>
            <a:r>
              <a:rPr lang="en-US" sz="2000" dirty="0"/>
              <a:t>Key takeaways and committed actions to next steps (hear from everyone if group is small or ask for a few if group is larger) </a:t>
            </a:r>
          </a:p>
          <a:p>
            <a:pPr marL="0" indent="0">
              <a:buNone/>
            </a:pP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75247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responses from the OnDemand Course: Risk Strategy Tool and Application Challenge </a:t>
            </a:r>
          </a:p>
          <a:p>
            <a:pPr marL="685800" indent="-457200">
              <a:buAutoNum type="arabicPeriod"/>
            </a:pPr>
            <a:r>
              <a:rPr lang="en-US" sz="2400" b="1" dirty="0"/>
              <a:t>Introduction:  </a:t>
            </a:r>
          </a:p>
          <a:p>
            <a:pPr marL="1143000" lvl="1" indent="-457200">
              <a:buAutoNum type="arabicPeriod"/>
            </a:pPr>
            <a:r>
              <a:rPr lang="en-US" sz="2400" b="0" dirty="0"/>
              <a:t>Why is planning important for a project management?  Here from the group and then click forward: We plan to create a clear map for smart decision-making. </a:t>
            </a:r>
          </a:p>
          <a:p>
            <a:pPr marL="1143000" lvl="1" indent="-457200">
              <a:buAutoNum type="arabicPeriod"/>
            </a:pPr>
            <a:r>
              <a:rPr lang="en-US" sz="2400" b="0" dirty="0"/>
              <a:t>How do we start to plan?  Here for the group and then click forward: We build a risk strategy and a project schedule </a:t>
            </a: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67005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800" b="1" dirty="0"/>
              <a:t>Introduction:  </a:t>
            </a:r>
            <a:r>
              <a:rPr lang="en-US" sz="2800" b="0" dirty="0"/>
              <a:t>What are the 4 strategies to TAME or manage Risk? Go through each letter of TAME.  What does the T stand for, etc. </a:t>
            </a:r>
          </a:p>
          <a:p>
            <a:pPr marL="1143000" lvl="1" indent="-457200">
              <a:buAutoNum type="arabicPeriod"/>
            </a:pPr>
            <a:r>
              <a:rPr lang="en-US" sz="2800" b="0" dirty="0"/>
              <a:t>Transfer = shift the risk to a third party </a:t>
            </a:r>
          </a:p>
          <a:p>
            <a:pPr marL="1143000" lvl="1" indent="-457200">
              <a:buAutoNum type="arabicPeriod"/>
            </a:pPr>
            <a:r>
              <a:rPr lang="en-US" sz="2800" b="0" dirty="0"/>
              <a:t>Accept = Acknowledge the risk and deal with if it occurs </a:t>
            </a:r>
          </a:p>
          <a:p>
            <a:pPr marL="1028700" lvl="1" indent="-342900">
              <a:buFont typeface="+mj-lt"/>
              <a:buAutoNum type="arabicPeriod"/>
            </a:pPr>
            <a:r>
              <a:rPr lang="en-US" sz="1600" b="0" dirty="0"/>
              <a:t>Mitigate = Lessen the risk by reducing the probability of impact</a:t>
            </a:r>
          </a:p>
          <a:p>
            <a:pPr marL="1028700" lvl="1" indent="-342900">
              <a:buFont typeface="+mj-lt"/>
              <a:buAutoNum type="arabicPeriod"/>
            </a:pPr>
            <a:r>
              <a:rPr lang="en-US" sz="1600" b="0" dirty="0"/>
              <a:t>Eliminate = Remove the risk</a:t>
            </a:r>
          </a:p>
          <a:p>
            <a:pPr marL="1143000" lvl="1" indent="-457200">
              <a:buAutoNum type="arabicPeriod"/>
            </a:pPr>
            <a:endParaRPr lang="en-US" sz="28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endParaRPr lang="en-US" sz="2000" b="1" dirty="0"/>
          </a:p>
          <a:p>
            <a:pPr marL="685800" indent="-457200">
              <a:buAutoNum type="arabicPeriod"/>
            </a:pPr>
            <a:r>
              <a:rPr lang="en-US" sz="2000" b="1" dirty="0"/>
              <a:t>Breakout 2: </a:t>
            </a:r>
            <a:r>
              <a:rPr lang="en-US" sz="2000" dirty="0"/>
              <a:t>(10 – 15 minutes)</a:t>
            </a:r>
          </a:p>
          <a:p>
            <a:pPr marL="685800" indent="-457200">
              <a:buAutoNum type="arabicPeriod"/>
            </a:pPr>
            <a:r>
              <a:rPr lang="en-US" sz="2000" b="1" dirty="0"/>
              <a:t>Whole Group Debrief: </a:t>
            </a:r>
            <a:r>
              <a:rPr lang="en-US" sz="2000" dirty="0"/>
              <a:t>(5-10 minutes) Who would like to share what they discussed and any insights they had?</a:t>
            </a:r>
          </a:p>
          <a:p>
            <a:pPr marL="685800" indent="-457200">
              <a:buAutoNum type="arabicPeriod"/>
            </a:pPr>
            <a:r>
              <a:rPr lang="en-US" sz="2000" b="1" dirty="0"/>
              <a:t>Closing: </a:t>
            </a:r>
            <a:r>
              <a:rPr lang="en-US" sz="2000" dirty="0"/>
              <a:t>Key takeaways and committed actions to next steps (hear from everyone if group is small or ask for a few if group is larger) </a:t>
            </a:r>
          </a:p>
          <a:p>
            <a:pPr marL="0" indent="0">
              <a:buNone/>
            </a:pP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32422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responses from the OnDemand Course: </a:t>
            </a:r>
            <a:r>
              <a:rPr lang="en-US" sz="2000" dirty="0">
                <a:hlinkClick r:id="rId3"/>
              </a:rPr>
              <a:t>Conversation Planner </a:t>
            </a:r>
            <a:r>
              <a:rPr lang="en-US" sz="2400" dirty="0"/>
              <a:t>and Application Challenge </a:t>
            </a:r>
          </a:p>
          <a:p>
            <a:pPr marL="685800" indent="-457200">
              <a:buAutoNum type="arabicPeriod"/>
            </a:pPr>
            <a:r>
              <a:rPr lang="en-US" sz="2400" b="1" dirty="0"/>
              <a:t>Introduction:  </a:t>
            </a:r>
          </a:p>
          <a:p>
            <a:pPr marL="1143000" marR="0" lvl="1"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0" dirty="0"/>
              <a:t>Why is engaging important for a project management?  Here from the group and then click forward: </a:t>
            </a:r>
            <a:r>
              <a:rPr lang="en-US" sz="2400" b="0" i="0" dirty="0">
                <a:solidFill>
                  <a:srgbClr val="000000"/>
                </a:solidFill>
                <a:effectLst/>
                <a:latin typeface="HelveticaNeueLTPro-Lt"/>
              </a:rPr>
              <a:t>inspire shared accountability and provide structure to </a:t>
            </a:r>
            <a:r>
              <a:rPr lang="en-US" sz="2400" dirty="0">
                <a:solidFill>
                  <a:srgbClr val="000000"/>
                </a:solidFill>
                <a:latin typeface="HelveticaNeueLTPro-Lt"/>
              </a:rPr>
              <a:t>show </a:t>
            </a:r>
            <a:r>
              <a:rPr lang="en-US" sz="2400" b="0" i="0" dirty="0">
                <a:solidFill>
                  <a:srgbClr val="000000"/>
                </a:solidFill>
                <a:effectLst/>
                <a:latin typeface="HelveticaNeueLTPro-Lt"/>
              </a:rPr>
              <a:t>the team how they’re winning.</a:t>
            </a:r>
            <a:endParaRPr lang="en-US" sz="2400" b="0" dirty="0"/>
          </a:p>
          <a:p>
            <a:pPr marL="1143000" lvl="1" indent="-457200">
              <a:buAutoNum type="arabicPeriod"/>
            </a:pPr>
            <a:r>
              <a:rPr lang="en-US" sz="2400" b="0" dirty="0"/>
              <a:t>How do we engage people? </a:t>
            </a:r>
            <a:r>
              <a:rPr lang="en-US" sz="2400" b="0" i="0" dirty="0">
                <a:solidFill>
                  <a:srgbClr val="000000"/>
                </a:solidFill>
                <a:effectLst/>
                <a:latin typeface="Arial" panose="020B0604020202020204" pitchFamily="34" charset="0"/>
                <a:cs typeface="Arial" panose="020B0604020202020204" pitchFamily="34" charset="0"/>
              </a:rPr>
              <a:t>Through Team Accountability Sessions and the 5 Informal Authority Behaviors</a:t>
            </a: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74947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800" b="1" dirty="0"/>
              <a:t>Introduction:  (Do Not Show 5 Informal Authority Visual)  </a:t>
            </a:r>
          </a:p>
          <a:p>
            <a:pPr marL="1143000" lvl="1" indent="-457200">
              <a:buAutoNum type="arabicPeriod"/>
            </a:pPr>
            <a:r>
              <a:rPr lang="en-US" sz="2800" b="0" dirty="0"/>
              <a:t>What are the 5  Informal Authority Behaviors? See what the group can remember and then </a:t>
            </a:r>
            <a:r>
              <a:rPr lang="en-US" sz="2800" b="1" dirty="0"/>
              <a:t>show visual</a:t>
            </a:r>
            <a:r>
              <a:rPr lang="en-US" sz="2800" b="0" dirty="0"/>
              <a:t>. </a:t>
            </a:r>
            <a:r>
              <a:rPr lang="en-US" sz="2000" b="0" i="0" dirty="0">
                <a:solidFill>
                  <a:srgbClr val="000000"/>
                </a:solidFill>
                <a:effectLst/>
                <a:latin typeface="HelveticaNeueLTPro-Lt"/>
              </a:rPr>
              <a:t>To </a:t>
            </a:r>
            <a:r>
              <a:rPr lang="en-US" sz="2000" b="1" i="0" dirty="0">
                <a:solidFill>
                  <a:srgbClr val="000000"/>
                </a:solidFill>
                <a:effectLst/>
                <a:latin typeface="HelveticaNeueLTPro-Lt"/>
              </a:rPr>
              <a:t>ENGAGE</a:t>
            </a:r>
            <a:r>
              <a:rPr lang="en-US" sz="2000" b="0" i="0" dirty="0">
                <a:solidFill>
                  <a:srgbClr val="000000"/>
                </a:solidFill>
                <a:effectLst/>
                <a:latin typeface="HelveticaNeueLTPro-Lt"/>
              </a:rPr>
              <a:t> with your team members and inspire shared accountability, you can provide structure in the form of regular Team Accountability Sessions. These are NOT operations meetings, and they are NOT lengthy meetings to discuss details about all the work being done. Instead, they are weekly checkpoints that show the team how they’re winning—and how to keep winning. </a:t>
            </a:r>
          </a:p>
          <a:p>
            <a:pPr marL="1143000" lvl="1" indent="-457200">
              <a:buAutoNum type="arabicPeriod"/>
            </a:pPr>
            <a:r>
              <a:rPr lang="en-US" sz="2000" b="0" i="0" dirty="0">
                <a:solidFill>
                  <a:srgbClr val="000000"/>
                </a:solidFill>
                <a:effectLst/>
                <a:latin typeface="HelveticaNeueLTPro-Lt"/>
              </a:rPr>
              <a:t>What are the 4 steps to a Team Accountability session? </a:t>
            </a:r>
            <a:r>
              <a:rPr lang="en-US" sz="2000" b="1" i="0" dirty="0">
                <a:solidFill>
                  <a:srgbClr val="000000"/>
                </a:solidFill>
                <a:effectLst/>
                <a:latin typeface="HelveticaNeueLTPro-Lt"/>
              </a:rPr>
              <a:t>Show steps and review </a:t>
            </a:r>
            <a:endParaRPr lang="en-US" sz="2800" b="1" dirty="0"/>
          </a:p>
          <a:p>
            <a:pPr marL="685800" indent="-457200">
              <a:buAutoNum type="arabicPeriod"/>
            </a:pPr>
            <a:endParaRPr lang="en-US" sz="24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10079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responses from the OnDemand Course: </a:t>
            </a:r>
            <a:r>
              <a:rPr lang="en-US" sz="2400" b="0" i="0" dirty="0">
                <a:solidFill>
                  <a:srgbClr val="000000"/>
                </a:solidFill>
                <a:effectLst/>
                <a:latin typeface="HelveticaNeueLTPro-Lt"/>
                <a:hlinkClick r:id="rId3"/>
              </a:rPr>
              <a:t>Project Status Report </a:t>
            </a:r>
            <a:r>
              <a:rPr lang="en-US" sz="2400" dirty="0"/>
              <a:t>and </a:t>
            </a:r>
            <a:r>
              <a:rPr lang="en-US" sz="900" dirty="0">
                <a:hlinkClick r:id="rId4"/>
              </a:rPr>
              <a:t>Project Change Request Tool</a:t>
            </a:r>
            <a:endParaRPr lang="en-US" sz="2400" dirty="0"/>
          </a:p>
          <a:p>
            <a:pPr marL="685800" indent="-457200">
              <a:buAutoNum type="arabicPeriod"/>
            </a:pPr>
            <a:r>
              <a:rPr lang="en-US" sz="2400" b="1" dirty="0"/>
              <a:t>Introduction:  </a:t>
            </a:r>
          </a:p>
          <a:p>
            <a:pPr marL="1143000" lvl="1" indent="-457200">
              <a:buAutoNum type="arabicPeriod"/>
            </a:pPr>
            <a:r>
              <a:rPr lang="en-US" sz="2400" b="0" dirty="0"/>
              <a:t>Why is tracking and adapting important for a project management?  Here from the group and then click forward</a:t>
            </a:r>
          </a:p>
          <a:p>
            <a:pPr marL="1143000" lvl="1" indent="-457200">
              <a:buAutoNum type="arabicPeriod"/>
            </a:pPr>
            <a:r>
              <a:rPr lang="en-US" sz="2400" b="0" dirty="0"/>
              <a:t>How do we track and adapt?  Here for the group and then click forward</a:t>
            </a:r>
            <a:endParaRPr lang="en-US" sz="2400" dirty="0"/>
          </a:p>
        </p:txBody>
      </p:sp>
    </p:spTree>
    <p:extLst>
      <p:ext uri="{BB962C8B-B14F-4D97-AF65-F5344CB8AC3E}">
        <p14:creationId xmlns:p14="http://schemas.microsoft.com/office/powerpoint/2010/main" val="145672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800" b="1" dirty="0"/>
              <a:t>Introduction:  (Don’t show Conversation Card)  </a:t>
            </a:r>
            <a:r>
              <a:rPr lang="en-US" sz="2800" b="0" dirty="0"/>
              <a:t>Who remembers some Adapting to Change Conversation steps? Hear from the group and then move slide forward. </a:t>
            </a:r>
          </a:p>
          <a:p>
            <a:pPr marL="1143000" lvl="1" indent="-457200">
              <a:buAutoNum type="arabicPeriod"/>
            </a:pPr>
            <a:endParaRPr lang="en-US" sz="28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endParaRPr lang="en-US" sz="2000" b="1" dirty="0"/>
          </a:p>
          <a:p>
            <a:pPr marL="0" indent="0">
              <a:buNone/>
            </a:pP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373737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Introduction:  </a:t>
            </a:r>
          </a:p>
          <a:p>
            <a:pPr marL="1143000" lvl="1" indent="-457200">
              <a:buAutoNum type="arabicPeriod"/>
            </a:pPr>
            <a:r>
              <a:rPr lang="en-US" sz="2400" b="0" dirty="0"/>
              <a:t>Why is having a process to close out the project important? Here from the group and then click forward</a:t>
            </a:r>
          </a:p>
          <a:p>
            <a:pPr marL="1143000" lvl="1" indent="-457200">
              <a:buAutoNum type="arabicPeriod"/>
            </a:pPr>
            <a:r>
              <a:rPr lang="en-US" sz="2400" b="0" dirty="0"/>
              <a:t>What are best practices for closing out a project?  Here for the group and then click forward   </a:t>
            </a:r>
            <a:r>
              <a:rPr lang="en-US" sz="2400" dirty="0"/>
              <a:t>Resources: </a:t>
            </a:r>
            <a:r>
              <a:rPr lang="en-US" sz="900" dirty="0">
                <a:hlinkClick r:id="rId3"/>
              </a:rPr>
              <a:t>Close Checklist </a:t>
            </a:r>
            <a:r>
              <a:rPr lang="en-US" sz="900" dirty="0"/>
              <a:t>and </a:t>
            </a:r>
            <a:r>
              <a:rPr lang="en-US" sz="900" dirty="0">
                <a:hlinkClick r:id="rId4"/>
              </a:rPr>
              <a:t>Project Retrospective Tool</a:t>
            </a:r>
            <a:r>
              <a:rPr lang="en-US" sz="900" dirty="0"/>
              <a:t> </a:t>
            </a:r>
            <a:endParaRPr lang="en-US" sz="2400" dirty="0"/>
          </a:p>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sz="2400" b="1" dirty="0"/>
              <a:t>2. Closing: Congratulations Team!   </a:t>
            </a:r>
            <a:r>
              <a:rPr lang="en-US" sz="2400" dirty="0"/>
              <a:t>Key takeaways and committed actions to next steps (hear from everyone if group is small or ask for a few if group is larger) </a:t>
            </a:r>
          </a:p>
          <a:p>
            <a:pPr marL="228600" indent="0">
              <a:buFont typeface="+mj-lt"/>
              <a:buNone/>
            </a:pPr>
            <a:endParaRPr lang="en-US" sz="2400" b="1" dirty="0"/>
          </a:p>
        </p:txBody>
      </p:sp>
    </p:spTree>
    <p:extLst>
      <p:ext uri="{BB962C8B-B14F-4D97-AF65-F5344CB8AC3E}">
        <p14:creationId xmlns:p14="http://schemas.microsoft.com/office/powerpoint/2010/main" val="187905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NOTE: you will want to provide links to your learners.  These links are available through the library under Materials  as long as you have admin or facilitator credentials.  The learners can also find them under “additional resources”  “cards/tools” for 5 Choices.</a:t>
            </a:r>
          </a:p>
        </p:txBody>
      </p:sp>
    </p:spTree>
    <p:extLst>
      <p:ext uri="{BB962C8B-B14F-4D97-AF65-F5344CB8AC3E}">
        <p14:creationId xmlns:p14="http://schemas.microsoft.com/office/powerpoint/2010/main" val="38632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79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u="none" strike="noStrike" kern="1200" dirty="0">
                <a:solidFill>
                  <a:schemeClr val="tx1"/>
                </a:solidFill>
                <a:effectLst/>
                <a:latin typeface="+mn-lt"/>
                <a:ea typeface="+mn-ea"/>
                <a:cs typeface="Arial" panose="020B0604020202020204" pitchFamily="34" charset="0"/>
              </a:rPr>
              <a:t>This is the backup slide if the CP wants a more conditional statement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8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49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27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1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Risk Strategy Tool. </a:t>
            </a:r>
            <a:endParaRPr lang="en-US" dirty="0"/>
          </a:p>
        </p:txBody>
      </p:sp>
    </p:spTree>
    <p:extLst>
      <p:ext uri="{BB962C8B-B14F-4D97-AF65-F5344CB8AC3E}">
        <p14:creationId xmlns:p14="http://schemas.microsoft.com/office/powerpoint/2010/main" val="178537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101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You may want to create ground rules for the sessions.  </a:t>
            </a:r>
          </a:p>
        </p:txBody>
      </p:sp>
    </p:spTree>
    <p:extLst>
      <p:ext uri="{BB962C8B-B14F-4D97-AF65-F5344CB8AC3E}">
        <p14:creationId xmlns:p14="http://schemas.microsoft.com/office/powerpoint/2010/main" val="1659163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 Notes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6"/>
            <a:ext cx="8229600" cy="673553"/>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3" name="Text Placeholder 2">
            <a:extLst>
              <a:ext uri="{FF2B5EF4-FFF2-40B4-BE49-F238E27FC236}">
                <a16:creationId xmlns:a16="http://schemas.microsoft.com/office/drawing/2014/main" id="{F4F03DB7-5AD8-A406-AEEA-B74D2B482142}"/>
              </a:ext>
            </a:extLst>
          </p:cNvPr>
          <p:cNvSpPr>
            <a:spLocks noGrp="1"/>
          </p:cNvSpPr>
          <p:nvPr>
            <p:ph type="body" sz="quarter" idx="13"/>
          </p:nvPr>
        </p:nvSpPr>
        <p:spPr>
          <a:xfrm>
            <a:off x="457200" y="1240632"/>
            <a:ext cx="8229600" cy="1144672"/>
          </a:xfrm>
        </p:spPr>
        <p:txBody>
          <a:bodyPr>
            <a:spAutoFit/>
          </a:bodyPr>
          <a:lstStyle>
            <a:lvl1pPr marL="0" indent="0">
              <a:spcBef>
                <a:spcPts val="0"/>
              </a:spcBef>
              <a:spcAft>
                <a:spcPts val="675"/>
              </a:spcAft>
              <a:buNone/>
              <a:defRPr sz="1350" b="1">
                <a:solidFill>
                  <a:schemeClr val="accent2"/>
                </a:solidFill>
              </a:defRPr>
            </a:lvl1pPr>
            <a:lvl2pPr marL="178594" indent="-171450">
              <a:lnSpc>
                <a:spcPct val="110000"/>
              </a:lnSpc>
              <a:spcBef>
                <a:spcPts val="0"/>
              </a:spcBef>
              <a:spcAft>
                <a:spcPts val="675"/>
              </a:spcAft>
              <a:tabLst/>
              <a:defRPr sz="1050">
                <a:solidFill>
                  <a:schemeClr val="bg1"/>
                </a:solidFill>
              </a:defRPr>
            </a:lvl2pPr>
            <a:lvl3pPr marL="300038" indent="-121444">
              <a:lnSpc>
                <a:spcPct val="110000"/>
              </a:lnSpc>
              <a:spcBef>
                <a:spcPts val="0"/>
              </a:spcBef>
              <a:spcAft>
                <a:spcPts val="675"/>
              </a:spcAft>
              <a:tabLst/>
              <a:defRPr sz="900">
                <a:solidFill>
                  <a:schemeClr val="bg1"/>
                </a:solidFill>
              </a:defRPr>
            </a:lvl3pPr>
            <a:lvl4pPr marL="471488" indent="-129779">
              <a:lnSpc>
                <a:spcPct val="110000"/>
              </a:lnSpc>
              <a:spcBef>
                <a:spcPts val="0"/>
              </a:spcBef>
              <a:spcAft>
                <a:spcPts val="675"/>
              </a:spcAft>
              <a:tabLst/>
              <a:defRPr sz="825">
                <a:solidFill>
                  <a:schemeClr val="bg1"/>
                </a:solidFill>
              </a:defRPr>
            </a:lvl4pPr>
            <a:lvl5pPr marL="601266" indent="-129779">
              <a:lnSpc>
                <a:spcPct val="110000"/>
              </a:lnSpc>
              <a:spcBef>
                <a:spcPts val="0"/>
              </a:spcBef>
              <a:spcAft>
                <a:spcPts val="675"/>
              </a:spcAft>
              <a:tabLst/>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77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461962" y="1143000"/>
            <a:ext cx="8339138" cy="3429000"/>
          </a:xfrm>
        </p:spPr>
        <p:txBody>
          <a:bodyPr/>
          <a:lstStyle>
            <a:lvl1pPr marL="342900" indent="-342900">
              <a:buClr>
                <a:schemeClr val="accent1"/>
              </a:buClr>
              <a:buFont typeface="+mj-lt"/>
              <a:buAutoNum type="arabicPeriod"/>
              <a:defRPr b="1"/>
            </a:lvl1pPr>
            <a:lvl2pPr marL="517922" indent="-167879">
              <a:buClr>
                <a:schemeClr val="accent1"/>
              </a:buClr>
              <a:buFont typeface="Arial" panose="020B0604020202020204" pitchFamily="34" charset="0"/>
              <a:buChar char="•"/>
              <a:tabLst/>
              <a:defRPr u="none" baseline="0">
                <a:uFill>
                  <a:solidFill>
                    <a:schemeClr val="accent1"/>
                  </a:solidFill>
                </a:uFill>
              </a:defRPr>
            </a:lvl2pPr>
            <a:lvl3pPr marL="692944" indent="-175022">
              <a:buClr>
                <a:schemeClr val="accent1"/>
              </a:buClr>
              <a:tabLst/>
              <a:defRPr/>
            </a:lvl3pPr>
          </a:lstStyle>
          <a:p>
            <a:pPr lvl="0"/>
            <a:r>
              <a:rPr lang="en-US"/>
              <a:t>Agenda Item Number and description</a:t>
            </a:r>
          </a:p>
          <a:p>
            <a:pPr lvl="1"/>
            <a:r>
              <a:rPr lang="en-US"/>
              <a:t>Second level</a:t>
            </a:r>
          </a:p>
          <a:p>
            <a:pPr lvl="2"/>
            <a:r>
              <a:rPr lang="en-US"/>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457200" y="4804812"/>
            <a:ext cx="742950" cy="110066"/>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0CEBF2ED-BD28-6947-89EE-80FE55F1E9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2322645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9486" y="912114"/>
            <a:ext cx="8229600" cy="1202436"/>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61742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51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8529" y="371475"/>
            <a:ext cx="7943850" cy="4039453"/>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15814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168971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0B87AFC9-C408-9B45-AC50-615683DF84FB}"/>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7567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35825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B16C1E2D-AC32-A943-886D-945EFFA24AE2}"/>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1591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38972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75287CAE-FD44-A84A-B47B-66AD2E064914}"/>
              </a:ext>
            </a:extLst>
          </p:cNvPr>
          <p:cNvSpPr>
            <a:spLocks noGrp="1"/>
          </p:cNvSpPr>
          <p:nvPr>
            <p:ph type="title" hasCustomPrompt="1"/>
          </p:nvPr>
        </p:nvSpPr>
        <p:spPr>
          <a:xfrm>
            <a:off x="457200" y="400050"/>
            <a:ext cx="8229600" cy="4000500"/>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BE537FA-6C78-D64A-B956-89BCA14861E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7192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0301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57257958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57200" y="481542"/>
            <a:ext cx="8229600" cy="3919008"/>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08786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1861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549A5471-EC92-F54F-AA59-C139E0A75B21}"/>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98502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4208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7942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00150"/>
          </a:xfrm>
        </p:spPr>
        <p:txBody>
          <a:bodyPr anchor="t"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tx1"/>
                </a:solidFill>
              </a:defRPr>
            </a:lvl1pPr>
            <a:lvl2pPr marL="600075" indent="-257175">
              <a:buClr>
                <a:schemeClr val="bg1"/>
              </a:buClr>
              <a:buFont typeface="Arial" panose="020B0604020202020204" pitchFamily="34" charset="0"/>
              <a:buChar char="•"/>
              <a:defRPr>
                <a:solidFill>
                  <a:schemeClr val="tx1"/>
                </a:solidFill>
              </a:defRPr>
            </a:lvl2pPr>
            <a:lvl3pPr marL="900113" indent="-214313">
              <a:buClr>
                <a:schemeClr val="bg1"/>
              </a:buClr>
              <a:buFont typeface="Arial" panose="020B0604020202020204" pitchFamily="34" charset="0"/>
              <a:buChar char="•"/>
              <a:defRPr>
                <a:solidFill>
                  <a:schemeClr val="tx1"/>
                </a:solidFill>
              </a:defRPr>
            </a:lvl3pPr>
            <a:lvl4pPr marL="1243013" indent="-214313">
              <a:buClr>
                <a:schemeClr val="bg1"/>
              </a:buClr>
              <a:buFont typeface="Arial" panose="020B0604020202020204" pitchFamily="34" charset="0"/>
              <a:buChar char="•"/>
              <a:defRPr>
                <a:solidFill>
                  <a:schemeClr val="tx1"/>
                </a:solidFill>
              </a:defRPr>
            </a:lvl4pPr>
            <a:lvl5pPr marL="1585913" indent="-214313">
              <a:buClr>
                <a:schemeClr val="bg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5698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ection Divider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C21529-CE5D-CD4F-ACB3-8288F29E5605}"/>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itle 12">
            <a:extLst>
              <a:ext uri="{FF2B5EF4-FFF2-40B4-BE49-F238E27FC236}">
                <a16:creationId xmlns:a16="http://schemas.microsoft.com/office/drawing/2014/main" id="{03EE560B-2E6B-5E44-A1FD-12F5D98D1A18}"/>
              </a:ext>
            </a:extLst>
          </p:cNvPr>
          <p:cNvSpPr>
            <a:spLocks noGrp="1"/>
          </p:cNvSpPr>
          <p:nvPr>
            <p:ph type="title" hasCustomPrompt="1"/>
          </p:nvPr>
        </p:nvSpPr>
        <p:spPr>
          <a:xfrm>
            <a:off x="457200" y="371475"/>
            <a:ext cx="8229600" cy="4029075"/>
          </a:xfrm>
        </p:spPr>
        <p:txBody>
          <a:bodyPr anchor="ctr"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5" name="Rectangle 4">
            <a:extLst>
              <a:ext uri="{FF2B5EF4-FFF2-40B4-BE49-F238E27FC236}">
                <a16:creationId xmlns:a16="http://schemas.microsoft.com/office/drawing/2014/main" id="{26E957A4-9C4E-724B-92FB-D784D8D76F7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9190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35397534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2036353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 1 column paragrap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marL="0" indent="0">
              <a:lnSpc>
                <a:spcPct val="110000"/>
              </a:lnSpc>
              <a:spcAft>
                <a:spcPts val="900"/>
              </a:spcAft>
              <a:buNone/>
              <a:defRPr sz="1350" b="0" i="0">
                <a:latin typeface="Arial" panose="020B0604020202020204" pitchFamily="34" charset="0"/>
                <a:cs typeface="Arial" panose="020B0604020202020204" pitchFamily="34" charset="0"/>
              </a:defRPr>
            </a:lvl1pPr>
            <a:lvl2pPr>
              <a:lnSpc>
                <a:spcPct val="110000"/>
              </a:lnSpc>
              <a:spcAft>
                <a:spcPts val="900"/>
              </a:spcAft>
              <a:defRPr sz="1200" b="0" i="0">
                <a:latin typeface="Arial" panose="020B0604020202020204" pitchFamily="34" charset="0"/>
                <a:cs typeface="Arial" panose="020B0604020202020204" pitchFamily="34" charset="0"/>
              </a:defRPr>
            </a:lvl2pPr>
            <a:lvl3pPr>
              <a:lnSpc>
                <a:spcPct val="110000"/>
              </a:lnSpc>
              <a:spcAft>
                <a:spcPts val="900"/>
              </a:spcAft>
              <a:defRPr sz="1050" b="0" i="0">
                <a:latin typeface="Arial" panose="020B0604020202020204" pitchFamily="34" charset="0"/>
                <a:cs typeface="Arial" panose="020B0604020202020204" pitchFamily="34" charset="0"/>
              </a:defRPr>
            </a:lvl3pPr>
            <a:lvl4pPr>
              <a:lnSpc>
                <a:spcPct val="110000"/>
              </a:lnSpc>
              <a:spcAft>
                <a:spcPts val="900"/>
              </a:spcAft>
              <a:defRPr sz="900" b="0" i="0">
                <a:latin typeface="Arial" panose="020B0604020202020204" pitchFamily="34" charset="0"/>
                <a:cs typeface="Arial" panose="020B0604020202020204" pitchFamily="34" charset="0"/>
              </a:defRPr>
            </a:lvl4pPr>
            <a:lvl5pPr>
              <a:lnSpc>
                <a:spcPct val="110000"/>
              </a:lnSpc>
              <a:spcAft>
                <a:spcPts val="900"/>
              </a:spcAft>
              <a:defRPr sz="9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746542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1 with subhea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1718954"/>
            <a:ext cx="3829050" cy="1389414"/>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3" name="Text Placeholder 2">
            <a:extLst>
              <a:ext uri="{FF2B5EF4-FFF2-40B4-BE49-F238E27FC236}">
                <a16:creationId xmlns:a16="http://schemas.microsoft.com/office/drawing/2014/main" id="{EC9BBFB1-70C7-09BE-04A2-1F5DC2CAA60C}"/>
              </a:ext>
            </a:extLst>
          </p:cNvPr>
          <p:cNvSpPr>
            <a:spLocks noGrp="1"/>
          </p:cNvSpPr>
          <p:nvPr>
            <p:ph type="body" sz="quarter" idx="10" hasCustomPrompt="1"/>
          </p:nvPr>
        </p:nvSpPr>
        <p:spPr>
          <a:xfrm>
            <a:off x="971550" y="3259932"/>
            <a:ext cx="3303985" cy="898922"/>
          </a:xfrm>
        </p:spPr>
        <p:txBody>
          <a:bodyPr>
            <a:normAutofit/>
          </a:bodyPr>
          <a:lstStyle>
            <a:lvl1pPr marL="0" indent="0">
              <a:buFontTx/>
              <a:buNone/>
              <a:defRPr sz="1350" b="1"/>
            </a:lvl1pPr>
            <a:lvl2pPr marL="177404" indent="-169069">
              <a:buFont typeface="Arial" panose="020B0604020202020204" pitchFamily="34" charset="0"/>
              <a:buChar char="•"/>
              <a:tabLst/>
              <a:defRPr sz="1200"/>
            </a:lvl2pPr>
            <a:lvl3pPr marL="685800" indent="0">
              <a:buFontTx/>
              <a:buNone/>
              <a:defRPr/>
            </a:lvl3pPr>
            <a:lvl4pPr marL="1028700" indent="0">
              <a:buFontTx/>
              <a:buNone/>
              <a:defRPr/>
            </a:lvl4pPr>
            <a:lvl5pPr marL="1371600" indent="0">
              <a:buFontTx/>
              <a:buNone/>
              <a:defRPr/>
            </a:lvl5pPr>
          </a:lstStyle>
          <a:p>
            <a:pPr lvl="0"/>
            <a:r>
              <a:rPr lang="en-US"/>
              <a:t>Subhead 1</a:t>
            </a:r>
          </a:p>
          <a:p>
            <a:pPr lvl="1"/>
            <a:r>
              <a:rPr lang="en-US"/>
              <a:t>Bullet point 1</a:t>
            </a:r>
          </a:p>
        </p:txBody>
      </p:sp>
    </p:spTree>
    <p:extLst>
      <p:ext uri="{BB962C8B-B14F-4D97-AF65-F5344CB8AC3E}">
        <p14:creationId xmlns:p14="http://schemas.microsoft.com/office/powerpoint/2010/main" val="33015466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3"/>
            <a:ext cx="7881395" cy="3263504"/>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lnSpc>
                <a:spcPct val="120000"/>
              </a:lnSpc>
              <a:defRPr sz="1350" b="0" i="0">
                <a:latin typeface="Arial" panose="020B0604020202020204" pitchFamily="34" charset="0"/>
                <a:cs typeface="Arial" panose="020B0604020202020204" pitchFamily="34" charset="0"/>
              </a:defRPr>
            </a:lvl2pPr>
            <a:lvl3pPr>
              <a:lnSpc>
                <a:spcPct val="120000"/>
              </a:lnSpc>
              <a:defRPr sz="1200" b="0" i="0">
                <a:latin typeface="Arial" panose="020B0604020202020204" pitchFamily="34" charset="0"/>
                <a:cs typeface="Arial" panose="020B0604020202020204" pitchFamily="34" charset="0"/>
              </a:defRPr>
            </a:lvl3pPr>
            <a:lvl4pPr>
              <a:lnSpc>
                <a:spcPct val="120000"/>
              </a:lnSpc>
              <a:defRPr sz="1050" b="0" i="0">
                <a:latin typeface="Arial" panose="020B0604020202020204" pitchFamily="34" charset="0"/>
                <a:cs typeface="Arial" panose="020B0604020202020204" pitchFamily="34" charset="0"/>
              </a:defRPr>
            </a:lvl4pPr>
            <a:lvl5pPr>
              <a:lnSpc>
                <a:spcPct val="120000"/>
              </a:lnSpc>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13578258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 Integrat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3000"/>
            <a:ext cx="7881395" cy="1031677"/>
          </a:xfrm>
        </p:spPr>
        <p:txBody>
          <a:bodyPr lIns="0" tIns="0" rIns="0" bIns="0">
            <a:noAutofit/>
          </a:bodyPr>
          <a:lstStyle>
            <a:lvl1pPr marL="0" indent="0">
              <a:lnSpc>
                <a:spcPct val="110000"/>
              </a:lnSpc>
              <a:spcBef>
                <a:spcPts val="0"/>
              </a:spcBef>
              <a:spcAft>
                <a:spcPts val="900"/>
              </a:spcAft>
              <a:buNone/>
              <a:defRPr sz="1350" b="1" i="0">
                <a:latin typeface="Arial" panose="020B0604020202020204" pitchFamily="34" charset="0"/>
                <a:cs typeface="Arial" panose="020B0604020202020204" pitchFamily="34" charset="0"/>
              </a:defRPr>
            </a:lvl1pPr>
            <a:lvl2pPr marL="175022" indent="-167879">
              <a:lnSpc>
                <a:spcPct val="110000"/>
              </a:lnSpc>
              <a:spcBef>
                <a:spcPts val="0"/>
              </a:spcBef>
              <a:spcAft>
                <a:spcPts val="900"/>
              </a:spcAft>
              <a:tabLst/>
              <a:defRPr sz="1350" b="0" i="0">
                <a:latin typeface="Arial" panose="020B0604020202020204" pitchFamily="34" charset="0"/>
                <a:cs typeface="Arial" panose="020B0604020202020204" pitchFamily="34" charset="0"/>
              </a:defRPr>
            </a:lvl2pPr>
            <a:lvl3pPr>
              <a:lnSpc>
                <a:spcPct val="110000"/>
              </a:lnSpc>
              <a:spcBef>
                <a:spcPts val="0"/>
              </a:spcBef>
              <a:spcAft>
                <a:spcPts val="900"/>
              </a:spcAft>
              <a:defRPr sz="1200" b="0" i="0">
                <a:latin typeface="Arial" panose="020B0604020202020204" pitchFamily="34" charset="0"/>
                <a:cs typeface="Arial" panose="020B0604020202020204" pitchFamily="34" charset="0"/>
              </a:defRPr>
            </a:lvl3pPr>
            <a:lvl4pPr>
              <a:lnSpc>
                <a:spcPct val="110000"/>
              </a:lnSpc>
              <a:spcBef>
                <a:spcPts val="0"/>
              </a:spcBef>
              <a:spcAft>
                <a:spcPts val="900"/>
              </a:spcAft>
              <a:defRPr sz="1050" b="0" i="0">
                <a:latin typeface="Arial" panose="020B0604020202020204" pitchFamily="34" charset="0"/>
                <a:cs typeface="Arial" panose="020B0604020202020204" pitchFamily="34" charset="0"/>
              </a:defRPr>
            </a:lvl4pPr>
            <a:lvl5pPr>
              <a:lnSpc>
                <a:spcPct val="110000"/>
              </a:lnSpc>
              <a:spcBef>
                <a:spcPts val="0"/>
              </a:spcBef>
              <a:spcAft>
                <a:spcPts val="900"/>
              </a:spcAft>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7190"/>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7962243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 1 column-2 row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4"/>
            <a:ext cx="7881395" cy="1031677"/>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050" b="0" i="0">
                <a:latin typeface="Arial" panose="020B0604020202020204" pitchFamily="34" charset="0"/>
                <a:cs typeface="Arial" panose="020B0604020202020204" pitchFamily="34" charset="0"/>
              </a:defRPr>
            </a:lvl4pPr>
            <a:lvl5pPr>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0" name="Text Placeholder 11">
            <a:extLst>
              <a:ext uri="{FF2B5EF4-FFF2-40B4-BE49-F238E27FC236}">
                <a16:creationId xmlns:a16="http://schemas.microsoft.com/office/drawing/2014/main" id="{1683ACF8-ACFC-ADBC-1954-6194867AD587}"/>
              </a:ext>
            </a:extLst>
          </p:cNvPr>
          <p:cNvSpPr>
            <a:spLocks noGrp="1"/>
          </p:cNvSpPr>
          <p:nvPr>
            <p:ph type="body" sz="quarter" idx="17" hasCustomPrompt="1"/>
          </p:nvPr>
        </p:nvSpPr>
        <p:spPr>
          <a:xfrm>
            <a:off x="461962" y="2801074"/>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211121497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499111"/>
            <a:ext cx="3774186" cy="2909679"/>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498862"/>
            <a:ext cx="3771900" cy="2907642"/>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 Placeholder 11">
            <a:extLst>
              <a:ext uri="{FF2B5EF4-FFF2-40B4-BE49-F238E27FC236}">
                <a16:creationId xmlns:a16="http://schemas.microsoft.com/office/drawing/2014/main" id="{C6957BCE-EAAB-2BF6-3C88-E0000417AF06}"/>
              </a:ext>
            </a:extLst>
          </p:cNvPr>
          <p:cNvSpPr>
            <a:spLocks noGrp="1"/>
          </p:cNvSpPr>
          <p:nvPr>
            <p:ph type="body" sz="quarter" idx="16" hasCustomPrompt="1"/>
          </p:nvPr>
        </p:nvSpPr>
        <p:spPr>
          <a:xfrm>
            <a:off x="457200"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10" name="Text Placeholder 11">
            <a:extLst>
              <a:ext uri="{FF2B5EF4-FFF2-40B4-BE49-F238E27FC236}">
                <a16:creationId xmlns:a16="http://schemas.microsoft.com/office/drawing/2014/main" id="{D8E20250-C191-7D71-CECE-8CD56BFEEA9B}"/>
              </a:ext>
            </a:extLst>
          </p:cNvPr>
          <p:cNvSpPr>
            <a:spLocks noGrp="1"/>
          </p:cNvSpPr>
          <p:nvPr>
            <p:ph type="body" sz="quarter" idx="17" hasCustomPrompt="1"/>
          </p:nvPr>
        </p:nvSpPr>
        <p:spPr>
          <a:xfrm>
            <a:off x="4912614"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Tree>
    <p:extLst>
      <p:ext uri="{BB962C8B-B14F-4D97-AF65-F5344CB8AC3E}">
        <p14:creationId xmlns:p14="http://schemas.microsoft.com/office/powerpoint/2010/main" val="1215452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143000"/>
            <a:ext cx="3774186" cy="326579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143000"/>
            <a:ext cx="3771900" cy="3263504"/>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258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6510" y="0"/>
            <a:ext cx="913749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4409529" y="-10632"/>
            <a:ext cx="4727961" cy="5143499"/>
          </a:xfrm>
        </p:spPr>
        <p:txBody>
          <a:bodyPr/>
          <a:lstStyle>
            <a:lvl1pPr>
              <a:defRPr>
                <a:solidFill>
                  <a:schemeClr val="bg1"/>
                </a:solidFill>
              </a:defRPr>
            </a:lvl1pPr>
          </a:lstStyle>
          <a:p>
            <a:r>
              <a:rPr lang="en-US"/>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457200" y="400050"/>
            <a:ext cx="3714750" cy="4124302"/>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457200" y="2971800"/>
            <a:ext cx="3200400" cy="342900"/>
          </a:xfrm>
        </p:spPr>
        <p:txBody>
          <a:bodyPr>
            <a:normAutofit/>
          </a:bodyPr>
          <a:lstStyle>
            <a:lvl1pPr marL="0" indent="0">
              <a:buNone/>
              <a:defRPr sz="1350" b="1">
                <a:solidFill>
                  <a:schemeClr val="bg1"/>
                </a:solidFill>
              </a:defRPr>
            </a:lvl1pPr>
          </a:lstStyle>
          <a:p>
            <a:pPr lvl="0"/>
            <a:r>
              <a:rPr lang="en-US"/>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08585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34139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62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6"/>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Tree>
    <p:extLst>
      <p:ext uri="{BB962C8B-B14F-4D97-AF65-F5344CB8AC3E}">
        <p14:creationId xmlns:p14="http://schemas.microsoft.com/office/powerpoint/2010/main" val="1783297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60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239799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4698052" y="114301"/>
            <a:ext cx="4009657" cy="50292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D3EA3161-7398-A844-AA54-F82A78A3A76C}"/>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078312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344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3933143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08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168191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71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670844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9144000" cy="51435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2864954" y="2171700"/>
            <a:ext cx="3048000" cy="542925"/>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6115050" y="4343400"/>
            <a:ext cx="2171700" cy="253916"/>
          </a:xfrm>
          <a:prstGeom prst="rect">
            <a:avLst/>
          </a:prstGeom>
          <a:noFill/>
        </p:spPr>
        <p:txBody>
          <a:bodyPr wrap="square" rtlCol="0">
            <a:spAutoFit/>
          </a:bodyPr>
          <a:lstStyle/>
          <a:p>
            <a:pPr algn="r"/>
            <a:r>
              <a:rPr lang="en-US" sz="1050" u="none">
                <a:solidFill>
                  <a:schemeClr val="accent1"/>
                </a:solidFill>
                <a:latin typeface="Arial" panose="020B0604020202020204" pitchFamily="34" charset="0"/>
                <a:cs typeface="Arial" panose="020B0604020202020204" pitchFamily="34" charset="0"/>
              </a:rPr>
              <a:t>franklincovey.com</a:t>
            </a: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868025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2695161"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4761672"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6828183"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61962" y="1143000"/>
            <a:ext cx="8224838" cy="400050"/>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F328EE01-1A7D-9640-8D67-7E7E169CF71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19914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228600" y="1908573"/>
            <a:ext cx="21717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63191"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4574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9968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8008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0512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6291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0885BB65-B13C-AD4B-B8AE-004DB6A92E4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583583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8387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289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6289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723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9723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27984"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827984"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48387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48387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26289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26289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69723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69723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4827984"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4827984"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1107BC77-39DA-EB46-BC87-1831664A47E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0192566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5314950" y="274319"/>
            <a:ext cx="2867407" cy="486918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5225F8B9-12FF-244B-940B-D1009D8B83C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9424829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9715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57200" y="1908572"/>
            <a:ext cx="27432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7147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371850" y="1908572"/>
            <a:ext cx="24003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4579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057901" y="1908572"/>
            <a:ext cx="2521323"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4BEE69A4-267E-EE43-9FA2-4957337615E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767221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914400" y="1600201"/>
            <a:ext cx="3875566" cy="356726"/>
          </a:xfrm>
        </p:spPr>
        <p:txBody>
          <a:bodyPr>
            <a:noAutofit/>
          </a:bodyPr>
          <a:lstStyle>
            <a:lvl1pPr marL="0" indent="0">
              <a:buClr>
                <a:schemeClr val="tx1"/>
              </a:buClr>
              <a:buNone/>
              <a:defRPr sz="2400" b="0">
                <a:solidFill>
                  <a:schemeClr val="bg1"/>
                </a:solidFill>
                <a:latin typeface="Tiempos Fine Light" panose="02020303060303060403" pitchFamily="18" charset="77"/>
              </a:defRPr>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914400" y="2171700"/>
            <a:ext cx="3875567" cy="1703472"/>
          </a:xfrm>
        </p:spPr>
        <p:txBody>
          <a:bodyPr>
            <a:noAutofit/>
          </a:bodyPr>
          <a:lstStyle>
            <a:lvl1pPr marL="0" indent="0">
              <a:lnSpc>
                <a:spcPct val="100000"/>
              </a:lnSpc>
              <a:spcBef>
                <a:spcPts val="0"/>
              </a:spcBef>
              <a:spcAft>
                <a:spcPts val="225"/>
              </a:spcAft>
              <a:buClr>
                <a:schemeClr val="tx1"/>
              </a:buClr>
              <a:buNone/>
              <a:defRPr sz="1350" b="0">
                <a:solidFill>
                  <a:schemeClr val="bg1"/>
                </a:solidFill>
              </a:defRPr>
            </a:lvl1pPr>
            <a:lvl2pPr marL="133350" indent="-126206">
              <a:buClr>
                <a:schemeClr val="bg1"/>
              </a:buClr>
              <a:buFont typeface="Arial" panose="020B0604020202020204" pitchFamily="34" charset="0"/>
              <a:buChar char="•"/>
              <a:tabLst/>
              <a:defRPr sz="120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5C427A1E-510A-F148-9EB8-4D94261326B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13853728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7936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048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225665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226790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375779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376904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52894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53006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674483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675608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26C23BE2-3F41-1E46-B05C-1D21FE6E485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59652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4714" y="1712716"/>
            <a:ext cx="1535745"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717833" y="1712716"/>
            <a:ext cx="156841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4381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3F3236A-B782-D740-9315-DBD6FC5321D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507022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063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40005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0519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259461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51464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47358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73181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69075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40005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259461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47358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69075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81063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300519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51464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73181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380B22CC-6636-8A4D-ACDE-080E262F4EC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322163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914400" y="132627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469107" y="132635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914400" y="240831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469107" y="240839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914400" y="350559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469107" y="350567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9CFA11AA-0151-BA46-8DBE-C643EED1F52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89237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8FA620CE-DCB6-9746-9604-C8FDD397C1A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7305221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C52221F9-AAA2-564F-969D-D66A3089F7F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029718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59486"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9486" y="1712716"/>
            <a:ext cx="1535745"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624317" y="1712716"/>
            <a:ext cx="156841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21820"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34214F1C-40D6-0D46-AC77-74832AF24DCF}"/>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4252482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009545"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005505"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4893198"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5301098"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5297058"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255253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4800600" y="13939"/>
            <a:ext cx="4114800" cy="5129562"/>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2583BFB0-143F-8D4E-B1D2-8133A251D8B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77698585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with 2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61240" y="1712716"/>
            <a:ext cx="3662466"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457200" y="1286760"/>
            <a:ext cx="3667242"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4873586" y="1712716"/>
            <a:ext cx="3809174"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4869546" y="1286760"/>
            <a:ext cx="3814141"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itle 1">
            <a:extLst>
              <a:ext uri="{FF2B5EF4-FFF2-40B4-BE49-F238E27FC236}">
                <a16:creationId xmlns:a16="http://schemas.microsoft.com/office/drawing/2014/main" id="{20A7B9CA-52CD-D1B5-F481-D5199A72D0C5}"/>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5507592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844308"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844756"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493317"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735979"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736428"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6392060"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634722"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635170"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01646"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844308"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844756"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3493317"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735979"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3736428"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6392060"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634722"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6635170"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630170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26032"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Char char="•"/>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4" name="Text Placeholder 4">
            <a:extLst>
              <a:ext uri="{FF2B5EF4-FFF2-40B4-BE49-F238E27FC236}">
                <a16:creationId xmlns:a16="http://schemas.microsoft.com/office/drawing/2014/main" id="{9B20BF1C-9EFE-D189-0760-082AF389CA29}"/>
              </a:ext>
            </a:extLst>
          </p:cNvPr>
          <p:cNvSpPr>
            <a:spLocks noGrp="1"/>
          </p:cNvSpPr>
          <p:nvPr>
            <p:ph type="body" sz="quarter" idx="35" hasCustomPrompt="1"/>
          </p:nvPr>
        </p:nvSpPr>
        <p:spPr>
          <a:xfrm>
            <a:off x="3327974"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5" name="Text Placeholder 4">
            <a:extLst>
              <a:ext uri="{FF2B5EF4-FFF2-40B4-BE49-F238E27FC236}">
                <a16:creationId xmlns:a16="http://schemas.microsoft.com/office/drawing/2014/main" id="{81FB4479-38B7-55B0-F41A-570B39C76AA6}"/>
              </a:ext>
            </a:extLst>
          </p:cNvPr>
          <p:cNvSpPr>
            <a:spLocks noGrp="1"/>
          </p:cNvSpPr>
          <p:nvPr>
            <p:ph type="body" sz="quarter" idx="36" hasCustomPrompt="1"/>
          </p:nvPr>
        </p:nvSpPr>
        <p:spPr>
          <a:xfrm>
            <a:off x="440977"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6" name="Text Placeholder 4">
            <a:extLst>
              <a:ext uri="{FF2B5EF4-FFF2-40B4-BE49-F238E27FC236}">
                <a16:creationId xmlns:a16="http://schemas.microsoft.com/office/drawing/2014/main" id="{FE56F204-4D20-2489-18AA-FFFF132AEF75}"/>
              </a:ext>
            </a:extLst>
          </p:cNvPr>
          <p:cNvSpPr>
            <a:spLocks noGrp="1"/>
          </p:cNvSpPr>
          <p:nvPr>
            <p:ph type="body" sz="quarter" idx="37" hasCustomPrompt="1"/>
          </p:nvPr>
        </p:nvSpPr>
        <p:spPr>
          <a:xfrm>
            <a:off x="6226032"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7" name="Text Placeholder 4">
            <a:extLst>
              <a:ext uri="{FF2B5EF4-FFF2-40B4-BE49-F238E27FC236}">
                <a16:creationId xmlns:a16="http://schemas.microsoft.com/office/drawing/2014/main" id="{AE11B031-EB84-B924-D875-7835815CF8CC}"/>
              </a:ext>
            </a:extLst>
          </p:cNvPr>
          <p:cNvSpPr>
            <a:spLocks noGrp="1"/>
          </p:cNvSpPr>
          <p:nvPr>
            <p:ph type="body" sz="quarter" idx="38" hasCustomPrompt="1"/>
          </p:nvPr>
        </p:nvSpPr>
        <p:spPr>
          <a:xfrm>
            <a:off x="3327974"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8" name="Text Placeholder 4">
            <a:extLst>
              <a:ext uri="{FF2B5EF4-FFF2-40B4-BE49-F238E27FC236}">
                <a16:creationId xmlns:a16="http://schemas.microsoft.com/office/drawing/2014/main" id="{8B0D106E-942D-7D32-8A57-24704FE7924D}"/>
              </a:ext>
            </a:extLst>
          </p:cNvPr>
          <p:cNvSpPr>
            <a:spLocks noGrp="1"/>
          </p:cNvSpPr>
          <p:nvPr>
            <p:ph type="body" sz="quarter" idx="39" hasCustomPrompt="1"/>
          </p:nvPr>
        </p:nvSpPr>
        <p:spPr>
          <a:xfrm>
            <a:off x="440977"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57200"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348872"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247614"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7200"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348872"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247614"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2084166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459487" y="1267810"/>
            <a:ext cx="1301096" cy="206503"/>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028253"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212024"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212474"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9486" y="3497004"/>
            <a:ext cx="130264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459487" y="3155888"/>
            <a:ext cx="1302197"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459486" y="1548830"/>
            <a:ext cx="1302646" cy="875921"/>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3754877"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3938649"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3939098"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5486400"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5670172"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5670621"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7213025"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7396796"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7397246"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028253"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212024"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212474"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3754877"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3938649"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3939098"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5486400"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5670172"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5670621"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7213025"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7396796"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7397246"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a:extLst>
              <a:ext uri="{FF2B5EF4-FFF2-40B4-BE49-F238E27FC236}">
                <a16:creationId xmlns:a16="http://schemas.microsoft.com/office/drawing/2014/main" id="{64073172-441B-5441-A5FA-FB2B657AB4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00704501"/>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409536"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190422"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8747444-A24A-8940-8311-35E48FFB049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725272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457200" y="3200400"/>
            <a:ext cx="2571750"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3336675" y="3200400"/>
            <a:ext cx="2493836"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6147380" y="3200400"/>
            <a:ext cx="2534658"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CC9D6FA2-3231-574F-8048-7F8BB99764E0}"/>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4888255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8201025" y="371475"/>
            <a:ext cx="485775" cy="485775"/>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D07BFC6-002E-7349-87CC-24CF160872E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5383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261003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685801" y="1314450"/>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123504" y="1381132"/>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685801" y="2448856"/>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123504" y="2515539"/>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685801" y="3572950"/>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123504" y="3639632"/>
            <a:ext cx="4077146" cy="665560"/>
          </a:xfrm>
        </p:spPr>
        <p:txBody>
          <a:bodyPr/>
          <a:lstStyle>
            <a:lvl1pPr marL="0" indent="0">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5657850" y="914400"/>
            <a:ext cx="3028950" cy="382905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62ED9EFC-AAEB-A545-B9E1-45A58DC277C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703443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625078" y="1802607"/>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802607"/>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802607"/>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1"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684689"/>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3"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684689"/>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7804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5143501" y="57150"/>
            <a:ext cx="3490820" cy="508635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71082E01-1227-0B4D-9750-189F6EAE02FD}"/>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750719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with five text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3" y="1322023"/>
            <a:ext cx="2127017"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548273" y="1745886"/>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077730"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745886"/>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745886"/>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0" y="3061312"/>
            <a:ext cx="2111113"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485175"/>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2" y="3061312"/>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485175"/>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00863367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1" y="0"/>
            <a:ext cx="9143999" cy="5143500"/>
          </a:xfrm>
        </p:spPr>
        <p:txBody>
          <a:bodyPr/>
          <a:lstStyle/>
          <a:p>
            <a:r>
              <a:rPr lang="en-US"/>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42900"/>
            <a:ext cx="3807722" cy="4229100"/>
          </a:xfrm>
        </p:spPr>
        <p:txBody>
          <a:bodyPr anchor="ctr" anchorCtr="0">
            <a:noAutofit/>
          </a:bodyPr>
          <a:lstStyle>
            <a:lvl1pPr>
              <a:defRPr sz="3600" b="0" i="0" spc="0" baseline="0">
                <a:solidFill>
                  <a:schemeClr val="bg1"/>
                </a:solidFill>
                <a:effectLst>
                  <a:outerShdw blurRad="139700" sx="101000" sy="101000" algn="ctr" rotWithShape="0">
                    <a:prstClr val="black">
                      <a:alpha val="40000"/>
                    </a:prstClr>
                  </a:outerShdw>
                </a:effectLst>
                <a:latin typeface="Tiempos Fine Light" panose="02020303060303060403" pitchFamily="18" charset="77"/>
                <a:cs typeface="Times New Roman" panose="02020603050405020304" pitchFamily="18" charset="0"/>
              </a:defRPr>
            </a:lvl1pPr>
          </a:lstStyle>
          <a:p>
            <a:r>
              <a:rPr lang="en-US"/>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FC7DDC7B-EA1B-C64D-90A2-DAE3109B260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3026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478435" y="377190"/>
            <a:ext cx="8208365" cy="542925"/>
          </a:xfrm>
        </p:spPr>
        <p:txBody>
          <a:bodyPr>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459487" y="1151772"/>
            <a:ext cx="375845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459487" y="1600200"/>
            <a:ext cx="375845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4871197" y="1151772"/>
            <a:ext cx="381560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4871197" y="1600200"/>
            <a:ext cx="381560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E29DDA5C-0D7D-B54F-A573-5B6672D4EC4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471B3E61-D37A-FF4A-B5A9-269419286EE7}"/>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77593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457200" y="379179"/>
            <a:ext cx="8115300" cy="639647"/>
          </a:xfrm>
        </p:spPr>
        <p:txBody>
          <a:bodyPr>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459486" y="1152144"/>
            <a:ext cx="2435733"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3346872"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6235401"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CCC8F84D-55A0-384F-9A0F-7B6850969F8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37BB421-E985-0A4C-9B17-8E144C6F10F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165620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9144000" cy="5143500"/>
          </a:xfrm>
        </p:spPr>
        <p:txBody>
          <a:bodyPr/>
          <a:lstStyle/>
          <a:p>
            <a:r>
              <a:rPr lang="en-US"/>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5086350" y="342900"/>
            <a:ext cx="3600450" cy="4114800"/>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8" name="Footer Placeholder 1">
            <a:extLst>
              <a:ext uri="{FF2B5EF4-FFF2-40B4-BE49-F238E27FC236}">
                <a16:creationId xmlns:a16="http://schemas.microsoft.com/office/drawing/2014/main" id="{A9DEA4A9-2EDA-BD45-9FB3-9598127696E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83296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482519" y="377190"/>
            <a:ext cx="8034022" cy="600075"/>
          </a:xfrm>
        </p:spPr>
        <p:txBody>
          <a:bodyPr anchor="t" anchorCtr="0">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4572000" y="1143000"/>
            <a:ext cx="3944541" cy="3252788"/>
          </a:xfrm>
        </p:spPr>
        <p:txBody>
          <a:bodyPr>
            <a:noAutofit/>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482520" y="1151404"/>
            <a:ext cx="3364865" cy="3252788"/>
          </a:xfrm>
        </p:spPr>
        <p:txBody>
          <a:bodyPr anchor="ctr" anchorCtr="0">
            <a:noAutofit/>
          </a:bodyPr>
          <a:lstStyle>
            <a:lvl1pPr marL="0" indent="0">
              <a:buNone/>
              <a:defRPr sz="2700" spc="0" baseline="0">
                <a:latin typeface="Tiempos Fine Light" panose="02020303060303060403" pitchFamily="18" charset="77"/>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087C134-782B-3146-AA51-E24DB4AD33B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40ABC657-DC3B-854B-BE21-3B7AF6E9BE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07476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3886200" y="1"/>
            <a:ext cx="5257800" cy="51434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463184" y="342900"/>
            <a:ext cx="2949178" cy="1200150"/>
          </a:xfrm>
        </p:spPr>
        <p:txBody>
          <a:bodyPr anchor="t" anchorCtr="0">
            <a:noAutofit/>
          </a:bodyPr>
          <a:lstStyle>
            <a:lvl1pPr>
              <a:defRPr sz="24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463184" y="1543050"/>
            <a:ext cx="2949178" cy="2858691"/>
          </a:xfrm>
        </p:spPr>
        <p:txBody>
          <a:bodyPr>
            <a:noAutofit/>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78C30BBF-DB37-094B-96CA-929A8A1FE28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DC716144-EF52-7A43-9856-74DEE359C46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21721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4B2E543-9857-574C-9492-BC045DF7B3E8}"/>
              </a:ext>
            </a:extLst>
          </p:cNvPr>
          <p:cNvSpPr>
            <a:spLocks noGrp="1"/>
          </p:cNvSpPr>
          <p:nvPr>
            <p:ph type="sldNum" sz="quarter" idx="12"/>
          </p:nvPr>
        </p:nvSpPr>
        <p:spPr>
          <a:xfrm>
            <a:off x="301337" y="4697839"/>
            <a:ext cx="322551" cy="264860"/>
          </a:xfrm>
        </p:spPr>
        <p:txBody>
          <a:bodyPr/>
          <a:lstStyle>
            <a:lvl1pPr>
              <a:defRPr sz="600" b="1">
                <a:solidFill>
                  <a:schemeClr val="tx1"/>
                </a:solidFill>
              </a:defRPr>
            </a:lvl1pPr>
          </a:lstStyle>
          <a:p>
            <a:fld id="{B1A1BE98-182E-084E-9EBF-D0732FC8F83B}" type="slidenum">
              <a:rPr lang="en-US" smtClean="0"/>
              <a:pPr/>
              <a:t>‹#›</a:t>
            </a:fld>
            <a:endParaRPr lang="en-US"/>
          </a:p>
        </p:txBody>
      </p:sp>
      <p:sp>
        <p:nvSpPr>
          <p:cNvPr id="8" name="Content Placeholder 3">
            <a:extLst>
              <a:ext uri="{FF2B5EF4-FFF2-40B4-BE49-F238E27FC236}">
                <a16:creationId xmlns:a16="http://schemas.microsoft.com/office/drawing/2014/main" id="{BE8AE425-2F0E-6F49-B080-63928C3A4494}"/>
              </a:ext>
            </a:extLst>
          </p:cNvPr>
          <p:cNvSpPr>
            <a:spLocks noGrp="1"/>
          </p:cNvSpPr>
          <p:nvPr>
            <p:ph sz="quarter" idx="13"/>
          </p:nvPr>
        </p:nvSpPr>
        <p:spPr>
          <a:xfrm>
            <a:off x="634885" y="544606"/>
            <a:ext cx="7874231" cy="3900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06DD1C4-C48E-5976-BD6E-1E8339C41C6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88454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B541D8-3C14-744C-96B1-B42C2A6DDB22}"/>
              </a:ext>
            </a:extLst>
          </p:cNvPr>
          <p:cNvSpPr>
            <a:spLocks noGrp="1"/>
          </p:cNvSpPr>
          <p:nvPr>
            <p:ph type="body" sz="quarter" idx="11" hasCustomPrompt="1"/>
          </p:nvPr>
        </p:nvSpPr>
        <p:spPr>
          <a:xfrm>
            <a:off x="416719" y="503612"/>
            <a:ext cx="2818210" cy="249408"/>
          </a:xfrm>
        </p:spPr>
        <p:txBody>
          <a:bodyPr anchor="ctr">
            <a:noAutofit/>
          </a:bodyPr>
          <a:lstStyle>
            <a:lvl1pPr marL="0" indent="0">
              <a:buNone/>
              <a:defRPr sz="900" b="1">
                <a:latin typeface="Rand" panose="020B0504010101010104" pitchFamily="34" charset="77"/>
                <a:cs typeface="Rand" panose="020B0504010101010104" pitchFamily="34" charset="77"/>
              </a:defRPr>
            </a:lvl1pPr>
            <a:lvl2pPr marL="342900" indent="0">
              <a:buNone/>
              <a:defRPr sz="1200" b="1">
                <a:latin typeface="Rand" panose="020B0504010101010104" pitchFamily="34" charset="77"/>
                <a:cs typeface="Rand" panose="020B0504010101010104" pitchFamily="34" charset="77"/>
              </a:defRPr>
            </a:lvl2pPr>
            <a:lvl3pPr>
              <a:defRPr sz="1050" b="1">
                <a:latin typeface="Rand" panose="020B0504010101010104" pitchFamily="34" charset="77"/>
                <a:cs typeface="Rand" panose="020B0504010101010104" pitchFamily="34" charset="77"/>
              </a:defRPr>
            </a:lvl3pPr>
            <a:lvl4pPr>
              <a:defRPr sz="900" b="1">
                <a:latin typeface="Rand" panose="020B0504010101010104" pitchFamily="34" charset="77"/>
                <a:cs typeface="Rand" panose="020B0504010101010104" pitchFamily="34" charset="77"/>
              </a:defRPr>
            </a:lvl4pPr>
            <a:lvl5pPr>
              <a:defRPr sz="900" b="1">
                <a:latin typeface="Rand" panose="020B0504010101010104" pitchFamily="34" charset="77"/>
                <a:cs typeface="Rand" panose="020B0504010101010104" pitchFamily="34" charset="77"/>
              </a:defRPr>
            </a:lvl5pPr>
          </a:lstStyle>
          <a:p>
            <a:pPr lvl="0"/>
            <a:r>
              <a:rPr lang="en-US"/>
              <a:t>CLICK TO EDIT SUPERHEADING</a:t>
            </a:r>
          </a:p>
        </p:txBody>
      </p:sp>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pic>
        <p:nvPicPr>
          <p:cNvPr id="9" name="Picture 8">
            <a:extLst>
              <a:ext uri="{FF2B5EF4-FFF2-40B4-BE49-F238E27FC236}">
                <a16:creationId xmlns:a16="http://schemas.microsoft.com/office/drawing/2014/main" id="{B4F2387D-7948-E944-A43B-15622C5063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20080" y="585628"/>
            <a:ext cx="342185" cy="342185"/>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726678"/>
            <a:ext cx="5028906" cy="1248835"/>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Tree>
    <p:extLst>
      <p:ext uri="{BB962C8B-B14F-4D97-AF65-F5344CB8AC3E}">
        <p14:creationId xmlns:p14="http://schemas.microsoft.com/office/powerpoint/2010/main" val="2838922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501487"/>
            <a:ext cx="3964424" cy="841124"/>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
        <p:nvSpPr>
          <p:cNvPr id="5" name="Rectangle 4">
            <a:extLst>
              <a:ext uri="{FF2B5EF4-FFF2-40B4-BE49-F238E27FC236}">
                <a16:creationId xmlns:a16="http://schemas.microsoft.com/office/drawing/2014/main" id="{B42EA7E6-EE92-D0DD-915E-65DC19BA571E}"/>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4066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4802886" y="148590"/>
            <a:ext cx="3718433" cy="499491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10F29065-8592-8E4E-A267-F7B07904EE0E}"/>
              </a:ext>
            </a:extLst>
          </p:cNvPr>
          <p:cNvSpPr>
            <a:spLocks noGrp="1"/>
          </p:cNvSpPr>
          <p:nvPr>
            <p:ph type="title" hasCustomPrompt="1"/>
          </p:nvPr>
        </p:nvSpPr>
        <p:spPr>
          <a:xfrm>
            <a:off x="973836"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3113603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8797927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IJ - 6 CTR MOD-CONC.">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4" name="Text Placeholder 3">
            <a:extLst>
              <a:ext uri="{FF2B5EF4-FFF2-40B4-BE49-F238E27FC236}">
                <a16:creationId xmlns:a16="http://schemas.microsoft.com/office/drawing/2014/main" id="{330D9DE4-8B36-BBAE-4901-CF6B622ED0B1}"/>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8" name="Text Placeholder 2">
            <a:extLst>
              <a:ext uri="{FF2B5EF4-FFF2-40B4-BE49-F238E27FC236}">
                <a16:creationId xmlns:a16="http://schemas.microsoft.com/office/drawing/2014/main" id="{9A5FBAA9-4EE0-6C01-C2B8-0957EE9024A6}"/>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BEE496A7-A12B-1389-A874-4ED67064E13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40CBB147-4D26-29FB-3EB5-C559A09275D3}"/>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078630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660766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EB0082BF-142A-AB96-BBA2-99833E52FF1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AC31D6-388D-8359-95E5-316E19A5F490}"/>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D4BE6658-8231-2A96-4326-FE1CCC48708F}"/>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0A2F548-F8CE-62F7-F29F-FC5F52D06B04}"/>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043851"/>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IJ - 3 CTR MOD+APP CHAL - smal header">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BC68025D-5524-FF3F-8DE1-E4D442715C2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86C778D1-DADB-1264-2788-72552BCB4337}"/>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81F29FFC-8B93-37C1-66A3-B9A626CD22D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0A41120F-6887-195B-AFC8-969E9EE163BE}"/>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052440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J - 3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734322"/>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J - 6 CTR MOD - sml hd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236DBAAB-318A-D771-9B42-AE46CB20C62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FBD0ABF-0615-EB75-B35B-B3C3737C5D6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424DE1C-8048-F406-284C-1AD18D54135C}"/>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45D65DA8-58FA-9FC0-102D-E727A6244531}"/>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7762180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J 3 CENTER MODULES CONCENTRATE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427A7E55-83BD-C088-4D55-CA314C074D4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130A162-4283-6A10-6496-EB6F3601CC4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1C2DDFEB-48BD-2646-7753-1B1F8F5493A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C91DB61-F575-2DE5-C362-053188CFAD77}"/>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013104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J Template - 3 CENTER MODULES - SP or O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FDB1230E-10B7-D4DE-F4F7-1D16937AA1A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E3CB3EE4-4E24-E9D9-FB3A-A1AA0402866E}"/>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41D9E706-1257-35EE-37D3-20510E2800A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8E4B163-27E6-8A42-3B49-513BAB2CDA1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359258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IJ - 6 CTR MODULES-CONC. - sml hdr">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DB1E42B1-6AF5-3DFC-0492-02CF6A5F5E92}"/>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FD434DD-5929-09BE-DF1F-BD39261CD84D}"/>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B0A53693-6B96-C120-7CC6-1446763FCB25}"/>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DCD383-DFAF-AC36-7574-22041FCED83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4880231"/>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4572000" y="7723"/>
            <a:ext cx="4572000" cy="5143500"/>
          </a:xfrm>
        </p:spPr>
        <p:txBody>
          <a:bodyPr/>
          <a:lstStyle/>
          <a:p>
            <a:r>
              <a:rPr lang="en-US"/>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457200" y="371471"/>
            <a:ext cx="2366443" cy="420624"/>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973836" y="912114"/>
            <a:ext cx="331470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6084499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A85CB7D9-F1BF-EC28-3171-0DC7336B8CA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A7A6618-BE71-3BBD-E7CA-3099B495F2BF}"/>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54A23DCB-1474-CA2D-C93B-BF39C5C931F1}"/>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80AFDBD-B0D6-4BB8-B499-700FBB28D40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0797235"/>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J Template - 1 CENTER MODULE CON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3030432-EC3F-3991-5121-3477A9B7EF94}"/>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BB7C879-C0CA-78C1-FFB8-94AE9FF6AC7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3082DAC5-F7E0-62B4-C497-20E45529699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70EAEEA-CCCB-1290-FE21-CD349847808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7791783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J Template - 1 CENTER MODULE - add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8BC3CF11-328C-AC92-44A1-DFE08F5EFA6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57F565-3F4C-6C7E-E7FB-6F530382019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2EFAD0DF-DA70-416F-E657-684ABA2BC3D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16A1B64F-FACE-6799-F919-6F648566E276}"/>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6869560"/>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J - 3 CTR MODULES+APP CHAL">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3805609-1C2B-6620-6896-8BA945B334A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710DB925-B18E-904C-A4EB-6B0103492D8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0F854545-9462-F78C-2775-E0D1D67637B0}"/>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005F85-2959-4CBB-CB90-858B5B5CF98F}"/>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78239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IJ 3 CENTER MODULES CONC sml headline">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6C0C6D4-2D1A-002F-935B-C4520F09BAFE}"/>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5A629751-38A1-5CFF-6EC1-D99BF9B4D07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7D141865-4409-29B6-38AB-E83744B8FEC6}"/>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B44FF0D-0AFC-C544-B1B9-5765D5C21A4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4236073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6553201" y="4767264"/>
            <a:ext cx="2133600"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09333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457200" y="379179"/>
            <a:ext cx="8201025" cy="63964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457200" y="1120028"/>
            <a:ext cx="8229600" cy="3263504"/>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8343900" y="4800600"/>
            <a:ext cx="342900" cy="273844"/>
          </a:xfrm>
          <a:prstGeom prst="rect">
            <a:avLst/>
          </a:prstGeom>
        </p:spPr>
        <p:txBody>
          <a:bodyPr lIns="0" tIns="0" rIns="0" bIns="0"/>
          <a:lstStyle>
            <a:lvl1pPr algn="r">
              <a:defRPr sz="788">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97"/>
          <a:stretch>
            <a:fillRect/>
          </a:stretch>
        </p:blipFill>
        <p:spPr>
          <a:xfrm>
            <a:off x="457200" y="4804812"/>
            <a:ext cx="742950" cy="110066"/>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457200" y="474345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59F8A9ED-4642-D843-BCDE-380437A6F693}"/>
              </a:ext>
            </a:extLst>
          </p:cNvPr>
          <p:cNvPicPr>
            <a:picLocks noChangeAspect="1"/>
          </p:cNvPicPr>
          <p:nvPr userDrawn="1"/>
        </p:nvPicPr>
        <p:blipFill>
          <a:blip r:embed="rId98"/>
          <a:stretch>
            <a:fillRect/>
          </a:stretch>
        </p:blipFill>
        <p:spPr>
          <a:xfrm>
            <a:off x="8201025" y="371475"/>
            <a:ext cx="485775" cy="485775"/>
          </a:xfrm>
          <a:prstGeom prst="rect">
            <a:avLst/>
          </a:prstGeom>
        </p:spPr>
      </p:pic>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12" name="Footer Placeholder 1">
            <a:extLst>
              <a:ext uri="{FF2B5EF4-FFF2-40B4-BE49-F238E27FC236}">
                <a16:creationId xmlns:a16="http://schemas.microsoft.com/office/drawing/2014/main" id="{F3E689F0-729B-AA7D-3C45-CC3324795F2D}"/>
              </a:ext>
            </a:extLst>
          </p:cNvPr>
          <p:cNvSpPr txBox="1">
            <a:spLocks/>
          </p:cNvSpPr>
          <p:nvPr userDrawn="1"/>
        </p:nvSpPr>
        <p:spPr>
          <a:xfrm>
            <a:off x="5143500" y="4979166"/>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450">
                <a:solidFill>
                  <a:schemeClr val="bg1">
                    <a:lumMod val="75000"/>
                  </a:schemeClr>
                </a:solidFill>
                <a:latin typeface="Arial"/>
                <a:ea typeface="Arial"/>
                <a:cs typeface="Arial"/>
                <a:sym typeface="Arial"/>
              </a:rPr>
              <a:t>MRK22119950</a:t>
            </a:r>
            <a:endParaRPr lang="en-US" sz="450">
              <a:solidFill>
                <a:schemeClr val="bg1">
                  <a:lumMod val="75000"/>
                </a:schemeClr>
              </a:solidFill>
            </a:endParaRPr>
          </a:p>
        </p:txBody>
      </p:sp>
    </p:spTree>
    <p:extLst>
      <p:ext uri="{BB962C8B-B14F-4D97-AF65-F5344CB8AC3E}">
        <p14:creationId xmlns:p14="http://schemas.microsoft.com/office/powerpoint/2010/main" val="29335784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4232" r:id="rId13"/>
    <p:sldLayoutId id="2147484246" r:id="rId14"/>
    <p:sldLayoutId id="2147483735" r:id="rId15"/>
    <p:sldLayoutId id="2147483736" r:id="rId16"/>
    <p:sldLayoutId id="2147483737" r:id="rId17"/>
    <p:sldLayoutId id="2147484248" r:id="rId18"/>
    <p:sldLayoutId id="2147484243" r:id="rId19"/>
    <p:sldLayoutId id="2147483740" r:id="rId20"/>
    <p:sldLayoutId id="2147484245" r:id="rId21"/>
    <p:sldLayoutId id="2147483742" r:id="rId22"/>
    <p:sldLayoutId id="2147483743" r:id="rId23"/>
    <p:sldLayoutId id="2147484249" r:id="rId24"/>
    <p:sldLayoutId id="2147484250" r:id="rId25"/>
    <p:sldLayoutId id="2147484235" r:id="rId26"/>
    <p:sldLayoutId id="2147483747" r:id="rId27"/>
    <p:sldLayoutId id="2147483748" r:id="rId28"/>
    <p:sldLayoutId id="2147484241" r:id="rId29"/>
    <p:sldLayoutId id="2147484247" r:id="rId30"/>
    <p:sldLayoutId id="2147484234" r:id="rId31"/>
    <p:sldLayoutId id="2147484244" r:id="rId32"/>
    <p:sldLayoutId id="2147484239" r:id="rId33"/>
    <p:sldLayoutId id="2147484242" r:id="rId34"/>
    <p:sldLayoutId id="2147484238" r:id="rId35"/>
    <p:sldLayoutId id="2147483756" r:id="rId36"/>
    <p:sldLayoutId id="2147484237" r:id="rId37"/>
    <p:sldLayoutId id="2147484236" r:id="rId38"/>
    <p:sldLayoutId id="2147484251" r:id="rId39"/>
    <p:sldLayoutId id="2147483760" r:id="rId40"/>
    <p:sldLayoutId id="2147483761" r:id="rId41"/>
    <p:sldLayoutId id="2147484226" r:id="rId42"/>
    <p:sldLayoutId id="2147484227" r:id="rId43"/>
    <p:sldLayoutId id="2147484228" r:id="rId44"/>
    <p:sldLayoutId id="2147484229" r:id="rId45"/>
    <p:sldLayoutId id="2147484230" r:id="rId46"/>
    <p:sldLayoutId id="2147484231" r:id="rId47"/>
    <p:sldLayoutId id="2147484233" r:id="rId48"/>
    <p:sldLayoutId id="2147484240" r:id="rId49"/>
    <p:sldLayoutId id="2147484252" r:id="rId50"/>
    <p:sldLayoutId id="2147484253" r:id="rId51"/>
    <p:sldLayoutId id="2147484254" r:id="rId52"/>
    <p:sldLayoutId id="2147484255" r:id="rId53"/>
    <p:sldLayoutId id="2147484256" r:id="rId54"/>
    <p:sldLayoutId id="2147484257" r:id="rId55"/>
    <p:sldLayoutId id="2147484258" r:id="rId56"/>
    <p:sldLayoutId id="2147484259" r:id="rId57"/>
    <p:sldLayoutId id="2147484260" r:id="rId58"/>
    <p:sldLayoutId id="2147484261" r:id="rId59"/>
    <p:sldLayoutId id="2147484262" r:id="rId60"/>
    <p:sldLayoutId id="2147484263" r:id="rId61"/>
    <p:sldLayoutId id="2147484264" r:id="rId62"/>
    <p:sldLayoutId id="2147484265" r:id="rId63"/>
    <p:sldLayoutId id="2147484266" r:id="rId64"/>
    <p:sldLayoutId id="2147484267" r:id="rId65"/>
    <p:sldLayoutId id="2147483786" r:id="rId66"/>
    <p:sldLayoutId id="2147483787" r:id="rId67"/>
    <p:sldLayoutId id="2147483788" r:id="rId68"/>
    <p:sldLayoutId id="2147483789" r:id="rId69"/>
    <p:sldLayoutId id="2147483790" r:id="rId70"/>
    <p:sldLayoutId id="2147483791" r:id="rId71"/>
    <p:sldLayoutId id="2147483792" r:id="rId72"/>
    <p:sldLayoutId id="2147483793" r:id="rId73"/>
    <p:sldLayoutId id="2147483794" r:id="rId74"/>
    <p:sldLayoutId id="2147483795" r:id="rId75"/>
    <p:sldLayoutId id="2147483796" r:id="rId76"/>
    <p:sldLayoutId id="2147483800" r:id="rId77"/>
    <p:sldLayoutId id="2147483802" r:id="rId78"/>
    <p:sldLayoutId id="2147483804" r:id="rId79"/>
    <p:sldLayoutId id="2147484158" r:id="rId80"/>
    <p:sldLayoutId id="2147484159" r:id="rId81"/>
    <p:sldLayoutId id="2147484160" r:id="rId82"/>
    <p:sldLayoutId id="2147484161" r:id="rId83"/>
    <p:sldLayoutId id="2147484162" r:id="rId84"/>
    <p:sldLayoutId id="2147484163" r:id="rId85"/>
    <p:sldLayoutId id="2147484164" r:id="rId86"/>
    <p:sldLayoutId id="2147484166" r:id="rId87"/>
    <p:sldLayoutId id="2147484167" r:id="rId88"/>
    <p:sldLayoutId id="2147484169" r:id="rId89"/>
    <p:sldLayoutId id="2147484170" r:id="rId90"/>
    <p:sldLayoutId id="2147484172" r:id="rId91"/>
    <p:sldLayoutId id="2147484173" r:id="rId92"/>
    <p:sldLayoutId id="2147484175" r:id="rId93"/>
    <p:sldLayoutId id="2147484176" r:id="rId94"/>
    <p:sldLayoutId id="2147484268" r:id="rId95"/>
  </p:sldLayoutIdLst>
  <p:hf hdr="0" ftr="0" dt="0"/>
  <p:txStyles>
    <p:titleStyle>
      <a:lvl1pPr algn="l" defTabSz="685800" rtl="0" eaLnBrk="1" latinLnBrk="0" hangingPunct="1">
        <a:lnSpc>
          <a:spcPct val="90000"/>
        </a:lnSpc>
        <a:spcBef>
          <a:spcPct val="0"/>
        </a:spcBef>
        <a:buNone/>
        <a:defRPr sz="2700" kern="1200" spc="0" baseline="0">
          <a:solidFill>
            <a:schemeClr val="tx1"/>
          </a:solidFill>
          <a:latin typeface="Tiempos Fine Light" panose="02020303060303060403" pitchFamily="18" charset="77"/>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960">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hyperlink" Target="https://internal.allaccesspass.com/pluginfile.php/553040354/mod_scorm/content/4/course/en/assets/6325369c5302e70b11700610/file.pdf"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hyperlink" Target="https://internal.allaccesspass.com/pluginfile.php/553040354/mod_scorm/content/4/course/en/assets/632536c35302e70b1170066e/fil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JZP9XB9"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hyperlink" Target="mailto:VACare@FranklinCove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learn/2ad2a588-5970-4358-87ac-2b51fae70377"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franklincovey.com/" TargetMode="External"/><Relationship Id="rId7" Type="http://schemas.openxmlformats.org/officeDocument/2006/relationships/hyperlink" Target="https://franklincovey.zendesk.com/hc/en-us/sections/8747574815003-Accessing-Your-Impact-Platform-Account"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hyperlink" Target="mailto:learning@app.franklincovey.com" TargetMode="External"/><Relationship Id="rId5" Type="http://schemas.openxmlformats.org/officeDocument/2006/relationships/hyperlink" Target="https://app.franklincovey.com/learn/b9c7d67d-7433-45d4-a463-a8a9c458c3e7" TargetMode="External"/><Relationship Id="rId4" Type="http://schemas.openxmlformats.org/officeDocument/2006/relationships/hyperlink" Target="https://app.franklincovey.com/learn/2ad2a588-5970-4358-87ac-2b51fae7037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pp.franklincovey.com/learn/2ad2a588-5970-4358-87ac-2b51fae70377"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hyperlink" Target="https://confluence.franklincovey.com/display/AAPFAQ/Accessing+Your+Impact+Platform+Account" TargetMode="External"/><Relationship Id="rId5" Type="http://schemas.openxmlformats.org/officeDocument/2006/relationships/hyperlink" Target="mailto:learning@app.franklincovey.com" TargetMode="External"/><Relationship Id="rId4" Type="http://schemas.openxmlformats.org/officeDocument/2006/relationships/hyperlink" Target="https://internal.allaccesspass.com/pluginfile.php/553040301/mod_scorm/content/5/course/en/assets/6324d3485302e70b116f834a/file.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7EAC-F071-B447-BCC0-FECCCB373B55}"/>
              </a:ext>
            </a:extLst>
          </p:cNvPr>
          <p:cNvSpPr>
            <a:spLocks noGrp="1"/>
          </p:cNvSpPr>
          <p:nvPr>
            <p:ph type="title"/>
          </p:nvPr>
        </p:nvSpPr>
        <p:spPr>
          <a:xfrm>
            <a:off x="971550" y="792096"/>
            <a:ext cx="3829050" cy="2727358"/>
          </a:xfrm>
        </p:spPr>
        <p:txBody>
          <a:bodyPr/>
          <a:lstStyle/>
          <a:p>
            <a:r>
              <a:rPr lang="en-US" sz="4950" dirty="0">
                <a:sym typeface="Times"/>
              </a:rPr>
              <a:t>Greatness Starts Here.</a:t>
            </a:r>
            <a:br>
              <a:rPr lang="en-US" sz="4950" dirty="0">
                <a:sym typeface="Times"/>
              </a:rPr>
            </a:br>
            <a:endParaRPr lang="en-US" sz="4950" dirty="0"/>
          </a:p>
        </p:txBody>
      </p:sp>
      <p:sp>
        <p:nvSpPr>
          <p:cNvPr id="3" name="Title 1">
            <a:extLst>
              <a:ext uri="{FF2B5EF4-FFF2-40B4-BE49-F238E27FC236}">
                <a16:creationId xmlns:a16="http://schemas.microsoft.com/office/drawing/2014/main" id="{04AE06F8-4FD4-498C-944D-0B26A3BCE86C}"/>
              </a:ext>
            </a:extLst>
          </p:cNvPr>
          <p:cNvSpPr txBox="1">
            <a:spLocks/>
          </p:cNvSpPr>
          <p:nvPr/>
        </p:nvSpPr>
        <p:spPr>
          <a:xfrm>
            <a:off x="971550" y="2417737"/>
            <a:ext cx="3829050" cy="198208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5400" b="0" i="0" kern="1200" spc="0" baseline="0">
                <a:solidFill>
                  <a:schemeClr val="tx1"/>
                </a:solidFill>
                <a:latin typeface="Tiempos Fine Light" panose="02020303060303060403" pitchFamily="18" charset="77"/>
                <a:ea typeface="+mj-ea"/>
                <a:cs typeface="Times New Roman" panose="02020603050405020304" pitchFamily="18" charset="0"/>
              </a:defRPr>
            </a:lvl1pPr>
          </a:lstStyle>
          <a:p>
            <a:pPr>
              <a:lnSpc>
                <a:spcPct val="100000"/>
              </a:lnSpc>
            </a:pPr>
            <a:endParaRPr lang="en-US" sz="2400" dirty="0">
              <a:latin typeface="Arial" panose="020B0604020202020204" pitchFamily="34" charset="0"/>
              <a:cs typeface="Arial" panose="020B0604020202020204" pitchFamily="34" charset="0"/>
              <a:sym typeface="Times"/>
            </a:endParaRPr>
          </a:p>
          <a:p>
            <a:pPr>
              <a:lnSpc>
                <a:spcPct val="100000"/>
              </a:lnSpc>
            </a:pPr>
            <a:r>
              <a:rPr lang="en-US" sz="2400" dirty="0">
                <a:latin typeface="Arial" panose="020B0604020202020204" pitchFamily="34" charset="0"/>
                <a:cs typeface="Arial" panose="020B0604020202020204" pitchFamily="34" charset="0"/>
                <a:sym typeface="Times"/>
              </a:rPr>
              <a:t>Project Management </a:t>
            </a:r>
          </a:p>
          <a:p>
            <a:pPr>
              <a:lnSpc>
                <a:spcPct val="100000"/>
              </a:lnSpc>
            </a:pPr>
            <a:r>
              <a:rPr lang="en-US" sz="2400" dirty="0">
                <a:latin typeface="Arial" panose="020B0604020202020204" pitchFamily="34" charset="0"/>
                <a:cs typeface="Arial" panose="020B0604020202020204" pitchFamily="34" charset="0"/>
                <a:sym typeface="Times"/>
              </a:rPr>
              <a:t>Flipped Classroom Guide</a:t>
            </a:r>
            <a:br>
              <a:rPr lang="en-US" sz="1500" dirty="0">
                <a:latin typeface="Arial" panose="020B0604020202020204" pitchFamily="34" charset="0"/>
                <a:cs typeface="Arial" panose="020B0604020202020204" pitchFamily="34" charset="0"/>
                <a:sym typeface="Times"/>
              </a:rPr>
            </a:br>
            <a:endParaRPr lang="en-US" sz="1500" dirty="0">
              <a:latin typeface="Arial" panose="020B0604020202020204" pitchFamily="34" charset="0"/>
              <a:cs typeface="Arial" panose="020B0604020202020204" pitchFamily="34" charset="0"/>
              <a:sym typeface="Times"/>
            </a:endParaRPr>
          </a:p>
          <a:p>
            <a:pPr>
              <a:lnSpc>
                <a:spcPct val="100000"/>
              </a:lnSpc>
            </a:pPr>
            <a:r>
              <a:rPr lang="en-US" sz="1500" dirty="0">
                <a:latin typeface="Arial" panose="020B0604020202020204" pitchFamily="34" charset="0"/>
                <a:cs typeface="Arial" panose="020B0604020202020204" pitchFamily="34" charset="0"/>
                <a:sym typeface="Times"/>
              </a:rPr>
              <a:t>Veteran’s Health Administration </a:t>
            </a:r>
            <a:endParaRPr lang="en-US" sz="1500" dirty="0">
              <a:latin typeface="Arial" panose="020B0604020202020204" pitchFamily="34" charset="0"/>
              <a:cs typeface="Arial" panose="020B0604020202020204" pitchFamily="34" charset="0"/>
            </a:endParaRPr>
          </a:p>
        </p:txBody>
      </p:sp>
      <p:pic>
        <p:nvPicPr>
          <p:cNvPr id="4" name="Picture 12" descr="A logo of a military service&#10;&#10;Description automatically generated with medium confidence">
            <a:extLst>
              <a:ext uri="{FF2B5EF4-FFF2-40B4-BE49-F238E27FC236}">
                <a16:creationId xmlns:a16="http://schemas.microsoft.com/office/drawing/2014/main" id="{2C2C2869-2EFA-3D23-78BF-8419EC8B5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000" y="3830997"/>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90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10</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Introduction &amp; Scope</a:t>
            </a:r>
            <a:br>
              <a:rPr lang="en-US" dirty="0"/>
            </a:br>
            <a:r>
              <a:rPr lang="en-US" sz="1600" dirty="0"/>
              <a:t>Weeks 1 &amp; 2 of OnDemand Course</a:t>
            </a:r>
            <a:br>
              <a:rPr lang="en-US" dirty="0"/>
            </a:br>
            <a:endParaRPr lang="en-US" sz="2000" dirty="0"/>
          </a:p>
        </p:txBody>
      </p:sp>
      <p:sp>
        <p:nvSpPr>
          <p:cNvPr id="10" name="Content Placeholder 9">
            <a:extLst>
              <a:ext uri="{FF2B5EF4-FFF2-40B4-BE49-F238E27FC236}">
                <a16:creationId xmlns:a16="http://schemas.microsoft.com/office/drawing/2014/main" id="{FAD1BA59-5FBA-D98C-D2A0-994127264C39}"/>
              </a:ext>
            </a:extLst>
          </p:cNvPr>
          <p:cNvSpPr>
            <a:spLocks noGrp="1"/>
          </p:cNvSpPr>
          <p:nvPr>
            <p:ph idx="1"/>
          </p:nvPr>
        </p:nvSpPr>
        <p:spPr>
          <a:xfrm>
            <a:off x="457200" y="1198179"/>
            <a:ext cx="7886699" cy="388574"/>
          </a:xfrm>
        </p:spPr>
        <p:txBody>
          <a:bodyPr/>
          <a:lstStyle/>
          <a:p>
            <a:pPr marL="0" indent="0">
              <a:buNone/>
            </a:pPr>
            <a:r>
              <a:rPr lang="en-US" dirty="0"/>
              <a:t>What are the three components in the project success formula? </a:t>
            </a:r>
          </a:p>
        </p:txBody>
      </p:sp>
      <p:pic>
        <p:nvPicPr>
          <p:cNvPr id="5" name="Picture 4" descr="A picture containing chart&#10;&#10;Description automatically generated">
            <a:extLst>
              <a:ext uri="{FF2B5EF4-FFF2-40B4-BE49-F238E27FC236}">
                <a16:creationId xmlns:a16="http://schemas.microsoft.com/office/drawing/2014/main" id="{7800A904-295B-C502-1DA0-40230B23C3D1}"/>
              </a:ext>
            </a:extLst>
          </p:cNvPr>
          <p:cNvPicPr>
            <a:picLocks noChangeAspect="1"/>
          </p:cNvPicPr>
          <p:nvPr/>
        </p:nvPicPr>
        <p:blipFill>
          <a:blip r:embed="rId3"/>
          <a:stretch>
            <a:fillRect/>
          </a:stretch>
        </p:blipFill>
        <p:spPr>
          <a:xfrm>
            <a:off x="479567" y="1723552"/>
            <a:ext cx="7409374" cy="1547012"/>
          </a:xfrm>
          <a:prstGeom prst="rect">
            <a:avLst/>
          </a:prstGeom>
        </p:spPr>
      </p:pic>
      <p:sp>
        <p:nvSpPr>
          <p:cNvPr id="7" name="TextBox 6">
            <a:extLst>
              <a:ext uri="{FF2B5EF4-FFF2-40B4-BE49-F238E27FC236}">
                <a16:creationId xmlns:a16="http://schemas.microsoft.com/office/drawing/2014/main" id="{F6F128C4-35D0-1CFB-8569-89BB96766E30}"/>
              </a:ext>
            </a:extLst>
          </p:cNvPr>
          <p:cNvSpPr txBox="1"/>
          <p:nvPr/>
        </p:nvSpPr>
        <p:spPr>
          <a:xfrm>
            <a:off x="2832845" y="3325904"/>
            <a:ext cx="1568823" cy="461665"/>
          </a:xfrm>
          <a:prstGeom prst="rect">
            <a:avLst/>
          </a:prstGeom>
          <a:noFill/>
        </p:spPr>
        <p:txBody>
          <a:bodyPr wrap="square" rtlCol="0">
            <a:spAutoFit/>
          </a:bodyPr>
          <a:lstStyle/>
          <a:p>
            <a:pPr algn="ctr"/>
            <a:r>
              <a:rPr lang="en-US" sz="2400" dirty="0"/>
              <a:t> Why </a:t>
            </a:r>
          </a:p>
        </p:txBody>
      </p:sp>
      <p:sp>
        <p:nvSpPr>
          <p:cNvPr id="8" name="TextBox 7">
            <a:extLst>
              <a:ext uri="{FF2B5EF4-FFF2-40B4-BE49-F238E27FC236}">
                <a16:creationId xmlns:a16="http://schemas.microsoft.com/office/drawing/2014/main" id="{82FFB5BE-58AA-5E24-0BDC-94E27A554880}"/>
              </a:ext>
            </a:extLst>
          </p:cNvPr>
          <p:cNvSpPr txBox="1"/>
          <p:nvPr/>
        </p:nvSpPr>
        <p:spPr>
          <a:xfrm>
            <a:off x="4536139" y="3307975"/>
            <a:ext cx="1183343" cy="461665"/>
          </a:xfrm>
          <a:prstGeom prst="rect">
            <a:avLst/>
          </a:prstGeom>
          <a:noFill/>
        </p:spPr>
        <p:txBody>
          <a:bodyPr wrap="square" rtlCol="0">
            <a:spAutoFit/>
          </a:bodyPr>
          <a:lstStyle/>
          <a:p>
            <a:pPr algn="ctr"/>
            <a:r>
              <a:rPr lang="en-US" sz="2400" dirty="0"/>
              <a:t>Who </a:t>
            </a:r>
          </a:p>
        </p:txBody>
      </p:sp>
      <p:sp>
        <p:nvSpPr>
          <p:cNvPr id="9" name="TextBox 8">
            <a:extLst>
              <a:ext uri="{FF2B5EF4-FFF2-40B4-BE49-F238E27FC236}">
                <a16:creationId xmlns:a16="http://schemas.microsoft.com/office/drawing/2014/main" id="{8142D4F1-A356-129C-52C4-18F337D2C288}"/>
              </a:ext>
            </a:extLst>
          </p:cNvPr>
          <p:cNvSpPr txBox="1"/>
          <p:nvPr/>
        </p:nvSpPr>
        <p:spPr>
          <a:xfrm>
            <a:off x="6140821" y="3272117"/>
            <a:ext cx="1183343" cy="461665"/>
          </a:xfrm>
          <a:prstGeom prst="rect">
            <a:avLst/>
          </a:prstGeom>
          <a:noFill/>
        </p:spPr>
        <p:txBody>
          <a:bodyPr wrap="square" rtlCol="0">
            <a:spAutoFit/>
          </a:bodyPr>
          <a:lstStyle/>
          <a:p>
            <a:pPr algn="ctr"/>
            <a:r>
              <a:rPr lang="en-US" sz="2400" dirty="0"/>
              <a:t>How</a:t>
            </a:r>
          </a:p>
        </p:txBody>
      </p:sp>
    </p:spTree>
    <p:extLst>
      <p:ext uri="{BB962C8B-B14F-4D97-AF65-F5344CB8AC3E}">
        <p14:creationId xmlns:p14="http://schemas.microsoft.com/office/powerpoint/2010/main" val="375081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11</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Key Stakeholders &amp; Project Scope Statement </a:t>
            </a:r>
            <a:br>
              <a:rPr lang="en-US" dirty="0"/>
            </a:br>
            <a:r>
              <a:rPr lang="en-US" sz="1600" dirty="0"/>
              <a:t>Weeks 1 &amp; 2 of OnDemand Course</a:t>
            </a:r>
            <a:br>
              <a:rPr lang="en-US" dirty="0"/>
            </a:br>
            <a:endParaRPr lang="en-US" sz="2000" dirty="0"/>
          </a:p>
        </p:txBody>
      </p:sp>
      <p:sp>
        <p:nvSpPr>
          <p:cNvPr id="10" name="Content Placeholder 9">
            <a:extLst>
              <a:ext uri="{FF2B5EF4-FFF2-40B4-BE49-F238E27FC236}">
                <a16:creationId xmlns:a16="http://schemas.microsoft.com/office/drawing/2014/main" id="{FAD1BA59-5FBA-D98C-D2A0-994127264C39}"/>
              </a:ext>
            </a:extLst>
          </p:cNvPr>
          <p:cNvSpPr>
            <a:spLocks noGrp="1"/>
          </p:cNvSpPr>
          <p:nvPr>
            <p:ph idx="1"/>
          </p:nvPr>
        </p:nvSpPr>
        <p:spPr>
          <a:xfrm>
            <a:off x="4318011" y="1309510"/>
            <a:ext cx="4656655" cy="2900142"/>
          </a:xfrm>
        </p:spPr>
        <p:txBody>
          <a:bodyPr/>
          <a:lstStyle/>
          <a:p>
            <a:pPr marL="0" indent="0">
              <a:buNone/>
            </a:pPr>
            <a:r>
              <a:rPr lang="en-US" sz="1200" b="1" u="sng" dirty="0">
                <a:solidFill>
                  <a:srgbClr val="FF0000"/>
                </a:solidFill>
              </a:rPr>
              <a:t>Breakouts – Groups of 3</a:t>
            </a:r>
          </a:p>
          <a:p>
            <a:pPr marL="0" indent="0">
              <a:buNone/>
            </a:pPr>
            <a:r>
              <a:rPr lang="en-US" sz="1200" b="1" dirty="0"/>
              <a:t>1. Key Stakeholder: Discussion Questions (10 – 15 minutes)</a:t>
            </a:r>
          </a:p>
          <a:p>
            <a:r>
              <a:rPr lang="en-US" sz="1200" dirty="0"/>
              <a:t>Share your Key Stakeholder Interview sheet. </a:t>
            </a:r>
          </a:p>
          <a:p>
            <a:r>
              <a:rPr lang="en-US" sz="1200" dirty="0"/>
              <a:t>What areas are you unsure about and would like feedback on?  Hear ideas from the group. </a:t>
            </a:r>
          </a:p>
          <a:p>
            <a:r>
              <a:rPr lang="en-US" sz="1200" dirty="0"/>
              <a:t>How did you align the key stake holders to create shared expectations? </a:t>
            </a:r>
          </a:p>
          <a:p>
            <a:pPr marL="0" indent="0">
              <a:buNone/>
            </a:pPr>
            <a:endParaRPr lang="en-US" sz="1200" dirty="0"/>
          </a:p>
          <a:p>
            <a:pPr marL="0" indent="0">
              <a:buNone/>
            </a:pPr>
            <a:r>
              <a:rPr lang="en-US" sz="1200" dirty="0"/>
              <a:t>2. </a:t>
            </a:r>
            <a:r>
              <a:rPr lang="en-US" sz="1200" b="1" dirty="0"/>
              <a:t>Project Scope: Discussion Questions (10 - 15 minutes)</a:t>
            </a:r>
          </a:p>
          <a:p>
            <a:r>
              <a:rPr lang="en-US" sz="1200" dirty="0"/>
              <a:t>Share your Project Scope Statement. </a:t>
            </a:r>
          </a:p>
          <a:p>
            <a:r>
              <a:rPr lang="en-US" sz="1200" dirty="0"/>
              <a:t>What areas are you unsure about and would like feedback on?  Hear ideas from the group. </a:t>
            </a:r>
          </a:p>
          <a:p>
            <a:endParaRPr lang="en-US" dirty="0"/>
          </a:p>
        </p:txBody>
      </p:sp>
      <p:pic>
        <p:nvPicPr>
          <p:cNvPr id="2" name="Picture 1" descr="A picture containing diagram&#10;&#10;Description automatically generated">
            <a:extLst>
              <a:ext uri="{FF2B5EF4-FFF2-40B4-BE49-F238E27FC236}">
                <a16:creationId xmlns:a16="http://schemas.microsoft.com/office/drawing/2014/main" id="{F8AE70F2-67FA-5A98-1578-34F37D95883B}"/>
              </a:ext>
            </a:extLst>
          </p:cNvPr>
          <p:cNvPicPr>
            <a:picLocks noChangeAspect="1"/>
          </p:cNvPicPr>
          <p:nvPr/>
        </p:nvPicPr>
        <p:blipFill>
          <a:blip r:embed="rId3"/>
          <a:stretch>
            <a:fillRect/>
          </a:stretch>
        </p:blipFill>
        <p:spPr>
          <a:xfrm>
            <a:off x="169334" y="1165109"/>
            <a:ext cx="3790491" cy="1778113"/>
          </a:xfrm>
          <a:prstGeom prst="rect">
            <a:avLst/>
          </a:prstGeom>
        </p:spPr>
      </p:pic>
      <p:sp>
        <p:nvSpPr>
          <p:cNvPr id="6" name="TextBox 5">
            <a:extLst>
              <a:ext uri="{FF2B5EF4-FFF2-40B4-BE49-F238E27FC236}">
                <a16:creationId xmlns:a16="http://schemas.microsoft.com/office/drawing/2014/main" id="{A8894B7A-09AD-D123-B464-6B31208F22E1}"/>
              </a:ext>
            </a:extLst>
          </p:cNvPr>
          <p:cNvSpPr txBox="1"/>
          <p:nvPr/>
        </p:nvSpPr>
        <p:spPr>
          <a:xfrm>
            <a:off x="304800" y="3256749"/>
            <a:ext cx="3655025" cy="830997"/>
          </a:xfrm>
          <a:prstGeom prst="rect">
            <a:avLst/>
          </a:prstGeom>
          <a:noFill/>
        </p:spPr>
        <p:txBody>
          <a:bodyPr wrap="square">
            <a:spAutoFit/>
          </a:bodyPr>
          <a:lstStyle/>
          <a:p>
            <a:pPr marL="228600"/>
            <a:r>
              <a:rPr lang="en-US" sz="1200" b="1" dirty="0"/>
              <a:t>Scope = </a:t>
            </a:r>
            <a:r>
              <a:rPr lang="en-US" sz="1200" b="0" i="0" dirty="0">
                <a:solidFill>
                  <a:srgbClr val="000000"/>
                </a:solidFill>
                <a:effectLst/>
                <a:latin typeface="Arial" panose="020B0604020202020204" pitchFamily="34" charset="0"/>
                <a:cs typeface="Arial" panose="020B0604020202020204" pitchFamily="34" charset="0"/>
              </a:rPr>
              <a:t>clarify shared and measurable expectations by identifying and interviewing key stakeholders and documenting a project scope everyone agrees with.</a:t>
            </a:r>
            <a:endParaRPr lang="en-US" sz="1200" b="1" dirty="0"/>
          </a:p>
        </p:txBody>
      </p:sp>
    </p:spTree>
    <p:extLst>
      <p:ext uri="{BB962C8B-B14F-4D97-AF65-F5344CB8AC3E}">
        <p14:creationId xmlns:p14="http://schemas.microsoft.com/office/powerpoint/2010/main" val="34024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12</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Plan</a:t>
            </a:r>
            <a:br>
              <a:rPr lang="en-US" dirty="0"/>
            </a:br>
            <a:r>
              <a:rPr lang="en-US" sz="1600" dirty="0"/>
              <a:t>Weeks 3 &amp; 4 of OnDemand Course</a:t>
            </a:r>
            <a:br>
              <a:rPr lang="en-US" dirty="0"/>
            </a:br>
            <a:endParaRPr lang="en-US" sz="2000" dirty="0"/>
          </a:p>
        </p:txBody>
      </p:sp>
      <p:sp>
        <p:nvSpPr>
          <p:cNvPr id="6" name="Content Placeholder 5">
            <a:extLst>
              <a:ext uri="{FF2B5EF4-FFF2-40B4-BE49-F238E27FC236}">
                <a16:creationId xmlns:a16="http://schemas.microsoft.com/office/drawing/2014/main" id="{C41A6131-CEB1-2593-C013-B83ACB34AFAE}"/>
              </a:ext>
            </a:extLst>
          </p:cNvPr>
          <p:cNvSpPr>
            <a:spLocks noGrp="1"/>
          </p:cNvSpPr>
          <p:nvPr>
            <p:ph idx="1"/>
          </p:nvPr>
        </p:nvSpPr>
        <p:spPr>
          <a:xfrm>
            <a:off x="3996267" y="1718733"/>
            <a:ext cx="4342328" cy="2694120"/>
          </a:xfrm>
        </p:spPr>
        <p:txBody>
          <a:bodyPr/>
          <a:lstStyle/>
          <a:p>
            <a:r>
              <a:rPr lang="en-US" dirty="0"/>
              <a:t>Why = to create a clear map for smart decision-making.</a:t>
            </a:r>
          </a:p>
          <a:p>
            <a:endParaRPr lang="en-US" dirty="0"/>
          </a:p>
          <a:p>
            <a:r>
              <a:rPr lang="en-US" dirty="0"/>
              <a:t>How = </a:t>
            </a:r>
            <a:r>
              <a:rPr lang="en-US" dirty="0">
                <a:solidFill>
                  <a:srgbClr val="000000"/>
                </a:solidFill>
              </a:rPr>
              <a:t>b</a:t>
            </a:r>
            <a:r>
              <a:rPr lang="en-US" sz="1800" b="0" i="0" dirty="0">
                <a:solidFill>
                  <a:srgbClr val="000000"/>
                </a:solidFill>
                <a:effectLst/>
                <a:latin typeface="Arial" panose="020B0604020202020204" pitchFamily="34" charset="0"/>
                <a:cs typeface="Arial" panose="020B0604020202020204" pitchFamily="34" charset="0"/>
              </a:rPr>
              <a:t>uild a risk strategy and a project schedule. </a:t>
            </a:r>
            <a:endParaRPr lang="en-US" dirty="0"/>
          </a:p>
        </p:txBody>
      </p:sp>
      <p:pic>
        <p:nvPicPr>
          <p:cNvPr id="11" name="Picture 10" descr="Diagram&#10;&#10;Description automatically generated">
            <a:extLst>
              <a:ext uri="{FF2B5EF4-FFF2-40B4-BE49-F238E27FC236}">
                <a16:creationId xmlns:a16="http://schemas.microsoft.com/office/drawing/2014/main" id="{DADE1F0C-3CC7-A6A4-3E14-393871B35321}"/>
              </a:ext>
            </a:extLst>
          </p:cNvPr>
          <p:cNvPicPr>
            <a:picLocks noChangeAspect="1"/>
          </p:cNvPicPr>
          <p:nvPr/>
        </p:nvPicPr>
        <p:blipFill>
          <a:blip r:embed="rId3"/>
          <a:stretch>
            <a:fillRect/>
          </a:stretch>
        </p:blipFill>
        <p:spPr>
          <a:xfrm>
            <a:off x="340364" y="1941260"/>
            <a:ext cx="3050013" cy="1530073"/>
          </a:xfrm>
          <a:prstGeom prst="rect">
            <a:avLst/>
          </a:prstGeom>
        </p:spPr>
      </p:pic>
    </p:spTree>
    <p:extLst>
      <p:ext uri="{BB962C8B-B14F-4D97-AF65-F5344CB8AC3E}">
        <p14:creationId xmlns:p14="http://schemas.microsoft.com/office/powerpoint/2010/main" val="181509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13</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Plan</a:t>
            </a:r>
            <a:br>
              <a:rPr lang="en-US" sz="2400" dirty="0"/>
            </a:br>
            <a:r>
              <a:rPr lang="en-US" sz="1600" dirty="0"/>
              <a:t>Weeks 3 &amp; 4 of OnDemand Course</a:t>
            </a:r>
            <a:br>
              <a:rPr lang="en-US" dirty="0"/>
            </a:br>
            <a:endParaRPr lang="en-US" sz="2000" dirty="0"/>
          </a:p>
        </p:txBody>
      </p:sp>
      <p:sp>
        <p:nvSpPr>
          <p:cNvPr id="10" name="Content Placeholder 9">
            <a:extLst>
              <a:ext uri="{FF2B5EF4-FFF2-40B4-BE49-F238E27FC236}">
                <a16:creationId xmlns:a16="http://schemas.microsoft.com/office/drawing/2014/main" id="{FAD1BA59-5FBA-D98C-D2A0-994127264C39}"/>
              </a:ext>
            </a:extLst>
          </p:cNvPr>
          <p:cNvSpPr>
            <a:spLocks noGrp="1"/>
          </p:cNvSpPr>
          <p:nvPr>
            <p:ph idx="1"/>
          </p:nvPr>
        </p:nvSpPr>
        <p:spPr>
          <a:xfrm>
            <a:off x="4572000" y="1444880"/>
            <a:ext cx="4402666" cy="2798639"/>
          </a:xfrm>
        </p:spPr>
        <p:txBody>
          <a:bodyPr/>
          <a:lstStyle/>
          <a:p>
            <a:pPr marL="0" indent="0">
              <a:buNone/>
            </a:pPr>
            <a:r>
              <a:rPr lang="en-US" sz="1200" b="1" u="sng" dirty="0">
                <a:solidFill>
                  <a:srgbClr val="FF0000"/>
                </a:solidFill>
              </a:rPr>
              <a:t>Breakouts – Groups of 3</a:t>
            </a:r>
          </a:p>
          <a:p>
            <a:pPr marL="0" indent="0">
              <a:buNone/>
            </a:pPr>
            <a:r>
              <a:rPr lang="en-US" sz="1200" b="1" dirty="0"/>
              <a:t>1. Risk Strategy: Discussion Questions (10 – 15 minutes)</a:t>
            </a:r>
          </a:p>
          <a:p>
            <a:r>
              <a:rPr lang="en-US" sz="1200" dirty="0"/>
              <a:t>Share your Risk Strategy Tool. </a:t>
            </a:r>
          </a:p>
          <a:p>
            <a:r>
              <a:rPr lang="en-US" sz="1200" dirty="0"/>
              <a:t>Are there any risks in your strategy planning that are going well or any that need attention? </a:t>
            </a:r>
          </a:p>
          <a:p>
            <a:pPr marL="0" indent="0">
              <a:buNone/>
            </a:pPr>
            <a:endParaRPr lang="en-US" sz="1200" dirty="0"/>
          </a:p>
          <a:p>
            <a:pPr marL="0" indent="0">
              <a:buNone/>
            </a:pPr>
            <a:r>
              <a:rPr lang="en-US" sz="1200" dirty="0"/>
              <a:t>2. </a:t>
            </a:r>
            <a:r>
              <a:rPr lang="en-US" sz="1200" b="1" dirty="0"/>
              <a:t>Project Schedule: Discussion Questions (10 - 15 minutes)</a:t>
            </a:r>
          </a:p>
          <a:p>
            <a:r>
              <a:rPr lang="en-US" sz="1200" dirty="0"/>
              <a:t>Share your Project Schedule. </a:t>
            </a:r>
          </a:p>
          <a:p>
            <a:r>
              <a:rPr lang="en-US" sz="1200" dirty="0"/>
              <a:t>Are you on track with your project schedule or do you need to adjust any steps?  What support do you need to ensure you stay on track? </a:t>
            </a:r>
          </a:p>
          <a:p>
            <a:endParaRPr lang="en-US" dirty="0"/>
          </a:p>
        </p:txBody>
      </p:sp>
      <p:sp>
        <p:nvSpPr>
          <p:cNvPr id="6" name="TextBox 5">
            <a:extLst>
              <a:ext uri="{FF2B5EF4-FFF2-40B4-BE49-F238E27FC236}">
                <a16:creationId xmlns:a16="http://schemas.microsoft.com/office/drawing/2014/main" id="{A8894B7A-09AD-D123-B464-6B31208F22E1}"/>
              </a:ext>
            </a:extLst>
          </p:cNvPr>
          <p:cNvSpPr txBox="1"/>
          <p:nvPr/>
        </p:nvSpPr>
        <p:spPr>
          <a:xfrm>
            <a:off x="203198" y="1360211"/>
            <a:ext cx="3886202" cy="2585323"/>
          </a:xfrm>
          <a:prstGeom prst="rect">
            <a:avLst/>
          </a:prstGeom>
          <a:noFill/>
        </p:spPr>
        <p:txBody>
          <a:bodyPr wrap="square">
            <a:spAutoFit/>
          </a:bodyPr>
          <a:lstStyle/>
          <a:p>
            <a:pPr marL="228600"/>
            <a:r>
              <a:rPr lang="en-US" b="1" dirty="0"/>
              <a:t>How to TAME risk? </a:t>
            </a:r>
          </a:p>
          <a:p>
            <a:pPr marL="228600"/>
            <a:endParaRPr lang="en-US" b="1" dirty="0"/>
          </a:p>
          <a:p>
            <a:pPr marL="571500" indent="-342900">
              <a:buFont typeface="Wingdings" panose="05000000000000000000" pitchFamily="2" charset="2"/>
              <a:buChar char="Ø"/>
            </a:pPr>
            <a:r>
              <a:rPr lang="en-US" sz="1600" b="1" dirty="0"/>
              <a:t>T</a:t>
            </a:r>
            <a:r>
              <a:rPr lang="en-US" dirty="0"/>
              <a:t>ransfer = Shift the risk to a 3</a:t>
            </a:r>
            <a:r>
              <a:rPr lang="en-US" baseline="30000" dirty="0"/>
              <a:t>rd</a:t>
            </a:r>
            <a:r>
              <a:rPr lang="en-US" dirty="0"/>
              <a:t> party</a:t>
            </a:r>
          </a:p>
          <a:p>
            <a:pPr marL="228600"/>
            <a:endParaRPr lang="en-US" b="1" dirty="0"/>
          </a:p>
          <a:p>
            <a:pPr marL="571500" indent="-342900">
              <a:buFont typeface="Wingdings" panose="05000000000000000000" pitchFamily="2" charset="2"/>
              <a:buChar char="Ø"/>
            </a:pPr>
            <a:r>
              <a:rPr lang="en-US" sz="1600" b="1" dirty="0"/>
              <a:t>A</a:t>
            </a:r>
            <a:r>
              <a:rPr lang="en-US" dirty="0"/>
              <a:t>ccept = Acknowledge the risk and deal with it if it occurs </a:t>
            </a:r>
          </a:p>
          <a:p>
            <a:pPr marL="514350" indent="-285750">
              <a:buFont typeface="Wingdings" panose="05000000000000000000" pitchFamily="2" charset="2"/>
              <a:buChar char="Ø"/>
            </a:pPr>
            <a:endParaRPr lang="en-US" b="1" dirty="0"/>
          </a:p>
          <a:p>
            <a:pPr marL="571500" indent="-342900">
              <a:buFont typeface="Wingdings" panose="05000000000000000000" pitchFamily="2" charset="2"/>
              <a:buChar char="Ø"/>
            </a:pPr>
            <a:r>
              <a:rPr lang="en-US" sz="1600" b="1" dirty="0"/>
              <a:t>M</a:t>
            </a:r>
            <a:r>
              <a:rPr lang="en-US" dirty="0"/>
              <a:t>itigate = Lessen the risk by reducing the probability of impact</a:t>
            </a:r>
          </a:p>
          <a:p>
            <a:pPr marL="514350" indent="-285750">
              <a:buFont typeface="Wingdings" panose="05000000000000000000" pitchFamily="2" charset="2"/>
              <a:buChar char="Ø"/>
            </a:pPr>
            <a:endParaRPr lang="en-US" b="1" dirty="0"/>
          </a:p>
          <a:p>
            <a:pPr marL="571500" indent="-342900">
              <a:buFont typeface="Wingdings" panose="05000000000000000000" pitchFamily="2" charset="2"/>
              <a:buChar char="Ø"/>
            </a:pPr>
            <a:r>
              <a:rPr lang="en-US" sz="1600" b="1" dirty="0"/>
              <a:t>E</a:t>
            </a:r>
            <a:r>
              <a:rPr lang="en-US" dirty="0"/>
              <a:t>liminate = Remove the risk</a:t>
            </a:r>
          </a:p>
        </p:txBody>
      </p:sp>
    </p:spTree>
    <p:extLst>
      <p:ext uri="{BB962C8B-B14F-4D97-AF65-F5344CB8AC3E}">
        <p14:creationId xmlns:p14="http://schemas.microsoft.com/office/powerpoint/2010/main" val="2221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additive="base">
                                        <p:cTn id="4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 calcmode="lin" valueType="num">
                                      <p:cBhvr additive="base">
                                        <p:cTn id="4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additive="base">
                                        <p:cTn id="5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xEl>
                                              <p:pRg st="6" end="6"/>
                                            </p:txEl>
                                          </p:spTgt>
                                        </p:tgtEl>
                                        <p:attrNameLst>
                                          <p:attrName>style.visibility</p:attrName>
                                        </p:attrNameLst>
                                      </p:cBhvr>
                                      <p:to>
                                        <p:strVal val="visible"/>
                                      </p:to>
                                    </p:set>
                                    <p:anim calcmode="lin" valueType="num">
                                      <p:cBhvr additive="base">
                                        <p:cTn id="5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 calcmode="lin" valueType="num">
                                      <p:cBhvr additive="base">
                                        <p:cTn id="6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14</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Engage</a:t>
            </a:r>
            <a:br>
              <a:rPr lang="en-US" dirty="0"/>
            </a:br>
            <a:r>
              <a:rPr lang="en-US" sz="1600" dirty="0"/>
              <a:t>Weeks 5 &amp; 6 of OnDemand Course</a:t>
            </a:r>
            <a:br>
              <a:rPr lang="en-US" dirty="0"/>
            </a:br>
            <a:endParaRPr lang="en-US" sz="2000" dirty="0"/>
          </a:p>
        </p:txBody>
      </p:sp>
      <p:sp>
        <p:nvSpPr>
          <p:cNvPr id="6" name="Content Placeholder 5">
            <a:extLst>
              <a:ext uri="{FF2B5EF4-FFF2-40B4-BE49-F238E27FC236}">
                <a16:creationId xmlns:a16="http://schemas.microsoft.com/office/drawing/2014/main" id="{C41A6131-CEB1-2593-C013-B83ACB34AFAE}"/>
              </a:ext>
            </a:extLst>
          </p:cNvPr>
          <p:cNvSpPr>
            <a:spLocks noGrp="1"/>
          </p:cNvSpPr>
          <p:nvPr>
            <p:ph idx="1"/>
          </p:nvPr>
        </p:nvSpPr>
        <p:spPr>
          <a:xfrm>
            <a:off x="3996267" y="1718733"/>
            <a:ext cx="4342328" cy="2694120"/>
          </a:xfrm>
        </p:spPr>
        <p:txBody>
          <a:bodyPr/>
          <a:lstStyle/>
          <a:p>
            <a:pPr algn="l">
              <a:buFont typeface="Arial" panose="020B0604020202020204" pitchFamily="34" charset="0"/>
              <a:buChar char="•"/>
            </a:pPr>
            <a:r>
              <a:rPr lang="en-US" b="1" dirty="0"/>
              <a:t>Why</a:t>
            </a:r>
            <a:r>
              <a:rPr lang="en-US" dirty="0"/>
              <a:t> = </a:t>
            </a:r>
            <a:r>
              <a:rPr lang="en-US" sz="1800" b="0" i="0" dirty="0">
                <a:solidFill>
                  <a:srgbClr val="000000"/>
                </a:solidFill>
                <a:effectLst/>
                <a:latin typeface="HelveticaNeueLTPro-Lt"/>
              </a:rPr>
              <a:t>inspire shared accountability and provide structure to </a:t>
            </a:r>
            <a:r>
              <a:rPr lang="en-US" sz="1800" dirty="0">
                <a:solidFill>
                  <a:srgbClr val="000000"/>
                </a:solidFill>
                <a:latin typeface="HelveticaNeueLTPro-Lt"/>
              </a:rPr>
              <a:t>show </a:t>
            </a:r>
            <a:r>
              <a:rPr lang="en-US" sz="1800" b="0" i="0" dirty="0">
                <a:solidFill>
                  <a:srgbClr val="000000"/>
                </a:solidFill>
                <a:effectLst/>
                <a:latin typeface="HelveticaNeueLTPro-Lt"/>
              </a:rPr>
              <a:t>the team how they’re winning.</a:t>
            </a:r>
          </a:p>
          <a:p>
            <a:endParaRPr lang="en-US" dirty="0"/>
          </a:p>
          <a:p>
            <a:r>
              <a:rPr lang="en-US" b="1" dirty="0"/>
              <a:t>How </a:t>
            </a:r>
            <a:r>
              <a:rPr lang="en-US" dirty="0"/>
              <a:t>= </a:t>
            </a:r>
            <a:r>
              <a:rPr lang="en-US" dirty="0">
                <a:solidFill>
                  <a:srgbClr val="000000"/>
                </a:solidFill>
              </a:rPr>
              <a:t>t</a:t>
            </a:r>
            <a:r>
              <a:rPr lang="en-US" sz="1800" b="0" i="0" dirty="0">
                <a:solidFill>
                  <a:srgbClr val="000000"/>
                </a:solidFill>
                <a:effectLst/>
                <a:latin typeface="Arial" panose="020B0604020202020204" pitchFamily="34" charset="0"/>
                <a:cs typeface="Arial" panose="020B0604020202020204" pitchFamily="34" charset="0"/>
              </a:rPr>
              <a:t>hrough Team Accountability Sessions and the 5 Informal Authority Behaviors.</a:t>
            </a:r>
            <a:endParaRPr lang="en-US" dirty="0"/>
          </a:p>
        </p:txBody>
      </p:sp>
      <p:pic>
        <p:nvPicPr>
          <p:cNvPr id="2" name="Picture 1" descr="Diagram&#10;&#10;Description automatically generated">
            <a:extLst>
              <a:ext uri="{FF2B5EF4-FFF2-40B4-BE49-F238E27FC236}">
                <a16:creationId xmlns:a16="http://schemas.microsoft.com/office/drawing/2014/main" id="{D8FA845B-2ADE-6CE8-89BF-3F4D59A68235}"/>
              </a:ext>
            </a:extLst>
          </p:cNvPr>
          <p:cNvPicPr>
            <a:picLocks noChangeAspect="1"/>
          </p:cNvPicPr>
          <p:nvPr/>
        </p:nvPicPr>
        <p:blipFill>
          <a:blip r:embed="rId3"/>
          <a:stretch>
            <a:fillRect/>
          </a:stretch>
        </p:blipFill>
        <p:spPr>
          <a:xfrm>
            <a:off x="256803" y="1566333"/>
            <a:ext cx="3529634" cy="1778000"/>
          </a:xfrm>
          <a:prstGeom prst="rect">
            <a:avLst/>
          </a:prstGeom>
        </p:spPr>
      </p:pic>
    </p:spTree>
    <p:extLst>
      <p:ext uri="{BB962C8B-B14F-4D97-AF65-F5344CB8AC3E}">
        <p14:creationId xmlns:p14="http://schemas.microsoft.com/office/powerpoint/2010/main" val="42336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15</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Engage</a:t>
            </a:r>
            <a:br>
              <a:rPr lang="en-US" sz="2400" dirty="0"/>
            </a:br>
            <a:r>
              <a:rPr lang="en-US" sz="1600" dirty="0"/>
              <a:t>Weeks 5 &amp; 6 of OnDemand Course</a:t>
            </a:r>
            <a:br>
              <a:rPr lang="en-US" dirty="0"/>
            </a:br>
            <a:endParaRPr lang="en-US" sz="2000" dirty="0"/>
          </a:p>
        </p:txBody>
      </p:sp>
      <p:sp>
        <p:nvSpPr>
          <p:cNvPr id="10" name="Content Placeholder 9">
            <a:extLst>
              <a:ext uri="{FF2B5EF4-FFF2-40B4-BE49-F238E27FC236}">
                <a16:creationId xmlns:a16="http://schemas.microsoft.com/office/drawing/2014/main" id="{FAD1BA59-5FBA-D98C-D2A0-994127264C39}"/>
              </a:ext>
            </a:extLst>
          </p:cNvPr>
          <p:cNvSpPr>
            <a:spLocks noGrp="1"/>
          </p:cNvSpPr>
          <p:nvPr>
            <p:ph idx="1"/>
          </p:nvPr>
        </p:nvSpPr>
        <p:spPr>
          <a:xfrm>
            <a:off x="4106332" y="1300945"/>
            <a:ext cx="4402666" cy="3499655"/>
          </a:xfrm>
        </p:spPr>
        <p:txBody>
          <a:bodyPr/>
          <a:lstStyle/>
          <a:p>
            <a:pPr marL="0" indent="0">
              <a:buNone/>
            </a:pPr>
            <a:r>
              <a:rPr lang="en-US" sz="1200" b="1" u="sng" dirty="0"/>
              <a:t>Team Accountability Session </a:t>
            </a:r>
          </a:p>
          <a:p>
            <a:pPr marL="228600" indent="-228600">
              <a:buClrTx/>
              <a:buFont typeface="+mj-lt"/>
              <a:buAutoNum type="arabicPeriod"/>
            </a:pPr>
            <a:r>
              <a:rPr lang="en-US" sz="1200" dirty="0"/>
              <a:t>Review the updated project schedule as a scoreboard. </a:t>
            </a:r>
          </a:p>
          <a:p>
            <a:pPr marL="228600" indent="-228600">
              <a:buClrTx/>
              <a:buFont typeface="+mj-lt"/>
              <a:buAutoNum type="arabicPeriod"/>
            </a:pPr>
            <a:r>
              <a:rPr lang="en-US" sz="1200" dirty="0"/>
              <a:t>Report on last week’s commitments.</a:t>
            </a:r>
          </a:p>
          <a:p>
            <a:pPr marL="228600" indent="-228600">
              <a:buClrTx/>
              <a:buFont typeface="+mj-lt"/>
              <a:buAutoNum type="arabicPeriod"/>
            </a:pPr>
            <a:r>
              <a:rPr lang="en-US" sz="1200" dirty="0"/>
              <a:t>State commitments for the next week. </a:t>
            </a:r>
          </a:p>
          <a:p>
            <a:pPr marL="228600" indent="-228600">
              <a:buClrTx/>
              <a:buFont typeface="+mj-lt"/>
              <a:buAutoNum type="arabicPeriod"/>
            </a:pPr>
            <a:r>
              <a:rPr lang="en-US" sz="1200" dirty="0"/>
              <a:t>Clear the path.</a:t>
            </a:r>
          </a:p>
          <a:p>
            <a:pPr marL="0" indent="0">
              <a:buNone/>
            </a:pPr>
            <a:endParaRPr lang="en-US" sz="1200" b="1" u="sng" dirty="0">
              <a:solidFill>
                <a:srgbClr val="FF0000"/>
              </a:solidFill>
            </a:endParaRPr>
          </a:p>
          <a:p>
            <a:pPr marL="0" indent="0">
              <a:buNone/>
            </a:pPr>
            <a:r>
              <a:rPr lang="en-US" sz="1200" b="1" u="sng" dirty="0">
                <a:solidFill>
                  <a:srgbClr val="FF0000"/>
                </a:solidFill>
              </a:rPr>
              <a:t>Breakout – Groups of 3</a:t>
            </a:r>
          </a:p>
          <a:p>
            <a:pPr marL="0" indent="0">
              <a:buNone/>
            </a:pPr>
            <a:r>
              <a:rPr lang="en-US" sz="1200" b="1" dirty="0"/>
              <a:t>1. Discussion Questions (10 – 15 minutes)</a:t>
            </a:r>
          </a:p>
          <a:p>
            <a:r>
              <a:rPr lang="en-US" sz="1200" dirty="0"/>
              <a:t>Has your team aligned their ‘why’ with their work and your team goals?  What results are you seeing? </a:t>
            </a:r>
          </a:p>
          <a:p>
            <a:r>
              <a:rPr lang="en-US" sz="1200" dirty="0"/>
              <a:t>Is everyone on the project engaged and completing their tasks?  Have you had an accountability conversation? How did it go? </a:t>
            </a:r>
          </a:p>
          <a:p>
            <a:pPr marL="0" indent="0">
              <a:buNone/>
            </a:pPr>
            <a:endParaRPr lang="en-US" sz="1200" dirty="0"/>
          </a:p>
          <a:p>
            <a:pPr marL="0" indent="0">
              <a:buNone/>
            </a:pPr>
            <a:endParaRPr lang="en-US" dirty="0"/>
          </a:p>
        </p:txBody>
      </p:sp>
      <p:pic>
        <p:nvPicPr>
          <p:cNvPr id="5" name="Picture 4" descr="A picture containing text, circle, font, logo&#10;&#10;Description automatically generated">
            <a:extLst>
              <a:ext uri="{FF2B5EF4-FFF2-40B4-BE49-F238E27FC236}">
                <a16:creationId xmlns:a16="http://schemas.microsoft.com/office/drawing/2014/main" id="{B4660CCD-0165-DA24-2433-4D8029DFD613}"/>
              </a:ext>
            </a:extLst>
          </p:cNvPr>
          <p:cNvPicPr>
            <a:picLocks noChangeAspect="1"/>
          </p:cNvPicPr>
          <p:nvPr/>
        </p:nvPicPr>
        <p:blipFill>
          <a:blip r:embed="rId3"/>
          <a:stretch>
            <a:fillRect/>
          </a:stretch>
        </p:blipFill>
        <p:spPr>
          <a:xfrm>
            <a:off x="573482" y="1521574"/>
            <a:ext cx="2889385" cy="2603927"/>
          </a:xfrm>
          <a:prstGeom prst="rect">
            <a:avLst/>
          </a:prstGeom>
        </p:spPr>
      </p:pic>
    </p:spTree>
    <p:extLst>
      <p:ext uri="{BB962C8B-B14F-4D97-AF65-F5344CB8AC3E}">
        <p14:creationId xmlns:p14="http://schemas.microsoft.com/office/powerpoint/2010/main" val="5065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 calcmode="lin" valueType="num">
                                      <p:cBhvr additive="base">
                                        <p:cTn id="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 calcmode="lin" valueType="num">
                                      <p:cBhvr additive="base">
                                        <p:cTn id="3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 calcmode="lin" valueType="num">
                                      <p:cBhvr additive="base">
                                        <p:cTn id="4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16</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Track &amp; Adapt</a:t>
            </a:r>
            <a:br>
              <a:rPr lang="en-US" dirty="0"/>
            </a:br>
            <a:r>
              <a:rPr lang="en-US" sz="1600" dirty="0"/>
              <a:t>Weeks 5 &amp; 6 of OnDemand Course</a:t>
            </a:r>
            <a:br>
              <a:rPr lang="en-US" dirty="0"/>
            </a:br>
            <a:endParaRPr lang="en-US" sz="2000" dirty="0"/>
          </a:p>
        </p:txBody>
      </p:sp>
      <p:sp>
        <p:nvSpPr>
          <p:cNvPr id="6" name="Content Placeholder 5">
            <a:extLst>
              <a:ext uri="{FF2B5EF4-FFF2-40B4-BE49-F238E27FC236}">
                <a16:creationId xmlns:a16="http://schemas.microsoft.com/office/drawing/2014/main" id="{C41A6131-CEB1-2593-C013-B83ACB34AFAE}"/>
              </a:ext>
            </a:extLst>
          </p:cNvPr>
          <p:cNvSpPr>
            <a:spLocks noGrp="1"/>
          </p:cNvSpPr>
          <p:nvPr>
            <p:ph idx="1"/>
          </p:nvPr>
        </p:nvSpPr>
        <p:spPr>
          <a:xfrm>
            <a:off x="3996267" y="1718733"/>
            <a:ext cx="4342328" cy="2694120"/>
          </a:xfrm>
        </p:spPr>
        <p:txBody>
          <a:bodyPr/>
          <a:lstStyle/>
          <a:p>
            <a:pPr algn="l">
              <a:buFont typeface="Arial" panose="020B0604020202020204" pitchFamily="34" charset="0"/>
              <a:buChar char="•"/>
            </a:pPr>
            <a:r>
              <a:rPr lang="en-US" b="1" dirty="0"/>
              <a:t>Why</a:t>
            </a:r>
            <a:r>
              <a:rPr lang="en-US" dirty="0"/>
              <a:t> = </a:t>
            </a:r>
            <a:r>
              <a:rPr lang="en-US" sz="1800" b="0" i="0" dirty="0">
                <a:solidFill>
                  <a:srgbClr val="000000"/>
                </a:solidFill>
                <a:effectLst/>
                <a:latin typeface="HelveticaNeueLTPro-Lt"/>
              </a:rPr>
              <a:t>manage scope with agility to ensure value.</a:t>
            </a:r>
          </a:p>
          <a:p>
            <a:endParaRPr lang="en-US" dirty="0"/>
          </a:p>
          <a:p>
            <a:r>
              <a:rPr lang="en-US" b="1" dirty="0"/>
              <a:t>How </a:t>
            </a:r>
            <a:r>
              <a:rPr lang="en-US" dirty="0"/>
              <a:t>= </a:t>
            </a:r>
            <a:r>
              <a:rPr lang="en-US" sz="1800" dirty="0">
                <a:solidFill>
                  <a:srgbClr val="000000"/>
                </a:solidFill>
                <a:latin typeface="HelveticaNeueLTPro-Lt"/>
              </a:rPr>
              <a:t>T</a:t>
            </a:r>
            <a:r>
              <a:rPr lang="en-US" sz="1800" b="0" i="0" dirty="0">
                <a:solidFill>
                  <a:srgbClr val="000000"/>
                </a:solidFill>
                <a:effectLst/>
                <a:latin typeface="HelveticaNeueLTPro-Lt"/>
              </a:rPr>
              <a:t>his phase sits outside the model because </a:t>
            </a:r>
            <a:r>
              <a:rPr lang="en-US" sz="1800" b="1" i="0" dirty="0">
                <a:solidFill>
                  <a:srgbClr val="000000"/>
                </a:solidFill>
                <a:effectLst/>
                <a:latin typeface="HelveticaNeueLTPro-Lt"/>
              </a:rPr>
              <a:t>it’s </a:t>
            </a:r>
            <a:r>
              <a:rPr lang="en-US" sz="1800" b="0" i="0" dirty="0">
                <a:solidFill>
                  <a:srgbClr val="000000"/>
                </a:solidFill>
                <a:effectLst/>
                <a:latin typeface="HelveticaNeueLTPro-Lt"/>
              </a:rPr>
              <a:t>an ongoing phase where you make consistent updates to project status and adapt to change.</a:t>
            </a:r>
          </a:p>
          <a:p>
            <a:endParaRPr lang="en-US" dirty="0"/>
          </a:p>
        </p:txBody>
      </p:sp>
      <p:pic>
        <p:nvPicPr>
          <p:cNvPr id="5" name="Picture 4" descr="Diagram&#10;&#10;Description automatically generated">
            <a:extLst>
              <a:ext uri="{FF2B5EF4-FFF2-40B4-BE49-F238E27FC236}">
                <a16:creationId xmlns:a16="http://schemas.microsoft.com/office/drawing/2014/main" id="{B8DF2EFF-EC80-4782-5E9D-762A7AF75B4F}"/>
              </a:ext>
            </a:extLst>
          </p:cNvPr>
          <p:cNvPicPr>
            <a:picLocks noChangeAspect="1"/>
          </p:cNvPicPr>
          <p:nvPr/>
        </p:nvPicPr>
        <p:blipFill>
          <a:blip r:embed="rId3"/>
          <a:stretch>
            <a:fillRect/>
          </a:stretch>
        </p:blipFill>
        <p:spPr>
          <a:xfrm>
            <a:off x="364173" y="1744134"/>
            <a:ext cx="3450254" cy="1811866"/>
          </a:xfrm>
          <a:prstGeom prst="rect">
            <a:avLst/>
          </a:prstGeom>
        </p:spPr>
      </p:pic>
    </p:spTree>
    <p:extLst>
      <p:ext uri="{BB962C8B-B14F-4D97-AF65-F5344CB8AC3E}">
        <p14:creationId xmlns:p14="http://schemas.microsoft.com/office/powerpoint/2010/main" val="31469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17</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30997"/>
          </a:xfrm>
        </p:spPr>
        <p:txBody>
          <a:bodyPr/>
          <a:lstStyle/>
          <a:p>
            <a:r>
              <a:rPr lang="en-US" sz="2400" dirty="0"/>
              <a:t>Track &amp; Adapt</a:t>
            </a:r>
            <a:br>
              <a:rPr lang="en-US" sz="2400" dirty="0"/>
            </a:br>
            <a:r>
              <a:rPr lang="en-US" sz="1600" dirty="0"/>
              <a:t>Weeks 5 &amp; 6 of OnDemand Course</a:t>
            </a:r>
            <a:br>
              <a:rPr lang="en-US" dirty="0"/>
            </a:br>
            <a:endParaRPr lang="en-US" sz="2000" dirty="0"/>
          </a:p>
        </p:txBody>
      </p:sp>
      <p:sp>
        <p:nvSpPr>
          <p:cNvPr id="10" name="Content Placeholder 9">
            <a:extLst>
              <a:ext uri="{FF2B5EF4-FFF2-40B4-BE49-F238E27FC236}">
                <a16:creationId xmlns:a16="http://schemas.microsoft.com/office/drawing/2014/main" id="{FAD1BA59-5FBA-D98C-D2A0-994127264C39}"/>
              </a:ext>
            </a:extLst>
          </p:cNvPr>
          <p:cNvSpPr>
            <a:spLocks noGrp="1"/>
          </p:cNvSpPr>
          <p:nvPr>
            <p:ph idx="1"/>
          </p:nvPr>
        </p:nvSpPr>
        <p:spPr>
          <a:xfrm>
            <a:off x="4572000" y="1605748"/>
            <a:ext cx="3771900" cy="2798639"/>
          </a:xfrm>
        </p:spPr>
        <p:txBody>
          <a:bodyPr/>
          <a:lstStyle/>
          <a:p>
            <a:pPr marL="0" indent="0">
              <a:buNone/>
            </a:pPr>
            <a:r>
              <a:rPr lang="en-US" sz="1200" b="1" u="sng" dirty="0">
                <a:solidFill>
                  <a:srgbClr val="FF0000"/>
                </a:solidFill>
              </a:rPr>
              <a:t>Breakouts – Groups of 3</a:t>
            </a:r>
          </a:p>
          <a:p>
            <a:pPr marL="0" indent="0">
              <a:buNone/>
            </a:pPr>
            <a:r>
              <a:rPr lang="en-US" sz="1200" b="1" dirty="0"/>
              <a:t>1. Discussion Questions (10 – 15 minutes)</a:t>
            </a:r>
            <a:endParaRPr lang="en-US" sz="1200" b="1" u="sng" dirty="0">
              <a:solidFill>
                <a:srgbClr val="FF0000"/>
              </a:solidFill>
            </a:endParaRPr>
          </a:p>
          <a:p>
            <a:r>
              <a:rPr lang="en-US" sz="1200" dirty="0"/>
              <a:t>Have there been any changes to your project?  If so, how have you adjusted to the project based on those changes?  (Share your </a:t>
            </a:r>
            <a:r>
              <a:rPr lang="en-US" sz="1200" dirty="0">
                <a:solidFill>
                  <a:srgbClr val="000000"/>
                </a:solidFill>
                <a:latin typeface="HelveticaNeueLTPro-Lt"/>
                <a:hlinkClick r:id="rId3"/>
              </a:rPr>
              <a:t>Project Status Report </a:t>
            </a:r>
            <a:r>
              <a:rPr lang="en-US" sz="1200" dirty="0"/>
              <a:t>and </a:t>
            </a:r>
            <a:r>
              <a:rPr lang="en-US" sz="1200" dirty="0">
                <a:hlinkClick r:id="rId4"/>
              </a:rPr>
              <a:t>Project Change Request Tool</a:t>
            </a:r>
            <a:r>
              <a:rPr lang="en-US" sz="1200" dirty="0"/>
              <a:t> if relevant.)</a:t>
            </a:r>
          </a:p>
          <a:p>
            <a:pPr marL="0" indent="0">
              <a:buNone/>
            </a:pPr>
            <a:endParaRPr lang="en-US" sz="1200" dirty="0"/>
          </a:p>
          <a:p>
            <a:r>
              <a:rPr lang="en-US" sz="1200" dirty="0"/>
              <a:t>Did you have a conversation with your team around the changes leveraging the cards?  How did it go? </a:t>
            </a:r>
          </a:p>
        </p:txBody>
      </p:sp>
      <p:sp>
        <p:nvSpPr>
          <p:cNvPr id="2" name="TextBox 1">
            <a:extLst>
              <a:ext uri="{FF2B5EF4-FFF2-40B4-BE49-F238E27FC236}">
                <a16:creationId xmlns:a16="http://schemas.microsoft.com/office/drawing/2014/main" id="{4CE812E7-4515-0B4F-9DE1-4ECF6C0C4B19}"/>
              </a:ext>
            </a:extLst>
          </p:cNvPr>
          <p:cNvSpPr txBox="1"/>
          <p:nvPr/>
        </p:nvSpPr>
        <p:spPr>
          <a:xfrm>
            <a:off x="287868" y="1538012"/>
            <a:ext cx="3886199" cy="2215991"/>
          </a:xfrm>
          <a:prstGeom prst="rect">
            <a:avLst/>
          </a:prstGeom>
          <a:noFill/>
        </p:spPr>
        <p:txBody>
          <a:bodyPr wrap="square">
            <a:spAutoFit/>
          </a:bodyPr>
          <a:lstStyle/>
          <a:p>
            <a:pPr marL="228600"/>
            <a:r>
              <a:rPr lang="en-US" b="1" dirty="0"/>
              <a:t>Conversation Card: Adapting to Change</a:t>
            </a:r>
          </a:p>
          <a:p>
            <a:pPr marL="228600"/>
            <a:endParaRPr lang="en-US" b="1" dirty="0"/>
          </a:p>
          <a:p>
            <a:pPr marL="571500" indent="-342900">
              <a:buFont typeface="+mj-lt"/>
              <a:buAutoNum type="arabicPeriod"/>
            </a:pPr>
            <a:r>
              <a:rPr lang="en-US" sz="1200" dirty="0"/>
              <a:t>Describe what prompted the change </a:t>
            </a:r>
          </a:p>
          <a:p>
            <a:pPr marL="571500" indent="-342900">
              <a:buFont typeface="+mj-lt"/>
              <a:buAutoNum type="arabicPeriod"/>
            </a:pPr>
            <a:r>
              <a:rPr lang="en-US" sz="1200" dirty="0"/>
              <a:t>Describe how the change helps</a:t>
            </a:r>
          </a:p>
          <a:p>
            <a:pPr marL="571500" indent="-342900">
              <a:buFont typeface="+mj-lt"/>
              <a:buAutoNum type="arabicPeriod"/>
            </a:pPr>
            <a:r>
              <a:rPr lang="en-US" sz="1200" dirty="0"/>
              <a:t>Share the benefits of the change</a:t>
            </a:r>
          </a:p>
          <a:p>
            <a:pPr marL="571500" indent="-342900">
              <a:buFont typeface="+mj-lt"/>
              <a:buAutoNum type="arabicPeriod"/>
            </a:pPr>
            <a:r>
              <a:rPr lang="en-US" sz="1200" dirty="0"/>
              <a:t>Share the challenges of the change</a:t>
            </a:r>
          </a:p>
          <a:p>
            <a:pPr marL="571500" indent="-342900">
              <a:buFont typeface="+mj-lt"/>
              <a:buAutoNum type="arabicPeriod"/>
            </a:pPr>
            <a:r>
              <a:rPr lang="en-US" sz="1200" dirty="0"/>
              <a:t>Share initial ideas on addressing the challenges together </a:t>
            </a:r>
          </a:p>
          <a:p>
            <a:pPr marL="571500" indent="-342900">
              <a:buFont typeface="+mj-lt"/>
              <a:buAutoNum type="arabicPeriod"/>
            </a:pPr>
            <a:r>
              <a:rPr lang="en-US" sz="1200" dirty="0"/>
              <a:t>Give time to process </a:t>
            </a:r>
          </a:p>
          <a:p>
            <a:pPr marL="571500" indent="-342900">
              <a:buFont typeface="+mj-lt"/>
              <a:buAutoNum type="arabicPeriod"/>
            </a:pPr>
            <a:r>
              <a:rPr lang="en-US" sz="1200" dirty="0"/>
              <a:t>Invite everyone’s ideas </a:t>
            </a:r>
          </a:p>
          <a:p>
            <a:pPr marL="228600"/>
            <a:endParaRPr lang="en-US" b="1" dirty="0"/>
          </a:p>
        </p:txBody>
      </p:sp>
    </p:spTree>
    <p:extLst>
      <p:ext uri="{BB962C8B-B14F-4D97-AF65-F5344CB8AC3E}">
        <p14:creationId xmlns:p14="http://schemas.microsoft.com/office/powerpoint/2010/main" val="40647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18</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Close </a:t>
            </a:r>
            <a:br>
              <a:rPr lang="en-US" dirty="0"/>
            </a:br>
            <a:r>
              <a:rPr lang="en-US" sz="1600" dirty="0"/>
              <a:t>Weeks 5 &amp; 6 of OnDemand Course</a:t>
            </a:r>
            <a:br>
              <a:rPr lang="en-US" dirty="0"/>
            </a:br>
            <a:endParaRPr lang="en-US" sz="2000" dirty="0"/>
          </a:p>
        </p:txBody>
      </p:sp>
      <p:sp>
        <p:nvSpPr>
          <p:cNvPr id="6" name="Content Placeholder 5">
            <a:extLst>
              <a:ext uri="{FF2B5EF4-FFF2-40B4-BE49-F238E27FC236}">
                <a16:creationId xmlns:a16="http://schemas.microsoft.com/office/drawing/2014/main" id="{C41A6131-CEB1-2593-C013-B83ACB34AFAE}"/>
              </a:ext>
            </a:extLst>
          </p:cNvPr>
          <p:cNvSpPr>
            <a:spLocks noGrp="1"/>
          </p:cNvSpPr>
          <p:nvPr>
            <p:ph idx="1"/>
          </p:nvPr>
        </p:nvSpPr>
        <p:spPr>
          <a:xfrm>
            <a:off x="3996267" y="1718733"/>
            <a:ext cx="4342328" cy="2694120"/>
          </a:xfrm>
        </p:spPr>
        <p:txBody>
          <a:bodyPr/>
          <a:lstStyle/>
          <a:p>
            <a:r>
              <a:rPr lang="en-US" b="1" dirty="0"/>
              <a:t>Why</a:t>
            </a:r>
            <a:r>
              <a:rPr lang="en-US" dirty="0"/>
              <a:t> = </a:t>
            </a:r>
            <a:r>
              <a:rPr lang="en-US" sz="1800" b="0" i="0" dirty="0">
                <a:solidFill>
                  <a:srgbClr val="000000"/>
                </a:solidFill>
                <a:effectLst/>
                <a:latin typeface="HelveticaNeueLTPro-Lt"/>
              </a:rPr>
              <a:t>A project has a beginning and an end. It’s important to officially close a project in a thoughtful, systematic way.</a:t>
            </a:r>
            <a:endParaRPr lang="en-US" dirty="0"/>
          </a:p>
          <a:p>
            <a:endParaRPr lang="en-US" dirty="0"/>
          </a:p>
          <a:p>
            <a:r>
              <a:rPr lang="en-US" b="1" dirty="0"/>
              <a:t>How </a:t>
            </a:r>
            <a:r>
              <a:rPr lang="en-US" dirty="0"/>
              <a:t>= </a:t>
            </a:r>
            <a:r>
              <a:rPr lang="en-US" sz="1800" dirty="0">
                <a:solidFill>
                  <a:srgbClr val="000000"/>
                </a:solidFill>
                <a:latin typeface="HelveticaNeueLTPro-Lt"/>
              </a:rPr>
              <a:t>Documenting lessons learned, preparing for future success and celebrating are key!</a:t>
            </a:r>
            <a:endParaRPr lang="en-US" sz="1800" b="0" i="0" dirty="0">
              <a:solidFill>
                <a:srgbClr val="000000"/>
              </a:solidFill>
              <a:effectLst/>
              <a:latin typeface="HelveticaNeueLTPro-Lt"/>
            </a:endParaRPr>
          </a:p>
          <a:p>
            <a:endParaRPr lang="en-US" dirty="0"/>
          </a:p>
        </p:txBody>
      </p:sp>
      <p:pic>
        <p:nvPicPr>
          <p:cNvPr id="5" name="Picture 4" descr="Diagram&#10;&#10;Description automatically generated">
            <a:extLst>
              <a:ext uri="{FF2B5EF4-FFF2-40B4-BE49-F238E27FC236}">
                <a16:creationId xmlns:a16="http://schemas.microsoft.com/office/drawing/2014/main" id="{7E71D2F2-EB29-4439-119A-4DA639F5D521}"/>
              </a:ext>
            </a:extLst>
          </p:cNvPr>
          <p:cNvPicPr>
            <a:picLocks noChangeAspect="1"/>
          </p:cNvPicPr>
          <p:nvPr/>
        </p:nvPicPr>
        <p:blipFill>
          <a:blip r:embed="rId3"/>
          <a:stretch>
            <a:fillRect/>
          </a:stretch>
        </p:blipFill>
        <p:spPr>
          <a:xfrm>
            <a:off x="343300" y="1776481"/>
            <a:ext cx="3434692" cy="1728719"/>
          </a:xfrm>
          <a:prstGeom prst="rect">
            <a:avLst/>
          </a:prstGeom>
        </p:spPr>
      </p:pic>
    </p:spTree>
    <p:extLst>
      <p:ext uri="{BB962C8B-B14F-4D97-AF65-F5344CB8AC3E}">
        <p14:creationId xmlns:p14="http://schemas.microsoft.com/office/powerpoint/2010/main" val="177256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19</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301978" y="336846"/>
            <a:ext cx="7382934" cy="332399"/>
          </a:xfrm>
        </p:spPr>
        <p:txBody>
          <a:bodyPr/>
          <a:lstStyle/>
          <a:p>
            <a:r>
              <a:rPr lang="en-US" sz="2400" dirty="0">
                <a:latin typeface="Times New Roman"/>
                <a:cs typeface="Times New Roman"/>
              </a:rPr>
              <a:t>What’s Next? Track Alternative Usage</a:t>
            </a:r>
            <a:r>
              <a:rPr lang="en-US" sz="2400" dirty="0">
                <a:latin typeface="Tiempos Fine Light"/>
                <a:cs typeface="Times New Roman"/>
              </a:rPr>
              <a:t> </a:t>
            </a:r>
            <a:endParaRPr lang="en-US" sz="2400" dirty="0"/>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7966CD65-7BEC-8348-06D8-F90E73FA7BB4}"/>
              </a:ext>
            </a:extLst>
          </p:cNvPr>
          <p:cNvSpPr txBox="1"/>
          <p:nvPr/>
        </p:nvSpPr>
        <p:spPr>
          <a:xfrm>
            <a:off x="373944" y="740833"/>
            <a:ext cx="7083777" cy="477054"/>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IMPORTANT! Tracking Alternative Usage</a:t>
            </a:r>
            <a:endParaRPr lang="en-US" b="1">
              <a:ea typeface="Calibri"/>
              <a:cs typeface="Calibri"/>
            </a:endParaRPr>
          </a:p>
          <a:p>
            <a:r>
              <a:rPr lang="en-US" sz="1100" dirty="0"/>
              <a:t>Once you are done with the Flipped Classroom, you will need to make sure you are tracking usage for the VHA contract. </a:t>
            </a:r>
            <a:endParaRPr lang="en-US" sz="1100" dirty="0">
              <a:ea typeface="Calibri"/>
              <a:cs typeface="Calibri"/>
            </a:endParaRPr>
          </a:p>
        </p:txBody>
      </p:sp>
      <p:sp>
        <p:nvSpPr>
          <p:cNvPr id="8" name="Content Placeholder 2">
            <a:extLst>
              <a:ext uri="{FF2B5EF4-FFF2-40B4-BE49-F238E27FC236}">
                <a16:creationId xmlns:a16="http://schemas.microsoft.com/office/drawing/2014/main" id="{14DB1AF7-703B-4DD3-607C-92CBA46139F5}"/>
              </a:ext>
            </a:extLst>
          </p:cNvPr>
          <p:cNvSpPr>
            <a:spLocks noGrp="1"/>
          </p:cNvSpPr>
          <p:nvPr>
            <p:ph idx="1"/>
          </p:nvPr>
        </p:nvSpPr>
        <p:spPr>
          <a:xfrm>
            <a:off x="323144" y="1453668"/>
            <a:ext cx="4236699" cy="2692005"/>
          </a:xfrm>
        </p:spPr>
        <p:txBody>
          <a:bodyPr/>
          <a:lstStyle/>
          <a:p>
            <a:pPr marL="7620" indent="0">
              <a:lnSpc>
                <a:spcPct val="100000"/>
              </a:lnSpc>
              <a:spcBef>
                <a:spcPts val="0"/>
              </a:spcBef>
              <a:spcAft>
                <a:spcPts val="225"/>
              </a:spcAft>
              <a:buNone/>
            </a:pPr>
            <a:r>
              <a:rPr lang="en-US" sz="1200" b="1" dirty="0">
                <a:latin typeface="Arial"/>
                <a:cs typeface="Arial"/>
              </a:rPr>
              <a:t>What qualifies as Alternative Usage? </a:t>
            </a:r>
            <a:endParaRPr lang="en-US" sz="1200" b="1" dirty="0"/>
          </a:p>
          <a:p>
            <a:pPr marL="7620" indent="0">
              <a:lnSpc>
                <a:spcPct val="100000"/>
              </a:lnSpc>
              <a:spcBef>
                <a:spcPts val="0"/>
              </a:spcBef>
              <a:spcAft>
                <a:spcPts val="225"/>
              </a:spcAft>
              <a:buNone/>
            </a:pPr>
            <a:r>
              <a:rPr lang="en-US" sz="1200" dirty="0">
                <a:latin typeface="Arial"/>
                <a:cs typeface="Arial"/>
              </a:rPr>
              <a:t>Below are a few examples of the types of usage we need your help tracking! </a:t>
            </a:r>
          </a:p>
          <a:p>
            <a:pPr marL="261620" lvl="1" indent="-130810">
              <a:lnSpc>
                <a:spcPct val="100000"/>
              </a:lnSpc>
              <a:spcBef>
                <a:spcPts val="0"/>
              </a:spcBef>
              <a:spcAft>
                <a:spcPts val="225"/>
              </a:spcAft>
            </a:pPr>
            <a:r>
              <a:rPr lang="en-US" sz="1200" dirty="0">
                <a:solidFill>
                  <a:schemeClr val="accent1"/>
                </a:solidFill>
                <a:latin typeface="Arial"/>
                <a:cs typeface="Arial"/>
              </a:rPr>
              <a:t>Instructor Led </a:t>
            </a:r>
            <a:r>
              <a:rPr lang="en-US" sz="1200" dirty="0">
                <a:latin typeface="Arial"/>
                <a:cs typeface="Arial"/>
              </a:rPr>
              <a:t>(In-person or Online) - Full or portions of courses. If you track in TMS, no need to double report. </a:t>
            </a:r>
          </a:p>
          <a:p>
            <a:pPr marL="261620" lvl="1" indent="-130810">
              <a:lnSpc>
                <a:spcPct val="100000"/>
              </a:lnSpc>
              <a:spcBef>
                <a:spcPts val="0"/>
              </a:spcBef>
              <a:spcAft>
                <a:spcPts val="225"/>
              </a:spcAft>
            </a:pPr>
            <a:r>
              <a:rPr lang="en-US" sz="1200" dirty="0">
                <a:latin typeface="Arial"/>
                <a:cs typeface="Arial"/>
              </a:rPr>
              <a:t>Facilitator Certification Completion of any FranklinCovey Course</a:t>
            </a:r>
            <a:endParaRPr lang="en-US" sz="1200" dirty="0"/>
          </a:p>
          <a:p>
            <a:pPr marL="261620" lvl="1" indent="-130810">
              <a:lnSpc>
                <a:spcPct val="100000"/>
              </a:lnSpc>
              <a:spcBef>
                <a:spcPts val="0"/>
              </a:spcBef>
              <a:spcAft>
                <a:spcPts val="225"/>
              </a:spcAft>
            </a:pPr>
            <a:r>
              <a:rPr lang="en-US" sz="1200" dirty="0">
                <a:latin typeface="Arial"/>
                <a:cs typeface="Arial"/>
              </a:rPr>
              <a:t>If you share </a:t>
            </a:r>
            <a:r>
              <a:rPr lang="en-US" sz="1200" dirty="0">
                <a:solidFill>
                  <a:schemeClr val="accent1"/>
                </a:solidFill>
                <a:latin typeface="Arial"/>
                <a:cs typeface="Arial"/>
              </a:rPr>
              <a:t>ANY</a:t>
            </a:r>
            <a:r>
              <a:rPr lang="en-US" sz="1200" dirty="0">
                <a:latin typeface="Arial"/>
                <a:cs typeface="Arial"/>
              </a:rPr>
              <a:t> content from FranklinCovey (Articles, videos, tools, etc.) during any of the below forums, please let us know:</a:t>
            </a:r>
            <a:endParaRPr lang="en-US" sz="1200" dirty="0"/>
          </a:p>
          <a:p>
            <a:pPr marL="604520" lvl="2">
              <a:lnSpc>
                <a:spcPct val="100000"/>
              </a:lnSpc>
              <a:spcBef>
                <a:spcPts val="0"/>
              </a:spcBef>
              <a:spcAft>
                <a:spcPts val="225"/>
              </a:spcAft>
            </a:pPr>
            <a:r>
              <a:rPr lang="en-US" sz="1050" dirty="0">
                <a:latin typeface="Arial"/>
                <a:cs typeface="Arial"/>
              </a:rPr>
              <a:t>Lunch and Learns</a:t>
            </a:r>
            <a:endParaRPr lang="en-US" sz="1050" dirty="0"/>
          </a:p>
          <a:p>
            <a:pPr marL="604520" lvl="2">
              <a:lnSpc>
                <a:spcPct val="100000"/>
              </a:lnSpc>
              <a:spcBef>
                <a:spcPts val="0"/>
              </a:spcBef>
              <a:spcAft>
                <a:spcPts val="225"/>
              </a:spcAft>
            </a:pPr>
            <a:r>
              <a:rPr lang="en-US" sz="1050" dirty="0">
                <a:latin typeface="Arial"/>
                <a:cs typeface="Arial"/>
              </a:rPr>
              <a:t>Flipped Classrooms</a:t>
            </a:r>
          </a:p>
          <a:p>
            <a:pPr marL="604520" lvl="2">
              <a:lnSpc>
                <a:spcPct val="100000"/>
              </a:lnSpc>
              <a:spcBef>
                <a:spcPts val="0"/>
              </a:spcBef>
              <a:spcAft>
                <a:spcPts val="225"/>
              </a:spcAft>
            </a:pPr>
            <a:r>
              <a:rPr lang="en-US" sz="1050" dirty="0">
                <a:latin typeface="Arial"/>
                <a:cs typeface="Arial"/>
              </a:rPr>
              <a:t>Town Halls</a:t>
            </a:r>
          </a:p>
          <a:p>
            <a:pPr marL="604520" lvl="2">
              <a:lnSpc>
                <a:spcPct val="100000"/>
              </a:lnSpc>
              <a:spcBef>
                <a:spcPts val="0"/>
              </a:spcBef>
              <a:spcAft>
                <a:spcPts val="225"/>
              </a:spcAft>
            </a:pPr>
            <a:r>
              <a:rPr lang="en-US" sz="1050" dirty="0">
                <a:latin typeface="Arial"/>
                <a:cs typeface="Arial"/>
              </a:rPr>
              <a:t>Newsletters</a:t>
            </a:r>
            <a:endParaRPr lang="en-US" sz="1050" dirty="0"/>
          </a:p>
          <a:p>
            <a:pPr marL="604520" lvl="2">
              <a:lnSpc>
                <a:spcPct val="100000"/>
              </a:lnSpc>
              <a:spcBef>
                <a:spcPts val="0"/>
              </a:spcBef>
              <a:spcAft>
                <a:spcPts val="225"/>
              </a:spcAft>
            </a:pPr>
            <a:r>
              <a:rPr lang="en-US" sz="1050" dirty="0">
                <a:latin typeface="Arial"/>
                <a:cs typeface="Arial"/>
              </a:rPr>
              <a:t>Sent via email, MS Teams and other platforms</a:t>
            </a:r>
            <a:endParaRPr lang="en-US" sz="1050" dirty="0"/>
          </a:p>
          <a:p>
            <a:pPr marL="604520" lvl="2">
              <a:lnSpc>
                <a:spcPct val="100000"/>
              </a:lnSpc>
              <a:spcBef>
                <a:spcPts val="0"/>
              </a:spcBef>
              <a:spcAft>
                <a:spcPts val="225"/>
              </a:spcAft>
            </a:pPr>
            <a:r>
              <a:rPr lang="en-US" sz="1050" dirty="0">
                <a:latin typeface="Arial"/>
                <a:cs typeface="Arial"/>
              </a:rPr>
              <a:t>Posted in digital platform</a:t>
            </a:r>
            <a:endParaRPr lang="en-US" sz="1050" dirty="0"/>
          </a:p>
          <a:p>
            <a:pPr marL="261620" lvl="1" indent="-130810">
              <a:buNone/>
            </a:pPr>
            <a:endParaRPr lang="en-US" sz="1125" dirty="0"/>
          </a:p>
          <a:p>
            <a:pPr marL="261620" lvl="1" indent="-130810"/>
            <a:endParaRPr lang="en-US" sz="1125" dirty="0"/>
          </a:p>
          <a:p>
            <a:pPr marL="261620" lvl="1" indent="-130810"/>
            <a:endParaRPr lang="en-US" sz="1125" dirty="0"/>
          </a:p>
          <a:p>
            <a:pPr marL="261620" lvl="1" indent="-130810"/>
            <a:endParaRPr lang="en-US" sz="1125" dirty="0"/>
          </a:p>
          <a:p>
            <a:pPr marL="261620" indent="-130810"/>
            <a:endParaRPr lang="en-US" sz="1125" dirty="0"/>
          </a:p>
        </p:txBody>
      </p:sp>
      <p:sp>
        <p:nvSpPr>
          <p:cNvPr id="10" name="Rectangle: Rounded Corners 9">
            <a:extLst>
              <a:ext uri="{FF2B5EF4-FFF2-40B4-BE49-F238E27FC236}">
                <a16:creationId xmlns:a16="http://schemas.microsoft.com/office/drawing/2014/main" id="{C48BDA46-8BC0-F456-BFB6-7B871CD536DF}"/>
              </a:ext>
            </a:extLst>
          </p:cNvPr>
          <p:cNvSpPr/>
          <p:nvPr/>
        </p:nvSpPr>
        <p:spPr>
          <a:xfrm>
            <a:off x="4630038" y="1648441"/>
            <a:ext cx="4430948" cy="2762419"/>
          </a:xfrm>
          <a:prstGeom prst="roundRect">
            <a:avLst>
              <a:gd name="adj" fmla="val 4838"/>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2" name="TextBox 11">
            <a:extLst>
              <a:ext uri="{FF2B5EF4-FFF2-40B4-BE49-F238E27FC236}">
                <a16:creationId xmlns:a16="http://schemas.microsoft.com/office/drawing/2014/main" id="{8672CA06-9A73-4E2C-FD36-482EFE9F0B74}"/>
              </a:ext>
            </a:extLst>
          </p:cNvPr>
          <p:cNvSpPr txBox="1"/>
          <p:nvPr/>
        </p:nvSpPr>
        <p:spPr>
          <a:xfrm>
            <a:off x="4926765" y="1958523"/>
            <a:ext cx="3828631" cy="2146742"/>
          </a:xfrm>
          <a:prstGeom prst="rect">
            <a:avLst/>
          </a:prstGeom>
          <a:noFill/>
        </p:spPr>
        <p:txBody>
          <a:bodyPr wrap="square" lIns="68580" tIns="34290" rIns="68580" bIns="34290" rtlCol="0" anchor="t">
            <a:spAutoFit/>
          </a:bodyPr>
          <a:lstStyle/>
          <a:p>
            <a:r>
              <a:rPr lang="en-US" sz="1125" b="1">
                <a:latin typeface="Arial"/>
                <a:cs typeface="Arial"/>
              </a:rPr>
              <a:t>How to track Alternative Usage: </a:t>
            </a:r>
            <a:endParaRPr lang="en-US" sz="1125" b="1">
              <a:latin typeface="Arial" panose="020B0604020202020204" pitchFamily="34" charset="0"/>
              <a:cs typeface="Arial" panose="020B0604020202020204" pitchFamily="34" charset="0"/>
            </a:endParaRPr>
          </a:p>
          <a:p>
            <a:r>
              <a:rPr lang="en-US" sz="1125">
                <a:latin typeface="Arial"/>
                <a:cs typeface="Arial"/>
              </a:rPr>
              <a:t>Any time you identify Alternative Usage within your facility, please let us know so we can award usage to your facility. </a:t>
            </a:r>
            <a:endParaRPr lang="en-US" sz="1125">
              <a:latin typeface="Arial" panose="020B0604020202020204" pitchFamily="34" charset="0"/>
              <a:cs typeface="Arial" panose="020B0604020202020204" pitchFamily="34" charset="0"/>
            </a:endParaRPr>
          </a:p>
          <a:p>
            <a:endParaRPr lang="en-US" sz="1125">
              <a:latin typeface="Arial" panose="020B0604020202020204" pitchFamily="34" charset="0"/>
              <a:cs typeface="Arial" panose="020B0604020202020204" pitchFamily="34" charset="0"/>
            </a:endParaRPr>
          </a:p>
          <a:p>
            <a:pPr marL="285274" lvl="1" indent="-285274">
              <a:buFont typeface="Arial" panose="020B0604020202020204" pitchFamily="34" charset="0"/>
              <a:buChar char="•"/>
            </a:pPr>
            <a:r>
              <a:rPr lang="en-US" sz="1125">
                <a:latin typeface="Arial"/>
                <a:cs typeface="Arial"/>
              </a:rPr>
              <a:t>Complete the simple survey </a:t>
            </a:r>
            <a:r>
              <a:rPr lang="en-US" sz="1125">
                <a:latin typeface="Arial"/>
                <a:cs typeface="Arial"/>
                <a:hlinkClick r:id="rId3"/>
              </a:rPr>
              <a:t>here.</a:t>
            </a:r>
            <a:endParaRPr lang="en-US" sz="1125">
              <a:latin typeface="Arial" panose="020B0604020202020204" pitchFamily="34" charset="0"/>
              <a:cs typeface="Arial" panose="020B0604020202020204" pitchFamily="34" charset="0"/>
            </a:endParaRPr>
          </a:p>
          <a:p>
            <a:pPr marL="628174" lvl="2" indent="-285274">
              <a:buFont typeface="Arial" panose="020B0604020202020204" pitchFamily="34" charset="0"/>
              <a:buChar char="•"/>
            </a:pPr>
            <a:r>
              <a:rPr lang="en-US" sz="1125">
                <a:latin typeface="Arial"/>
                <a:cs typeface="Arial"/>
              </a:rPr>
              <a:t>Approximately when was the content delivered?</a:t>
            </a:r>
          </a:p>
          <a:p>
            <a:pPr marL="628174" lvl="2" indent="-285274">
              <a:buFont typeface="Arial,Sans-Serif" panose="020B0604020202020204" pitchFamily="34" charset="0"/>
              <a:buChar char="•"/>
            </a:pPr>
            <a:r>
              <a:rPr lang="en-US" sz="1125">
                <a:latin typeface="Arial"/>
                <a:cs typeface="Arial"/>
              </a:rPr>
              <a:t>How many VHA Employees participated in the training?</a:t>
            </a:r>
          </a:p>
          <a:p>
            <a:pPr marL="628174" lvl="2" indent="-285274">
              <a:buFont typeface="Arial" panose="020B0604020202020204" pitchFamily="34" charset="0"/>
              <a:buChar char="•"/>
            </a:pPr>
            <a:r>
              <a:rPr lang="en-US" sz="1125">
                <a:latin typeface="Arial"/>
                <a:cs typeface="Arial"/>
              </a:rPr>
              <a:t>What and how did you share the information? </a:t>
            </a:r>
          </a:p>
          <a:p>
            <a:pPr marL="285274" lvl="1" indent="-285274">
              <a:buFont typeface="Arial" panose="020B0604020202020204" pitchFamily="34" charset="0"/>
              <a:buChar char="•"/>
            </a:pPr>
            <a:r>
              <a:rPr lang="en-US" sz="1125">
                <a:latin typeface="Arial"/>
                <a:cs typeface="Arial"/>
              </a:rPr>
              <a:t>Please reach out to </a:t>
            </a:r>
            <a:r>
              <a:rPr lang="en-US" sz="1125">
                <a:latin typeface="Arial"/>
                <a:cs typeface="Arial"/>
                <a:hlinkClick r:id="rId4"/>
              </a:rPr>
              <a:t>VACare@FranklinCovey.com</a:t>
            </a:r>
            <a:r>
              <a:rPr lang="en-US" sz="1125">
                <a:latin typeface="Arial"/>
                <a:cs typeface="Arial"/>
              </a:rPr>
              <a:t> if you have any questions  </a:t>
            </a:r>
            <a:endParaRPr lang="en-US" sz="112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Clr>
                <a:schemeClr val="accent1"/>
              </a:buClr>
              <a:buNone/>
            </a:pPr>
            <a:r>
              <a:rPr lang="en-US" sz="1400" dirty="0"/>
              <a:t>A type of </a:t>
            </a:r>
            <a:r>
              <a:rPr lang="en-US" sz="1400" b="1" dirty="0"/>
              <a:t>blended learning</a:t>
            </a:r>
            <a:r>
              <a:rPr lang="en-US" sz="1400" dirty="0"/>
              <a:t>, which aims to increase engagement by having learners complete course content independently first and then gather live with colleagues to </a:t>
            </a:r>
            <a:r>
              <a:rPr lang="en-US" sz="1400" b="1" dirty="0"/>
              <a:t>debrief learnings and discuss application.</a:t>
            </a:r>
            <a:r>
              <a:rPr lang="en-US" sz="1400" dirty="0"/>
              <a:t> </a:t>
            </a:r>
          </a:p>
          <a:p>
            <a:pPr marL="0" indent="0">
              <a:buNone/>
            </a:pPr>
            <a:endParaRPr lang="en-US" sz="1400" dirty="0"/>
          </a:p>
          <a:p>
            <a:pPr marL="0" indent="0">
              <a:buNone/>
            </a:pPr>
            <a:r>
              <a:rPr lang="en-US" sz="1400" b="1" dirty="0"/>
              <a:t>Benefits of the flipped classroom approach with OnDemand courses:</a:t>
            </a:r>
          </a:p>
          <a:p>
            <a:r>
              <a:rPr lang="en-US" sz="1400" dirty="0"/>
              <a:t>Saves facilitation resources by leveraging OnDemand content </a:t>
            </a:r>
          </a:p>
          <a:p>
            <a:r>
              <a:rPr lang="en-US" sz="1400" dirty="0"/>
              <a:t>Provides flexibility for learners to have access to courses at any time</a:t>
            </a:r>
          </a:p>
          <a:p>
            <a:r>
              <a:rPr lang="en-US" sz="1400" dirty="0"/>
              <a:t>Maximizes the time spent together live with discussion and application </a:t>
            </a:r>
          </a:p>
          <a:p>
            <a:r>
              <a:rPr lang="en-US" sz="1400" dirty="0"/>
              <a:t>Creates a sense of community for learners that want to develop their skills </a:t>
            </a:r>
          </a:p>
          <a:p>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2</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p:txBody>
          <a:bodyPr/>
          <a:lstStyle/>
          <a:p>
            <a:r>
              <a:rPr lang="en-US" dirty="0"/>
              <a:t>What is the Flipped Classroom approach?</a:t>
            </a:r>
          </a:p>
        </p:txBody>
      </p:sp>
    </p:spTree>
    <p:extLst>
      <p:ext uri="{BB962C8B-B14F-4D97-AF65-F5344CB8AC3E}">
        <p14:creationId xmlns:p14="http://schemas.microsoft.com/office/powerpoint/2010/main" val="32778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3</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Preparation</a:t>
            </a:r>
          </a:p>
        </p:txBody>
      </p:sp>
    </p:spTree>
    <p:extLst>
      <p:ext uri="{BB962C8B-B14F-4D97-AF65-F5344CB8AC3E}">
        <p14:creationId xmlns:p14="http://schemas.microsoft.com/office/powerpoint/2010/main" val="42012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218DFCE-8D67-8FC0-1C9D-92513DF8B4FC}"/>
              </a:ext>
            </a:extLst>
          </p:cNvPr>
          <p:cNvGraphicFramePr>
            <a:graphicFrameLocks noGrp="1"/>
          </p:cNvGraphicFramePr>
          <p:nvPr>
            <p:ph idx="1"/>
            <p:extLst>
              <p:ext uri="{D42A27DB-BD31-4B8C-83A1-F6EECF244321}">
                <p14:modId xmlns:p14="http://schemas.microsoft.com/office/powerpoint/2010/main" val="987701965"/>
              </p:ext>
            </p:extLst>
          </p:nvPr>
        </p:nvGraphicFramePr>
        <p:xfrm>
          <a:off x="457200" y="1149350"/>
          <a:ext cx="7881938"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4</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4162"/>
            <a:ext cx="8229600" cy="332399"/>
          </a:xfrm>
        </p:spPr>
        <p:txBody>
          <a:bodyPr/>
          <a:lstStyle/>
          <a:p>
            <a:r>
              <a:rPr lang="en-US" sz="2400" dirty="0"/>
              <a:t>End-to-End Impact Platform Flipped Class Process  </a:t>
            </a:r>
          </a:p>
        </p:txBody>
      </p:sp>
    </p:spTree>
    <p:extLst>
      <p:ext uri="{BB962C8B-B14F-4D97-AF65-F5344CB8AC3E}">
        <p14:creationId xmlns:p14="http://schemas.microsoft.com/office/powerpoint/2010/main" val="64895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7C2D6-A5FB-ABF6-0CD3-89CA15AF5806}"/>
              </a:ext>
            </a:extLst>
          </p:cNvPr>
          <p:cNvSpPr>
            <a:spLocks noGrp="1"/>
          </p:cNvSpPr>
          <p:nvPr>
            <p:ph type="sldNum" sz="quarter" idx="11"/>
          </p:nvPr>
        </p:nvSpPr>
        <p:spPr/>
        <p:txBody>
          <a:bodyPr/>
          <a:lstStyle/>
          <a:p>
            <a:fld id="{51C557F5-C807-6C4C-A9D5-F8000D407BA5}" type="slidenum">
              <a:rPr lang="en-US" smtClean="0"/>
              <a:pPr/>
              <a:t>5</a:t>
            </a:fld>
            <a:endParaRPr lang="en-US"/>
          </a:p>
        </p:txBody>
      </p:sp>
      <p:sp>
        <p:nvSpPr>
          <p:cNvPr id="4" name="Title 3">
            <a:extLst>
              <a:ext uri="{FF2B5EF4-FFF2-40B4-BE49-F238E27FC236}">
                <a16:creationId xmlns:a16="http://schemas.microsoft.com/office/drawing/2014/main" id="{4AE32688-741F-BE49-DF7B-466644BD2FE4}"/>
              </a:ext>
            </a:extLst>
          </p:cNvPr>
          <p:cNvSpPr>
            <a:spLocks noGrp="1"/>
          </p:cNvSpPr>
          <p:nvPr>
            <p:ph type="title"/>
          </p:nvPr>
        </p:nvSpPr>
        <p:spPr>
          <a:xfrm>
            <a:off x="457200" y="379179"/>
            <a:ext cx="8229600" cy="332399"/>
          </a:xfrm>
        </p:spPr>
        <p:txBody>
          <a:bodyPr/>
          <a:lstStyle/>
          <a:p>
            <a:r>
              <a:rPr lang="en-US" sz="2400" dirty="0"/>
              <a:t>Project Management for the Unofficial Project Manager</a:t>
            </a:r>
            <a:r>
              <a:rPr lang="en-US" sz="2400" baseline="30000" dirty="0"/>
              <a:t>™</a:t>
            </a:r>
            <a:endParaRPr lang="en-US" sz="2400" dirty="0"/>
          </a:p>
        </p:txBody>
      </p:sp>
      <p:sp>
        <p:nvSpPr>
          <p:cNvPr id="6" name="TextBox 5">
            <a:extLst>
              <a:ext uri="{FF2B5EF4-FFF2-40B4-BE49-F238E27FC236}">
                <a16:creationId xmlns:a16="http://schemas.microsoft.com/office/drawing/2014/main" id="{C8F80B1F-003B-35E1-1D20-D61F328915E9}"/>
              </a:ext>
            </a:extLst>
          </p:cNvPr>
          <p:cNvSpPr txBox="1"/>
          <p:nvPr/>
        </p:nvSpPr>
        <p:spPr>
          <a:xfrm>
            <a:off x="355600" y="776173"/>
            <a:ext cx="7881395" cy="553998"/>
          </a:xfrm>
          <a:prstGeom prst="rect">
            <a:avLst/>
          </a:prstGeom>
          <a:noFill/>
        </p:spPr>
        <p:txBody>
          <a:bodyPr wrap="square">
            <a:spAutoFit/>
          </a:bodyPr>
          <a:lstStyle/>
          <a:p>
            <a:r>
              <a:rPr lang="en-US" sz="1000" dirty="0"/>
              <a:t>With best practices from agile and waterfall project management, Project Management for the Unofficial Project Manager™ will equipped learners with a mindset, skillset, and toolset to engage team members who may or may not report to them in a way that inspires them to volunteer their best efforts.</a:t>
            </a:r>
          </a:p>
        </p:txBody>
      </p:sp>
      <p:sp>
        <p:nvSpPr>
          <p:cNvPr id="7" name="Text Placeholder 2">
            <a:extLst>
              <a:ext uri="{FF2B5EF4-FFF2-40B4-BE49-F238E27FC236}">
                <a16:creationId xmlns:a16="http://schemas.microsoft.com/office/drawing/2014/main" id="{4EF53317-620C-CBCE-CBE0-D42D4B01F117}"/>
              </a:ext>
            </a:extLst>
          </p:cNvPr>
          <p:cNvSpPr txBox="1">
            <a:spLocks/>
          </p:cNvSpPr>
          <p:nvPr/>
        </p:nvSpPr>
        <p:spPr>
          <a:xfrm>
            <a:off x="390640" y="1550512"/>
            <a:ext cx="3046823" cy="2665887"/>
          </a:xfrm>
          <a:prstGeom prst="rect">
            <a:avLst/>
          </a:prstGeom>
        </p:spPr>
        <p:txBody>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u="sng" dirty="0">
                <a:solidFill>
                  <a:schemeClr val="accent1">
                    <a:lumMod val="75000"/>
                  </a:schemeClr>
                </a:solidFill>
              </a:rPr>
              <a:t>Outcomes</a:t>
            </a:r>
          </a:p>
          <a:p>
            <a:r>
              <a:rPr lang="en-US" sz="1000" dirty="0"/>
              <a:t>Utilize a consistent process to start and finish high-value projects on time and with quality.</a:t>
            </a:r>
          </a:p>
          <a:p>
            <a:r>
              <a:rPr lang="en-US" sz="1000" dirty="0"/>
              <a:t>Build a strong informal authority that inspires project teams to consistently volunteer their best efforts.</a:t>
            </a:r>
          </a:p>
          <a:p>
            <a:r>
              <a:rPr lang="en-US" sz="1000" dirty="0"/>
              <a:t>Influence and engage others to define a clear project scope including clear deliverables and risk strategies.</a:t>
            </a:r>
          </a:p>
          <a:p>
            <a:r>
              <a:rPr lang="en-US" sz="1000" dirty="0"/>
              <a:t>Model openness and agility to apply proactive change management and deliver high-value projects.</a:t>
            </a:r>
          </a:p>
          <a:p>
            <a:endParaRPr lang="en-US" sz="1000" dirty="0"/>
          </a:p>
          <a:p>
            <a:endParaRPr lang="en-US" sz="1000" dirty="0"/>
          </a:p>
          <a:p>
            <a:endParaRPr lang="en-US" sz="1000" dirty="0"/>
          </a:p>
        </p:txBody>
      </p:sp>
      <p:sp>
        <p:nvSpPr>
          <p:cNvPr id="9" name="Text Placeholder 5">
            <a:extLst>
              <a:ext uri="{FF2B5EF4-FFF2-40B4-BE49-F238E27FC236}">
                <a16:creationId xmlns:a16="http://schemas.microsoft.com/office/drawing/2014/main" id="{5DDA952B-6BE4-0968-BD63-72743912E554}"/>
              </a:ext>
            </a:extLst>
          </p:cNvPr>
          <p:cNvSpPr txBox="1">
            <a:spLocks/>
          </p:cNvSpPr>
          <p:nvPr/>
        </p:nvSpPr>
        <p:spPr>
          <a:xfrm>
            <a:off x="3445928" y="1608663"/>
            <a:ext cx="2658539" cy="2015066"/>
          </a:xfrm>
          <a:prstGeom prst="rect">
            <a:avLst/>
          </a:prstGeom>
        </p:spPr>
        <p:txBody>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u="sng" dirty="0">
                <a:solidFill>
                  <a:schemeClr val="accent1">
                    <a:lumMod val="75000"/>
                  </a:schemeClr>
                </a:solidFill>
              </a:rPr>
              <a:t>Schedule &amp; Commitment</a:t>
            </a:r>
          </a:p>
          <a:p>
            <a:pPr marL="0" indent="0">
              <a:buNone/>
            </a:pPr>
            <a:r>
              <a:rPr lang="en-US" sz="1000" dirty="0">
                <a:highlight>
                  <a:srgbClr val="FFFF00"/>
                </a:highlight>
              </a:rPr>
              <a:t>DATE RANGE: 6 Weeks </a:t>
            </a:r>
          </a:p>
          <a:p>
            <a:r>
              <a:rPr lang="en-US" sz="1000" dirty="0">
                <a:solidFill>
                  <a:srgbClr val="143746"/>
                </a:solidFill>
              </a:rPr>
              <a:t>Weekly Automated assignments: 30-minutes</a:t>
            </a:r>
          </a:p>
          <a:p>
            <a:r>
              <a:rPr lang="en-US" sz="1000" dirty="0">
                <a:solidFill>
                  <a:srgbClr val="143746"/>
                </a:solidFill>
              </a:rPr>
              <a:t>Bi-weekly live debrief sessions: 1-hour </a:t>
            </a:r>
          </a:p>
          <a:p>
            <a:endParaRPr lang="en-US" sz="1000" dirty="0">
              <a:solidFill>
                <a:srgbClr val="143746"/>
              </a:solidFill>
            </a:endParaRPr>
          </a:p>
          <a:p>
            <a:endParaRPr lang="en-US" sz="1000" dirty="0">
              <a:solidFill>
                <a:srgbClr val="143746"/>
              </a:solidFill>
            </a:endParaRPr>
          </a:p>
          <a:p>
            <a:endParaRPr lang="en-US" dirty="0"/>
          </a:p>
          <a:p>
            <a:endParaRPr lang="en-US" dirty="0"/>
          </a:p>
          <a:p>
            <a:endParaRPr lang="en-US" dirty="0"/>
          </a:p>
        </p:txBody>
      </p:sp>
      <p:sp>
        <p:nvSpPr>
          <p:cNvPr id="10" name="Text Placeholder 31">
            <a:extLst>
              <a:ext uri="{FF2B5EF4-FFF2-40B4-BE49-F238E27FC236}">
                <a16:creationId xmlns:a16="http://schemas.microsoft.com/office/drawing/2014/main" id="{3BF8B4AA-14C0-327F-D229-5C0776F75906}"/>
              </a:ext>
            </a:extLst>
          </p:cNvPr>
          <p:cNvSpPr txBox="1">
            <a:spLocks/>
          </p:cNvSpPr>
          <p:nvPr/>
        </p:nvSpPr>
        <p:spPr>
          <a:xfrm>
            <a:off x="6529499" y="1622031"/>
            <a:ext cx="2379380" cy="648703"/>
          </a:xfrm>
          <a:prstGeom prst="rect">
            <a:avLst/>
          </a:prstGeom>
        </p:spPr>
        <p:txBody>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1400" u="sng" dirty="0">
                <a:solidFill>
                  <a:schemeClr val="accent1">
                    <a:lumMod val="75000"/>
                  </a:schemeClr>
                </a:solidFill>
              </a:rPr>
              <a:t>Course Link</a:t>
            </a:r>
            <a:endParaRPr lang="en-US" sz="1400" u="sng" dirty="0">
              <a:solidFill>
                <a:schemeClr val="accent1">
                  <a:lumMod val="75000"/>
                </a:schemeClr>
              </a:solidFill>
              <a:hlinkClick r:id="rId3">
                <a:extLst>
                  <a:ext uri="{A12FA001-AC4F-418D-AE19-62706E023703}">
                    <ahyp:hlinkClr xmlns:ahyp="http://schemas.microsoft.com/office/drawing/2018/hyperlinkcolor" val="tx"/>
                  </a:ext>
                </a:extLst>
              </a:hlinkClick>
            </a:endParaRPr>
          </a:p>
          <a:p>
            <a:pPr marL="0" indent="0">
              <a:buClr>
                <a:schemeClr val="accent1"/>
              </a:buClr>
              <a:buFont typeface="Arial" panose="020B0604020202020204" pitchFamily="34" charset="0"/>
              <a:buNone/>
            </a:pPr>
            <a:r>
              <a:rPr lang="en-US" sz="1000" dirty="0">
                <a:solidFill>
                  <a:srgbClr val="0563C1"/>
                </a:solidFill>
                <a:hlinkClick r:id="rId3">
                  <a:extLst>
                    <a:ext uri="{A12FA001-AC4F-418D-AE19-62706E023703}">
                      <ahyp:hlinkClr xmlns:ahyp="http://schemas.microsoft.com/office/drawing/2018/hyperlinkcolor" val="tx"/>
                    </a:ext>
                  </a:extLst>
                </a:hlinkClick>
              </a:rPr>
              <a:t>Project Management for the Unofficial Project Manager</a:t>
            </a:r>
            <a:endParaRPr lang="en-US" sz="1000" dirty="0"/>
          </a:p>
          <a:p>
            <a:pPr marL="0" indent="0">
              <a:buClr>
                <a:schemeClr val="accent1"/>
              </a:buClr>
              <a:buFont typeface="Arial" panose="020B0604020202020204" pitchFamily="34" charset="0"/>
              <a:buNone/>
            </a:pPr>
            <a:endParaRPr lang="en-US" dirty="0"/>
          </a:p>
          <a:p>
            <a:endParaRPr lang="en-US" dirty="0"/>
          </a:p>
        </p:txBody>
      </p:sp>
      <p:grpSp>
        <p:nvGrpSpPr>
          <p:cNvPr id="11" name="Group 10">
            <a:extLst>
              <a:ext uri="{FF2B5EF4-FFF2-40B4-BE49-F238E27FC236}">
                <a16:creationId xmlns:a16="http://schemas.microsoft.com/office/drawing/2014/main" id="{5D3F0382-EA19-E479-FFA4-397125D20CB4}"/>
              </a:ext>
            </a:extLst>
          </p:cNvPr>
          <p:cNvGrpSpPr/>
          <p:nvPr/>
        </p:nvGrpSpPr>
        <p:grpSpPr>
          <a:xfrm>
            <a:off x="3361096" y="2910418"/>
            <a:ext cx="5327647" cy="1639306"/>
            <a:chOff x="4255688" y="3486165"/>
            <a:chExt cx="6475682" cy="2025243"/>
          </a:xfrm>
        </p:grpSpPr>
        <p:pic>
          <p:nvPicPr>
            <p:cNvPr id="12" name="Picture 11" descr="Chart, diagram, sunburst chart&#10;&#10;Description automatically generated">
              <a:extLst>
                <a:ext uri="{FF2B5EF4-FFF2-40B4-BE49-F238E27FC236}">
                  <a16:creationId xmlns:a16="http://schemas.microsoft.com/office/drawing/2014/main" id="{1EEAAB71-4384-8D70-AE92-AECC6132C1B7}"/>
                </a:ext>
              </a:extLst>
            </p:cNvPr>
            <p:cNvPicPr>
              <a:picLocks noChangeAspect="1"/>
            </p:cNvPicPr>
            <p:nvPr/>
          </p:nvPicPr>
          <p:blipFill>
            <a:blip r:embed="rId4"/>
            <a:stretch>
              <a:fillRect/>
            </a:stretch>
          </p:blipFill>
          <p:spPr>
            <a:xfrm>
              <a:off x="8447077" y="3788747"/>
              <a:ext cx="1505664" cy="1505664"/>
            </a:xfrm>
            <a:prstGeom prst="rect">
              <a:avLst/>
            </a:prstGeom>
          </p:spPr>
        </p:pic>
        <p:pic>
          <p:nvPicPr>
            <p:cNvPr id="13" name="Picture 12" descr="Diagram&#10;&#10;Description automatically generated">
              <a:extLst>
                <a:ext uri="{FF2B5EF4-FFF2-40B4-BE49-F238E27FC236}">
                  <a16:creationId xmlns:a16="http://schemas.microsoft.com/office/drawing/2014/main" id="{C5580141-9041-ABAD-A6BD-C5A5CD4A4DC3}"/>
                </a:ext>
              </a:extLst>
            </p:cNvPr>
            <p:cNvPicPr>
              <a:picLocks noChangeAspect="1"/>
            </p:cNvPicPr>
            <p:nvPr/>
          </p:nvPicPr>
          <p:blipFill>
            <a:blip r:embed="rId5"/>
            <a:stretch>
              <a:fillRect/>
            </a:stretch>
          </p:blipFill>
          <p:spPr>
            <a:xfrm>
              <a:off x="4255688" y="3826564"/>
              <a:ext cx="3537188" cy="1684844"/>
            </a:xfrm>
            <a:prstGeom prst="rect">
              <a:avLst/>
            </a:prstGeom>
          </p:spPr>
        </p:pic>
        <p:sp>
          <p:nvSpPr>
            <p:cNvPr id="14" name="TextBox 13">
              <a:extLst>
                <a:ext uri="{FF2B5EF4-FFF2-40B4-BE49-F238E27FC236}">
                  <a16:creationId xmlns:a16="http://schemas.microsoft.com/office/drawing/2014/main" id="{BB68FC07-9E6B-8E99-C5AA-5FB6C1D71F6F}"/>
                </a:ext>
              </a:extLst>
            </p:cNvPr>
            <p:cNvSpPr txBox="1"/>
            <p:nvPr/>
          </p:nvSpPr>
          <p:spPr>
            <a:xfrm>
              <a:off x="4441431" y="3497888"/>
              <a:ext cx="3062922" cy="369332"/>
            </a:xfrm>
            <a:prstGeom prst="rect">
              <a:avLst/>
            </a:prstGeom>
            <a:noFill/>
          </p:spPr>
          <p:txBody>
            <a:bodyPr wrap="square" lIns="0" tIns="0" rIns="0" bIns="0" rtlCol="0">
              <a:spAutoFit/>
            </a:bodyPr>
            <a:lstStyle/>
            <a:p>
              <a:pPr algn="ctr"/>
              <a:r>
                <a:rPr lang="en-US" sz="900" b="1">
                  <a:solidFill>
                    <a:srgbClr val="211D1E"/>
                  </a:solidFill>
                  <a:latin typeface="Arial" panose="020B0604020202020204" pitchFamily="34" charset="0"/>
                  <a:cs typeface="Arial" panose="020B0604020202020204" pitchFamily="34" charset="0"/>
                </a:rPr>
                <a:t>Five Fundamental Project Phases </a:t>
              </a:r>
              <a:endParaRPr lang="en-US" sz="900">
                <a:solidFill>
                  <a:srgbClr val="211D1E"/>
                </a:solidFill>
                <a:latin typeface="Arial" panose="020B0604020202020204" pitchFamily="34" charset="0"/>
                <a:cs typeface="Arial" panose="020B0604020202020204" pitchFamily="34" charset="0"/>
              </a:endParaRPr>
            </a:p>
            <a:p>
              <a:endParaRPr lang="en-US" sz="9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8A02C20-8A15-AADC-17F4-09C08908280D}"/>
                </a:ext>
              </a:extLst>
            </p:cNvPr>
            <p:cNvSpPr txBox="1"/>
            <p:nvPr/>
          </p:nvSpPr>
          <p:spPr>
            <a:xfrm>
              <a:off x="7668448" y="3486165"/>
              <a:ext cx="3062922" cy="184665"/>
            </a:xfrm>
            <a:prstGeom prst="rect">
              <a:avLst/>
            </a:prstGeom>
            <a:noFill/>
          </p:spPr>
          <p:txBody>
            <a:bodyPr wrap="square" lIns="0" tIns="0" rIns="0" bIns="0" rtlCol="0">
              <a:spAutoFit/>
            </a:bodyPr>
            <a:lstStyle/>
            <a:p>
              <a:pPr algn="ctr"/>
              <a:r>
                <a:rPr lang="en-US" sz="900" b="1">
                  <a:solidFill>
                    <a:srgbClr val="211D1E"/>
                  </a:solidFill>
                  <a:latin typeface="Arial" panose="020B0604020202020204" pitchFamily="34" charset="0"/>
                  <a:cs typeface="Arial" panose="020B0604020202020204" pitchFamily="34" charset="0"/>
                </a:rPr>
                <a:t>Five Leadership Behaviors</a:t>
              </a:r>
              <a:endParaRPr lang="en-US" sz="9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0336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None/>
            </a:pPr>
            <a:r>
              <a:rPr lang="en-US" sz="1000" dirty="0"/>
              <a:t>Hello Leaders, </a:t>
            </a:r>
          </a:p>
          <a:p>
            <a:pPr marL="0" indent="0">
              <a:buNone/>
            </a:pPr>
            <a:r>
              <a:rPr lang="en-US" sz="1000" dirty="0">
                <a:effectLst/>
                <a:ea typeface="Calibri" panose="020F0502020204030204" pitchFamily="34" charset="0"/>
              </a:rPr>
              <a:t>We are excited to share that we’ve invested in a relationship </a:t>
            </a:r>
            <a:r>
              <a:rPr lang="en-US" sz="1000" u="sng" dirty="0" err="1">
                <a:solidFill>
                  <a:srgbClr val="0000FF"/>
                </a:solidFill>
                <a:effectLst/>
                <a:ea typeface="Calibri" panose="020F0502020204030204" pitchFamily="34" charset="0"/>
                <a:hlinkClick r:id="rId3"/>
              </a:rPr>
              <a:t>FranklinCovey</a:t>
            </a:r>
            <a:r>
              <a:rPr lang="en-US" sz="1000" dirty="0">
                <a:effectLst/>
                <a:ea typeface="Calibri" panose="020F0502020204030204" pitchFamily="34" charset="0"/>
              </a:rPr>
              <a:t>  to support your development! </a:t>
            </a:r>
            <a:r>
              <a:rPr lang="en-US" sz="1000" dirty="0" err="1">
                <a:effectLst/>
                <a:ea typeface="Calibri" panose="020F0502020204030204" pitchFamily="34" charset="0"/>
              </a:rPr>
              <a:t>FranklinCovey</a:t>
            </a:r>
            <a:r>
              <a:rPr lang="en-US" sz="1000" dirty="0">
                <a:effectLst/>
                <a:ea typeface="Calibri" panose="020F0502020204030204" pitchFamily="34" charset="0"/>
              </a:rPr>
              <a:t> is a leader in impacting the four areas that matter most to our long-term success:  leadership, individual effectiveness, culture, and achieving strategic goals.  </a:t>
            </a:r>
          </a:p>
          <a:p>
            <a:pPr marL="0" indent="0">
              <a:buNone/>
            </a:pPr>
            <a:r>
              <a:rPr lang="en-US" sz="1000" dirty="0">
                <a:effectLst/>
                <a:ea typeface="Calibri" panose="020F0502020204030204" pitchFamily="34" charset="0"/>
              </a:rPr>
              <a:t>You’ve been assigned </a:t>
            </a:r>
            <a:r>
              <a:rPr lang="en-US" sz="1000" dirty="0">
                <a:hlinkClick r:id="rId4"/>
              </a:rPr>
              <a:t>Project Management for the Unofficial Project Manager</a:t>
            </a:r>
            <a:r>
              <a:rPr lang="en-US" sz="1000" dirty="0"/>
              <a:t> OnDemand course in their Impact Platform. Course objectives are: </a:t>
            </a:r>
          </a:p>
          <a:p>
            <a:r>
              <a:rPr lang="en-US" sz="1000" dirty="0"/>
              <a:t>Utilize a consistent process to start and finish high-value projects on time and with quality.</a:t>
            </a:r>
          </a:p>
          <a:p>
            <a:r>
              <a:rPr lang="en-US" sz="1000" dirty="0"/>
              <a:t>Build a strong informal authority that inspires project teams to consistently volunteer their best efforts.</a:t>
            </a:r>
          </a:p>
          <a:p>
            <a:r>
              <a:rPr lang="en-US" sz="1000" dirty="0"/>
              <a:t>Influence and engage others to define a clear project scope including clear deliverables and risk strategies.</a:t>
            </a:r>
          </a:p>
          <a:p>
            <a:r>
              <a:rPr lang="en-US" sz="1000" dirty="0"/>
              <a:t>Model openness and agility to apply proactive change management and deliver high-value projects.</a:t>
            </a:r>
          </a:p>
          <a:p>
            <a:pPr marL="0" indent="0">
              <a:buNone/>
            </a:pPr>
            <a:r>
              <a:rPr lang="en-US" sz="1000" dirty="0">
                <a:effectLst/>
                <a:ea typeface="Calibri" panose="020F0502020204030204" pitchFamily="34" charset="0"/>
              </a:rPr>
              <a:t>This 6-week course consists of engaging content, application challenges and educational articles.  The time commitment is only 30-minutes a week for OnDemand completion and 1-hour every two weeks to attend a live debrief session.  Please prioritize this investment in yourself! </a:t>
            </a:r>
            <a:r>
              <a:rPr lang="en-US" sz="1000" dirty="0">
                <a:effectLst/>
                <a:highlight>
                  <a:srgbClr val="FFFF00"/>
                </a:highlight>
                <a:ea typeface="Calibri" panose="020F0502020204030204" pitchFamily="34" charset="0"/>
              </a:rPr>
              <a:t>(If </a:t>
            </a:r>
            <a:r>
              <a:rPr lang="en-US" sz="1000" dirty="0">
                <a:highlight>
                  <a:srgbClr val="FFFF00"/>
                </a:highlight>
                <a:ea typeface="Calibri" panose="020F0502020204030204" pitchFamily="34" charset="0"/>
              </a:rPr>
              <a:t>relevant, i</a:t>
            </a:r>
            <a:r>
              <a:rPr lang="en-US" sz="1000" dirty="0">
                <a:effectLst/>
                <a:highlight>
                  <a:srgbClr val="FFFF00"/>
                </a:highlight>
                <a:ea typeface="Calibri" panose="020F0502020204030204" pitchFamily="34" charset="0"/>
              </a:rPr>
              <a:t>nclude language on the Capstone Presentation here). </a:t>
            </a:r>
          </a:p>
          <a:p>
            <a:pPr marL="0" indent="0">
              <a:buNone/>
            </a:pPr>
            <a:endParaRPr lang="en-US" sz="1000" dirty="0"/>
          </a:p>
          <a:p>
            <a:pPr marL="0" marR="0" indent="0">
              <a:spcBef>
                <a:spcPts val="0"/>
              </a:spcBef>
              <a:spcAft>
                <a:spcPts val="0"/>
              </a:spcAft>
              <a:buNone/>
            </a:pPr>
            <a:r>
              <a:rPr lang="en-US" sz="1000" dirty="0">
                <a:effectLst/>
                <a:ea typeface="Calibri" panose="020F0502020204030204" pitchFamily="34" charset="0"/>
              </a:rPr>
              <a:t>To access the </a:t>
            </a:r>
            <a:r>
              <a:rPr lang="en-US" sz="1000" u="sng" dirty="0">
                <a:solidFill>
                  <a:srgbClr val="0563C1"/>
                </a:solidFill>
                <a:effectLst/>
                <a:ea typeface="Calibri" panose="020F0502020204030204" pitchFamily="34" charset="0"/>
                <a:hlinkClick r:id="rId5"/>
              </a:rPr>
              <a:t>Impact Platform</a:t>
            </a:r>
            <a:r>
              <a:rPr lang="en-US" sz="1000" dirty="0">
                <a:effectLst/>
                <a:ea typeface="Calibri" panose="020F0502020204030204" pitchFamily="34" charset="0"/>
              </a:rPr>
              <a:t>, you should have received an email from </a:t>
            </a:r>
            <a:r>
              <a:rPr lang="en-US" sz="1000" u="sng" dirty="0">
                <a:solidFill>
                  <a:srgbClr val="0563C1"/>
                </a:solidFill>
                <a:effectLst/>
                <a:ea typeface="Calibri" panose="020F0502020204030204" pitchFamily="34" charset="0"/>
                <a:hlinkClick r:id="rId6"/>
              </a:rPr>
              <a:t>learning@app.franklincovey.com</a:t>
            </a:r>
            <a:r>
              <a:rPr lang="en-US" sz="1000" dirty="0">
                <a:effectLst/>
                <a:ea typeface="Calibri" panose="020F0502020204030204" pitchFamily="34" charset="0"/>
              </a:rPr>
              <a:t> alerting you that you’ve been assigned to the course.   Please login and follow the prompts to activate your account and then bookmark the site as a favorite in your browser for easy access in the future.  If you have trouble please refer </a:t>
            </a:r>
            <a:r>
              <a:rPr lang="en-US" sz="1000" u="sng" dirty="0">
                <a:solidFill>
                  <a:srgbClr val="0563C1"/>
                </a:solidFill>
                <a:effectLst/>
                <a:ea typeface="Calibri" panose="020F0502020204030204" pitchFamily="34" charset="0"/>
                <a:hlinkClick r:id="rId7"/>
              </a:rPr>
              <a:t>here</a:t>
            </a:r>
            <a:r>
              <a:rPr lang="en-US" sz="1000" dirty="0">
                <a:effectLst/>
                <a:ea typeface="Calibri" panose="020F0502020204030204" pitchFamily="34" charset="0"/>
              </a:rPr>
              <a:t> or send me a note.  </a:t>
            </a:r>
          </a:p>
          <a:p>
            <a:pPr marL="0" marR="0" indent="0">
              <a:spcBef>
                <a:spcPts val="0"/>
              </a:spcBef>
              <a:spcAft>
                <a:spcPts val="0"/>
              </a:spcAft>
              <a:buNone/>
            </a:pPr>
            <a:r>
              <a:rPr lang="en-US" sz="1000" dirty="0">
                <a:effectLst/>
                <a:ea typeface="Calibri" panose="020F0502020204030204" pitchFamily="34" charset="0"/>
              </a:rPr>
              <a:t> </a:t>
            </a:r>
          </a:p>
          <a:p>
            <a:pPr marL="0" marR="0" indent="0">
              <a:spcBef>
                <a:spcPts val="0"/>
              </a:spcBef>
              <a:spcAft>
                <a:spcPts val="0"/>
              </a:spcAft>
              <a:buNone/>
            </a:pPr>
            <a:r>
              <a:rPr lang="en-US" sz="1000" dirty="0">
                <a:effectLst/>
                <a:ea typeface="Calibri" panose="020F0502020204030204" pitchFamily="34" charset="0"/>
              </a:rPr>
              <a:t>Please reach out with any questions</a:t>
            </a:r>
            <a:r>
              <a:rPr lang="en-US" sz="1000" dirty="0">
                <a:ea typeface="Calibri" panose="020F0502020204030204" pitchFamily="34" charset="0"/>
              </a:rPr>
              <a:t>!</a:t>
            </a:r>
            <a:endParaRPr lang="en-US" sz="10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6</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426203"/>
            <a:ext cx="8229600" cy="595548"/>
          </a:xfrm>
        </p:spPr>
        <p:txBody>
          <a:bodyPr/>
          <a:lstStyle/>
          <a:p>
            <a:r>
              <a:rPr lang="en-US" dirty="0"/>
              <a:t>Participant Email </a:t>
            </a:r>
            <a:br>
              <a:rPr lang="en-US" dirty="0"/>
            </a:br>
            <a:r>
              <a:rPr lang="en-US" sz="1600" dirty="0"/>
              <a:t>Send directly after course is assigned in the Impact Platform</a:t>
            </a:r>
          </a:p>
        </p:txBody>
      </p:sp>
    </p:spTree>
    <p:extLst>
      <p:ext uri="{BB962C8B-B14F-4D97-AF65-F5344CB8AC3E}">
        <p14:creationId xmlns:p14="http://schemas.microsoft.com/office/powerpoint/2010/main" val="203274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None/>
            </a:pPr>
            <a:r>
              <a:rPr lang="en-US" sz="1200" dirty="0"/>
              <a:t>Hello Leaders, </a:t>
            </a:r>
          </a:p>
          <a:p>
            <a:pPr marL="0" indent="0">
              <a:buNone/>
            </a:pPr>
            <a:r>
              <a:rPr lang="en-US" sz="1200" dirty="0">
                <a:effectLst/>
                <a:ea typeface="Calibri" panose="020F0502020204030204" pitchFamily="34" charset="0"/>
              </a:rPr>
              <a:t>This is a friendly reminder that you’re </a:t>
            </a:r>
            <a:r>
              <a:rPr lang="en-US" sz="1200" dirty="0">
                <a:hlinkClick r:id="rId3"/>
              </a:rPr>
              <a:t>Project Management for the Unofficial Project Manager</a:t>
            </a:r>
            <a:r>
              <a:rPr lang="en-US" sz="1200" dirty="0"/>
              <a:t> discussion session is coming up on </a:t>
            </a:r>
            <a:r>
              <a:rPr lang="en-US" sz="1200" dirty="0">
                <a:highlight>
                  <a:srgbClr val="FFFF00"/>
                </a:highlight>
              </a:rPr>
              <a:t>DATE.  You should have a calendar invite. </a:t>
            </a:r>
            <a:endParaRPr lang="en-US" sz="1200" dirty="0"/>
          </a:p>
          <a:p>
            <a:pPr marL="0" indent="0">
              <a:buNone/>
            </a:pPr>
            <a:r>
              <a:rPr lang="en-US" sz="1200" dirty="0"/>
              <a:t>We’re investing in this program as part of our commitment to your learning and development </a:t>
            </a:r>
            <a:r>
              <a:rPr lang="en-US" sz="1200" dirty="0">
                <a:highlight>
                  <a:srgbClr val="FFFF00"/>
                </a:highlight>
              </a:rPr>
              <a:t>(include any additional organizational strategies that this ties into and benefits for the learner).</a:t>
            </a:r>
            <a:r>
              <a:rPr lang="en-US" sz="1200" dirty="0"/>
              <a:t> </a:t>
            </a:r>
          </a:p>
          <a:p>
            <a:pPr marL="0" indent="0">
              <a:buNone/>
            </a:pPr>
            <a:r>
              <a:rPr lang="en-US" sz="1200" b="1" u="sng" dirty="0"/>
              <a:t>Pre-work for this session is: </a:t>
            </a:r>
          </a:p>
          <a:p>
            <a:r>
              <a:rPr lang="en-US" sz="1200" dirty="0"/>
              <a:t>Complete modules X and X (total 1-hour)</a:t>
            </a:r>
          </a:p>
          <a:p>
            <a:r>
              <a:rPr lang="en-US" sz="1200" dirty="0"/>
              <a:t>Come prepared with your downloaded responses, </a:t>
            </a:r>
            <a:r>
              <a:rPr lang="en-US" sz="1200" dirty="0">
                <a:highlight>
                  <a:srgbClr val="FFFF00"/>
                </a:highlight>
              </a:rPr>
              <a:t>application challenges, and tools (be specific here, ‘</a:t>
            </a:r>
            <a:r>
              <a:rPr lang="en-US" sz="1200" dirty="0">
                <a:highlight>
                  <a:srgbClr val="FFFF00"/>
                </a:highlight>
                <a:hlinkClick r:id="rId4"/>
              </a:rPr>
              <a:t>Risk Strategy Tool. </a:t>
            </a:r>
            <a:r>
              <a:rPr lang="en-US" sz="1200" dirty="0">
                <a:highlight>
                  <a:srgbClr val="FFFF00"/>
                </a:highlight>
              </a:rPr>
              <a:t>’ etc.) </a:t>
            </a:r>
          </a:p>
          <a:p>
            <a:r>
              <a:rPr lang="en-US" sz="1200" dirty="0"/>
              <a:t>Be ready to engage, listen and learn! </a:t>
            </a:r>
          </a:p>
          <a:p>
            <a:pPr marL="0" indent="0">
              <a:buNone/>
            </a:pPr>
            <a:endParaRPr lang="en-US" sz="1200" dirty="0"/>
          </a:p>
          <a:p>
            <a:pPr marL="0" indent="0">
              <a:spcBef>
                <a:spcPts val="0"/>
              </a:spcBef>
              <a:buNone/>
            </a:pPr>
            <a:r>
              <a:rPr lang="en-US" sz="1200" dirty="0">
                <a:effectLst/>
                <a:ea typeface="Calibri" panose="020F0502020204030204" pitchFamily="34" charset="0"/>
              </a:rPr>
              <a:t>To access the </a:t>
            </a:r>
            <a:r>
              <a:rPr lang="en-US" sz="1200" dirty="0">
                <a:hlinkClick r:id="rId3"/>
              </a:rPr>
              <a:t>Project Management for the Unofficial Project Manager</a:t>
            </a:r>
            <a:r>
              <a:rPr lang="en-US" sz="1200" dirty="0"/>
              <a:t> </a:t>
            </a:r>
            <a:r>
              <a:rPr lang="en-US" sz="1200" dirty="0">
                <a:effectLst/>
                <a:ea typeface="Calibri" panose="020F0502020204030204" pitchFamily="34" charset="0"/>
              </a:rPr>
              <a:t>you should have received an email from </a:t>
            </a:r>
            <a:r>
              <a:rPr lang="en-US" sz="1200" u="sng" dirty="0">
                <a:solidFill>
                  <a:srgbClr val="0563C1"/>
                </a:solidFill>
                <a:effectLst/>
                <a:ea typeface="Calibri" panose="020F0502020204030204" pitchFamily="34" charset="0"/>
                <a:hlinkClick r:id="rId5"/>
              </a:rPr>
              <a:t>learning@app.franklincovey.com</a:t>
            </a:r>
            <a:r>
              <a:rPr lang="en-US" sz="1200" dirty="0">
                <a:effectLst/>
                <a:ea typeface="Calibri" panose="020F0502020204030204" pitchFamily="34" charset="0"/>
              </a:rPr>
              <a:t> alerting you that you’ve been assigned to the course and have created an account </a:t>
            </a:r>
            <a:r>
              <a:rPr lang="en-US" sz="1200" dirty="0">
                <a:effectLst/>
                <a:highlight>
                  <a:srgbClr val="FFFF00"/>
                </a:highlight>
                <a:ea typeface="Calibri" panose="020F0502020204030204" pitchFamily="34" charset="0"/>
              </a:rPr>
              <a:t>(include any SSO info if relevant).  </a:t>
            </a:r>
            <a:r>
              <a:rPr lang="en-US" sz="1200" dirty="0">
                <a:effectLst/>
                <a:ea typeface="Calibri" panose="020F0502020204030204" pitchFamily="34" charset="0"/>
              </a:rPr>
              <a:t>If you have trouble please refer </a:t>
            </a:r>
            <a:r>
              <a:rPr lang="en-US" sz="1200" u="sng" dirty="0">
                <a:solidFill>
                  <a:srgbClr val="0563C1"/>
                </a:solidFill>
                <a:effectLst/>
                <a:ea typeface="Calibri" panose="020F0502020204030204" pitchFamily="34" charset="0"/>
                <a:hlinkClick r:id="rId6"/>
              </a:rPr>
              <a:t>here</a:t>
            </a:r>
            <a:r>
              <a:rPr lang="en-US" sz="1200" dirty="0">
                <a:effectLst/>
                <a:ea typeface="Calibri" panose="020F0502020204030204" pitchFamily="34" charset="0"/>
              </a:rPr>
              <a:t> or send me a note.  </a:t>
            </a:r>
          </a:p>
          <a:p>
            <a:pPr marL="0" marR="0" indent="0">
              <a:spcBef>
                <a:spcPts val="0"/>
              </a:spcBef>
              <a:spcAft>
                <a:spcPts val="0"/>
              </a:spcAft>
              <a:buNone/>
            </a:pPr>
            <a:r>
              <a:rPr lang="en-US" sz="1200" dirty="0">
                <a:effectLst/>
                <a:ea typeface="Calibri" panose="020F0502020204030204" pitchFamily="34" charset="0"/>
              </a:rPr>
              <a:t> </a:t>
            </a:r>
          </a:p>
          <a:p>
            <a:pPr marL="0" marR="0" indent="0">
              <a:spcBef>
                <a:spcPts val="0"/>
              </a:spcBef>
              <a:spcAft>
                <a:spcPts val="0"/>
              </a:spcAft>
              <a:buNone/>
            </a:pPr>
            <a:r>
              <a:rPr lang="en-US" sz="1200" dirty="0">
                <a:effectLst/>
                <a:ea typeface="Calibri" panose="020F0502020204030204" pitchFamily="34" charset="0"/>
              </a:rPr>
              <a:t>Please reach out with any questions.</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7</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426203"/>
            <a:ext cx="8229600" cy="595548"/>
          </a:xfrm>
        </p:spPr>
        <p:txBody>
          <a:bodyPr/>
          <a:lstStyle/>
          <a:p>
            <a:r>
              <a:rPr lang="en-US" dirty="0"/>
              <a:t>Session Reminder Email </a:t>
            </a:r>
            <a:br>
              <a:rPr lang="en-US" dirty="0"/>
            </a:br>
            <a:r>
              <a:rPr lang="en-US" sz="1600" dirty="0"/>
              <a:t>Send three days before the session </a:t>
            </a:r>
          </a:p>
        </p:txBody>
      </p:sp>
    </p:spTree>
    <p:extLst>
      <p:ext uri="{BB962C8B-B14F-4D97-AF65-F5344CB8AC3E}">
        <p14:creationId xmlns:p14="http://schemas.microsoft.com/office/powerpoint/2010/main" val="10505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457200" y="1259697"/>
            <a:ext cx="7881395" cy="3153155"/>
          </a:xfrm>
        </p:spPr>
        <p:txBody>
          <a:bodyPr/>
          <a:lstStyle/>
          <a:p>
            <a:pPr marL="0" indent="0">
              <a:buNone/>
            </a:pPr>
            <a:r>
              <a:rPr lang="en-US" sz="1000" b="1" dirty="0"/>
              <a:t>Purpose/Benefits: </a:t>
            </a:r>
          </a:p>
          <a:p>
            <a:r>
              <a:rPr lang="en-US" sz="1000" dirty="0"/>
              <a:t>Participants share their key takeaways and how they will apply the new tools they’ve learned to their work</a:t>
            </a:r>
          </a:p>
          <a:p>
            <a:r>
              <a:rPr lang="en-US" sz="1000" dirty="0"/>
              <a:t>Instills deeper engagement and commitment to learning the tools and changing behavior</a:t>
            </a:r>
          </a:p>
          <a:p>
            <a:r>
              <a:rPr lang="en-US" sz="1000" dirty="0"/>
              <a:t>Participants gain exposure with leadership and celebrate their commitment to development</a:t>
            </a:r>
          </a:p>
          <a:p>
            <a:r>
              <a:rPr lang="en-US" sz="1000" dirty="0"/>
              <a:t>Generate interest from other leaders/departments  to participant in a future course</a:t>
            </a:r>
          </a:p>
          <a:p>
            <a:pPr marL="0" indent="0">
              <a:buNone/>
            </a:pPr>
            <a:r>
              <a:rPr lang="en-US" sz="1000" b="1" dirty="0">
                <a:effectLst/>
                <a:ea typeface="Calibri" panose="020F0502020204030204" pitchFamily="34" charset="0"/>
              </a:rPr>
              <a:t>Timing: </a:t>
            </a:r>
          </a:p>
          <a:p>
            <a:r>
              <a:rPr lang="en-US" sz="1000" dirty="0">
                <a:ea typeface="Calibri" panose="020F0502020204030204" pitchFamily="34" charset="0"/>
              </a:rPr>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r>
              <a:rPr lang="en-US" sz="1000" dirty="0">
                <a:ea typeface="Calibri" panose="020F0502020204030204" pitchFamily="34" charset="0"/>
              </a:rPr>
              <a:t>Presentations should only be about 7-10 minutes. </a:t>
            </a:r>
            <a:endParaRPr lang="en-US" sz="1000" dirty="0">
              <a:effectLst/>
              <a:ea typeface="Calibri" panose="020F0502020204030204" pitchFamily="34" charset="0"/>
            </a:endParaRPr>
          </a:p>
          <a:p>
            <a:pPr marL="0" indent="0">
              <a:buNone/>
            </a:pPr>
            <a:r>
              <a:rPr lang="en-US" sz="1000" b="1" dirty="0">
                <a:ea typeface="Calibri" panose="020F0502020204030204" pitchFamily="34" charset="0"/>
              </a:rPr>
              <a:t>Instructions: </a:t>
            </a:r>
          </a:p>
          <a:p>
            <a:pPr rtl="0"/>
            <a:r>
              <a:rPr lang="en-US" sz="1000"/>
              <a:t>Share </a:t>
            </a:r>
            <a:r>
              <a:rPr lang="en-US" sz="1000" dirty="0"/>
              <a:t>how you’ve applied learnings with your team</a:t>
            </a:r>
          </a:p>
          <a:p>
            <a:pPr rtl="0"/>
            <a:r>
              <a:rPr lang="en-US" sz="1000" dirty="0"/>
              <a:t>Describe the impact from applying the tools on your team</a:t>
            </a:r>
            <a:endParaRPr lang="en-US" sz="1000" b="1" dirty="0"/>
          </a:p>
          <a:p>
            <a:pPr rtl="0"/>
            <a:r>
              <a:rPr lang="en-US" sz="1000" dirty="0"/>
              <a:t>Discuss any benefits these tools have to the entire organization </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8</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0735"/>
            <a:ext cx="8229600" cy="817147"/>
          </a:xfrm>
        </p:spPr>
        <p:txBody>
          <a:bodyPr/>
          <a:lstStyle/>
          <a:p>
            <a:r>
              <a:rPr lang="en-US" dirty="0"/>
              <a:t>Capstone Presentation - optional</a:t>
            </a:r>
            <a:br>
              <a:rPr lang="en-US" dirty="0"/>
            </a:br>
            <a:r>
              <a:rPr lang="en-US" sz="1600" dirty="0"/>
              <a:t>Participants present to leadership after the course is complete </a:t>
            </a:r>
            <a:br>
              <a:rPr lang="en-US" dirty="0"/>
            </a:br>
            <a:endParaRPr lang="en-US" sz="1600" dirty="0"/>
          </a:p>
        </p:txBody>
      </p:sp>
    </p:spTree>
    <p:extLst>
      <p:ext uri="{BB962C8B-B14F-4D97-AF65-F5344CB8AC3E}">
        <p14:creationId xmlns:p14="http://schemas.microsoft.com/office/powerpoint/2010/main" val="155620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9</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Discussion Sessions</a:t>
            </a:r>
          </a:p>
        </p:txBody>
      </p:sp>
    </p:spTree>
    <p:extLst>
      <p:ext uri="{BB962C8B-B14F-4D97-AF65-F5344CB8AC3E}">
        <p14:creationId xmlns:p14="http://schemas.microsoft.com/office/powerpoint/2010/main" val="25309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C50BAF57CE5C4F85FA705FEAC643A0" ma:contentTypeVersion="5" ma:contentTypeDescription="Create a new document." ma:contentTypeScope="" ma:versionID="1d49905c29a4cc0dbcdbcce9f01c4376">
  <xsd:schema xmlns:xsd="http://www.w3.org/2001/XMLSchema" xmlns:xs="http://www.w3.org/2001/XMLSchema" xmlns:p="http://schemas.microsoft.com/office/2006/metadata/properties" xmlns:ns2="e58438a1-81ab-4747-ad9a-77c43e84c7f8" xmlns:ns3="bf191f00-627b-423c-9f11-5dd424d9d49d" targetNamespace="http://schemas.microsoft.com/office/2006/metadata/properties" ma:root="true" ma:fieldsID="d7aa65541ac51621a4032bfb8f5ee0b1" ns2:_="" ns3:_="">
    <xsd:import namespace="e58438a1-81ab-4747-ad9a-77c43e84c7f8"/>
    <xsd:import namespace="bf191f00-627b-423c-9f11-5dd424d9d4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438a1-81ab-4747-ad9a-77c43e84c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91f00-627b-423c-9f11-5dd424d9d4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E1D8A-7E1D-47D3-A521-243C46770DC9}">
  <ds:schemaRefs>
    <ds:schemaRef ds:uri="http://schemas.microsoft.com/sharepoint/v3/contenttype/forms"/>
  </ds:schemaRefs>
</ds:datastoreItem>
</file>

<file path=customXml/itemProps2.xml><?xml version="1.0" encoding="utf-8"?>
<ds:datastoreItem xmlns:ds="http://schemas.openxmlformats.org/officeDocument/2006/customXml" ds:itemID="{861172A2-A829-4260-B6E6-07FC06FE4517}">
  <ds:schemaRefs>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www.w3.org/XML/1998/namespace"/>
    <ds:schemaRef ds:uri="b90fc357-6dde-4db9-ab02-ffb00de62bbc"/>
    <ds:schemaRef ds:uri="http://schemas.openxmlformats.org/package/2006/metadata/core-properties"/>
    <ds:schemaRef ds:uri="bd601eb8-31f0-4418-bf89-e885979e72f9"/>
    <ds:schemaRef ds:uri="e13c7fb8-e6ef-4771-af9b-e539ab79775a"/>
    <ds:schemaRef ds:uri="a024779c-3f96-4afb-9df3-5aba050c4c08"/>
    <ds:schemaRef ds:uri="f7ed3e87-6186-4039-acbc-78cab5ad9ba2"/>
  </ds:schemaRefs>
</ds:datastoreItem>
</file>

<file path=customXml/itemProps3.xml><?xml version="1.0" encoding="utf-8"?>
<ds:datastoreItem xmlns:ds="http://schemas.openxmlformats.org/officeDocument/2006/customXml" ds:itemID="{901CB5E2-5A5D-4406-97AB-B9342470E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438a1-81ab-4747-ad9a-77c43e84c7f8"/>
    <ds:schemaRef ds:uri="bf191f00-627b-423c-9f11-5dd424d9d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79468</TotalTime>
  <Words>2645</Words>
  <Application>Microsoft Office PowerPoint</Application>
  <PresentationFormat>On-screen Show (16:9)</PresentationFormat>
  <Paragraphs>227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Primary Master</vt:lpstr>
      <vt:lpstr>Greatness Starts Here. </vt:lpstr>
      <vt:lpstr>What is the Flipped Classroom approach?</vt:lpstr>
      <vt:lpstr>PowerPoint Presentation</vt:lpstr>
      <vt:lpstr>End-to-End Impact Platform Flipped Class Process  </vt:lpstr>
      <vt:lpstr>Project Management for the Unofficial Project Manager™</vt:lpstr>
      <vt:lpstr>Participant Email  Send directly after course is assigned in the Impact Platform</vt:lpstr>
      <vt:lpstr>Session Reminder Email  Send three days before the session </vt:lpstr>
      <vt:lpstr>Capstone Presentation - optional Participants present to leadership after the course is complete  </vt:lpstr>
      <vt:lpstr>PowerPoint Presentation</vt:lpstr>
      <vt:lpstr>Introduction &amp; Scope Weeks 1 &amp; 2 of OnDemand Course </vt:lpstr>
      <vt:lpstr>Key Stakeholders &amp; Project Scope Statement  Weeks 1 &amp; 2 of OnDemand Course </vt:lpstr>
      <vt:lpstr>Plan Weeks 3 &amp; 4 of OnDemand Course </vt:lpstr>
      <vt:lpstr>Plan Weeks 3 &amp; 4 of OnDemand Course </vt:lpstr>
      <vt:lpstr>Engage Weeks 5 &amp; 6 of OnDemand Course </vt:lpstr>
      <vt:lpstr>Engage Weeks 5 &amp; 6 of OnDemand Course </vt:lpstr>
      <vt:lpstr>Track &amp; Adapt Weeks 5 &amp; 6 of OnDemand Course </vt:lpstr>
      <vt:lpstr>Track &amp; Adapt Weeks 5 &amp; 6 of OnDemand Course </vt:lpstr>
      <vt:lpstr>Close  Weeks 5 &amp; 6 of OnDemand Course </vt:lpstr>
      <vt:lpstr>What’s Next? Track Alternative Usage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Phoebe McKinney</dc:creator>
  <cp:lastModifiedBy>Lindsay Jaremba</cp:lastModifiedBy>
  <cp:revision>10</cp:revision>
  <dcterms:modified xsi:type="dcterms:W3CDTF">2023-10-03T15:05:31Z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0x0101004AC50BAF57CE5C4F85FA705FEAC643A0</vt:lpwstr>
  </property>
</Properties>
</file>